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0"/>
  </p:notesMasterIdLst>
  <p:handoutMasterIdLst>
    <p:handoutMasterId r:id="rId11"/>
  </p:handoutMasterIdLst>
  <p:sldIdLst>
    <p:sldId id="308" r:id="rId2"/>
    <p:sldId id="913" r:id="rId3"/>
    <p:sldId id="903" r:id="rId4"/>
    <p:sldId id="914" r:id="rId5"/>
    <p:sldId id="915" r:id="rId6"/>
    <p:sldId id="2147478682" r:id="rId7"/>
    <p:sldId id="2147478684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26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" y="0"/>
            <a:ext cx="12192000" cy="685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893" y="-101625"/>
            <a:ext cx="1763200" cy="17632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673072" y="6361871"/>
            <a:ext cx="846055" cy="496129"/>
            <a:chOff x="5673072" y="4897884"/>
            <a:chExt cx="846055" cy="49612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5724681" y="4926090"/>
              <a:ext cx="723886" cy="467923"/>
            </a:xfrm>
            <a:prstGeom prst="rect">
              <a:avLst/>
            </a:prstGeom>
            <a:solidFill>
              <a:srgbClr val="009EE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b="0"/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673072" y="4897884"/>
              <a:ext cx="846055" cy="378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930" b="0" i="1" dirty="0" err="1">
                  <a:solidFill>
                    <a:schemeClr val="bg1"/>
                  </a:solidFill>
                  <a:latin typeface="EC Square Sans Pro Light" panose="020B0506000000020004" pitchFamily="34" charset="0"/>
                </a:rPr>
                <a:t>Research</a:t>
              </a:r>
              <a:r>
                <a:rPr lang="fr-BE" sz="930" b="0" i="1" dirty="0">
                  <a:solidFill>
                    <a:schemeClr val="bg1"/>
                  </a:solidFill>
                  <a:latin typeface="EC Square Sans Pro Light" panose="020B0506000000020004" pitchFamily="34" charset="0"/>
                </a:rPr>
                <a:t> and Innovation </a:t>
              </a:r>
              <a:endParaRPr lang="en-GB" sz="930" b="0" i="1" dirty="0" err="1">
                <a:solidFill>
                  <a:schemeClr val="bg1"/>
                </a:solidFill>
                <a:latin typeface="EC Square Sans Pro Light" panose="020B05060000000200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250" y="4224797"/>
            <a:ext cx="1001297" cy="1328882"/>
          </a:xfrm>
          <a:prstGeom prst="rect">
            <a:avLst/>
          </a:prstGeom>
        </p:spPr>
      </p:pic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184423" y="5111579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 cap="none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Name of the </a:t>
            </a:r>
            <a:r>
              <a:rPr lang="fr-BE" dirty="0" err="1"/>
              <a:t>Event</a:t>
            </a:r>
            <a:endParaRPr lang="en-GB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184423" y="4887597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 i="0" cap="all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Speaker Name</a:t>
            </a:r>
            <a:endParaRPr lang="en-GB" dirty="0"/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8184423" y="5333115"/>
            <a:ext cx="3186584" cy="21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 cap="none" baseline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fr-BE" dirty="0"/>
              <a:t>Date of the </a:t>
            </a:r>
            <a:r>
              <a:rPr lang="fr-BE" dirty="0" err="1"/>
              <a:t>Event</a:t>
            </a:r>
            <a:endParaRPr lang="en-GB" dirty="0"/>
          </a:p>
        </p:txBody>
      </p:sp>
      <p:sp>
        <p:nvSpPr>
          <p:cNvPr id="19" name="Title 1"/>
          <p:cNvSpPr txBox="1">
            <a:spLocks/>
          </p:cNvSpPr>
          <p:nvPr userDrawn="1"/>
        </p:nvSpPr>
        <p:spPr>
          <a:xfrm>
            <a:off x="8201800" y="3023302"/>
            <a:ext cx="3255743" cy="7793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00" b="0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</a:rPr>
              <a:t>THE EU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RESEARCH &amp; INNOVATION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00" b="1" spc="80" baseline="0" dirty="0">
                <a:solidFill>
                  <a:schemeClr val="tx2"/>
                </a:solidFill>
              </a:rPr>
              <a:t>PROGRAMME</a:t>
            </a:r>
            <a:endParaRPr lang="en-GB" sz="1900" spc="80" baseline="0" dirty="0">
              <a:solidFill>
                <a:schemeClr val="tx2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 userDrawn="1"/>
        </p:nvSpPr>
        <p:spPr>
          <a:xfrm>
            <a:off x="8288595" y="3888150"/>
            <a:ext cx="3082412" cy="2547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900" b="0" kern="12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0" spc="70" baseline="0" dirty="0"/>
              <a:t>2021 – 2027</a:t>
            </a:r>
            <a:endParaRPr lang="en-GB" b="0" spc="70" baseline="0" dirty="0"/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8232291" y="4224797"/>
            <a:ext cx="32400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8201800" y="2886814"/>
            <a:ext cx="32400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077013" y="1852061"/>
            <a:ext cx="10156297" cy="1749286"/>
          </a:xfrm>
        </p:spPr>
        <p:txBody>
          <a:bodyPr anchor="t" anchorCtr="0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7012" y="1280970"/>
            <a:ext cx="10156297" cy="488568"/>
          </a:xfrm>
        </p:spPr>
        <p:txBody>
          <a:bodyPr>
            <a:noAutofit/>
          </a:bodyPr>
          <a:lstStyle>
            <a:lvl1pPr marL="0" indent="0" algn="l">
              <a:buNone/>
              <a:defRPr sz="2400" b="1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077013" y="1122363"/>
            <a:ext cx="10156296" cy="344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00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 userDrawn="1"/>
        </p:nvCxnSpPr>
        <p:spPr>
          <a:xfrm>
            <a:off x="1905580" y="5205607"/>
            <a:ext cx="98602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1885951" y="876300"/>
            <a:ext cx="98602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4" y="1304763"/>
            <a:ext cx="1276929" cy="1011400"/>
          </a:xfrm>
          <a:prstGeom prst="rect">
            <a:avLst/>
          </a:prstGeom>
        </p:spPr>
      </p:pic>
      <p:pic>
        <p:nvPicPr>
          <p:cNvPr id="17" name="Picture 6" descr="LOGO CE-EN-quadri.eps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3872" y="548680"/>
            <a:ext cx="2304256" cy="16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455643" y="5916080"/>
            <a:ext cx="8730171" cy="474727"/>
          </a:xfrm>
          <a:prstGeom prst="rect">
            <a:avLst/>
          </a:prstGeom>
        </p:spPr>
        <p:txBody>
          <a:bodyPr wrap="square" lIns="0" tIns="72000" rIns="0" bIns="72000" numCol="1" anchor="t" anchorCtr="0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800" i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chemeClr val="accent2">
                    <a:lumMod val="50000"/>
                  </a:schemeClr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>
                    <a:lumMod val="50000"/>
                  </a:schemeClr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buNone/>
            </a:pPr>
            <a:r>
              <a:rPr lang="en-US" sz="700" b="1" kern="0" dirty="0">
                <a:solidFill>
                  <a:schemeClr val="tx1"/>
                </a:solidFill>
              </a:rPr>
              <a:t>© European Union 2021</a:t>
            </a:r>
          </a:p>
          <a:p>
            <a:pPr marL="0" indent="0" algn="just">
              <a:buNone/>
            </a:pPr>
            <a:r>
              <a:rPr lang="en-US" sz="600" b="0" kern="0" dirty="0">
                <a:solidFill>
                  <a:schemeClr val="tx1"/>
                </a:solidFill>
              </a:rPr>
              <a:t>Unless otherwise noted the reuse of this presentation is </a:t>
            </a:r>
            <a:r>
              <a:rPr lang="en-US" sz="600" b="0" kern="0" dirty="0" err="1">
                <a:solidFill>
                  <a:schemeClr val="tx1"/>
                </a:solidFill>
              </a:rPr>
              <a:t>authorised</a:t>
            </a:r>
            <a:r>
              <a:rPr lang="en-US" sz="600" b="0" kern="0" dirty="0">
                <a:solidFill>
                  <a:schemeClr val="tx1"/>
                </a:solidFill>
              </a:rPr>
              <a:t> under the </a:t>
            </a:r>
            <a:r>
              <a:rPr lang="en-US" sz="600" b="0" u="sng" kern="0" dirty="0">
                <a:solidFill>
                  <a:schemeClr val="tx1"/>
                </a:solidFill>
              </a:rPr>
              <a:t>CC BY 4.0</a:t>
            </a:r>
            <a:r>
              <a:rPr lang="en-US" sz="600" b="1" kern="0" dirty="0">
                <a:solidFill>
                  <a:schemeClr val="tx1"/>
                </a:solidFill>
              </a:rPr>
              <a:t>  </a:t>
            </a:r>
            <a:r>
              <a:rPr lang="en-US" sz="600" b="0" kern="0" dirty="0">
                <a:solidFill>
                  <a:schemeClr val="tx1"/>
                </a:solidFill>
              </a:rPr>
              <a:t>license. For any use or reproduction of elements that are not owned by the EU, permission may need to be sought directly from the respective right holders.</a:t>
            </a:r>
          </a:p>
          <a:p>
            <a:pPr marL="0" indent="0" algn="just">
              <a:buNone/>
            </a:pPr>
            <a:r>
              <a:rPr lang="en-GB" sz="600" kern="0" dirty="0">
                <a:solidFill>
                  <a:schemeClr val="tx1"/>
                </a:solidFill>
              </a:rPr>
              <a:t>Image credits: © </a:t>
            </a:r>
            <a:r>
              <a:rPr lang="en-GB" sz="600" kern="0" dirty="0" err="1">
                <a:solidFill>
                  <a:schemeClr val="tx1"/>
                </a:solidFill>
              </a:rPr>
              <a:t>ivector</a:t>
            </a:r>
            <a:r>
              <a:rPr lang="en-GB" sz="600" kern="0" dirty="0">
                <a:solidFill>
                  <a:schemeClr val="tx1"/>
                </a:solidFill>
              </a:rPr>
              <a:t> #235536634, #249868181, #251163013, #266009682, #273480523, #362422833, #241215668, #244690530, #245719946, #251163053, #252508849, 2020. Source: Stock.Adobe.com. </a:t>
            </a:r>
            <a:r>
              <a:rPr lang="en-US" sz="600" kern="0" dirty="0">
                <a:solidFill>
                  <a:schemeClr val="tx1"/>
                </a:solidFill>
              </a:rPr>
              <a:t>Icons © </a:t>
            </a:r>
            <a:r>
              <a:rPr lang="en-US" sz="600" kern="0" dirty="0" err="1">
                <a:solidFill>
                  <a:schemeClr val="tx1"/>
                </a:solidFill>
              </a:rPr>
              <a:t>Flaticon</a:t>
            </a:r>
            <a:r>
              <a:rPr lang="en-US" sz="600" kern="0" dirty="0">
                <a:solidFill>
                  <a:schemeClr val="tx1"/>
                </a:solidFill>
              </a:rPr>
              <a:t> – all rights reserved.</a:t>
            </a:r>
            <a:endParaRPr lang="en-GB" sz="600" kern="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875" y="5994432"/>
            <a:ext cx="939572" cy="31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866930" y="1368000"/>
            <a:ext cx="10486869" cy="410341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838200" y="468000"/>
            <a:ext cx="10515600" cy="473104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852" y="6044693"/>
            <a:ext cx="1716200" cy="45171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</p:spPr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03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79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4" r:id="rId2"/>
    <p:sldLayoutId id="2147483673" r:id="rId3"/>
    <p:sldLayoutId id="2147483672" r:id="rId4"/>
    <p:sldLayoutId id="2147483688" r:id="rId5"/>
    <p:sldLayoutId id="2147483689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horizon-europ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157368" y="5946036"/>
            <a:ext cx="3186584" cy="216000"/>
          </a:xfrm>
        </p:spPr>
        <p:txBody>
          <a:bodyPr/>
          <a:lstStyle/>
          <a:p>
            <a:r>
              <a:rPr lang="en-GB" dirty="0"/>
              <a:t>Common Implementation Centre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157368" y="5722054"/>
            <a:ext cx="3186584" cy="216000"/>
          </a:xfrm>
        </p:spPr>
        <p:txBody>
          <a:bodyPr/>
          <a:lstStyle/>
          <a:p>
            <a:r>
              <a:rPr lang="en-GB" dirty="0"/>
              <a:t>European Commission, DG </a:t>
            </a:r>
            <a:r>
              <a:rPr lang="en-GB" dirty="0" err="1"/>
              <a:t>rtD</a:t>
            </a:r>
            <a:r>
              <a:rPr lang="en-GB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57368" y="6167572"/>
            <a:ext cx="3186584" cy="216000"/>
          </a:xfrm>
        </p:spPr>
        <p:txBody>
          <a:bodyPr/>
          <a:lstStyle/>
          <a:p>
            <a:r>
              <a:rPr lang="de-DE" dirty="0"/>
              <a:t>9 </a:t>
            </a:r>
            <a:r>
              <a:rPr lang="de-DE" dirty="0" err="1"/>
              <a:t>December</a:t>
            </a:r>
            <a:r>
              <a:rPr lang="de-DE" dirty="0"/>
              <a:t> </a:t>
            </a:r>
            <a:r>
              <a:rPr lang="en-GB" dirty="0"/>
              <a:t>2025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8157368" y="4474048"/>
            <a:ext cx="3432245" cy="1398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200" b="1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Horizon Europe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D0723FF-A86C-B5F6-F005-051BE29EBBB9}"/>
              </a:ext>
            </a:extLst>
          </p:cNvPr>
          <p:cNvSpPr txBox="1">
            <a:spLocks/>
          </p:cNvSpPr>
          <p:nvPr/>
        </p:nvSpPr>
        <p:spPr>
          <a:xfrm>
            <a:off x="8157368" y="5210776"/>
            <a:ext cx="3186584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200" b="1" i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WP 2026-2027</a:t>
            </a:r>
          </a:p>
        </p:txBody>
      </p:sp>
    </p:spTree>
    <p:extLst>
      <p:ext uri="{BB962C8B-B14F-4D97-AF65-F5344CB8AC3E}">
        <p14:creationId xmlns:p14="http://schemas.microsoft.com/office/powerpoint/2010/main" val="65043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40E48-F998-4000-7647-A83AC1AB8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A1D75C-463D-341B-C5AE-B8A666E1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Novelties in WP2026-2027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CE70-97BD-5F5D-7F1D-CAC20160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0722" y="1562209"/>
            <a:ext cx="10515600" cy="4982026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The work programme is designed to be more strategic, focused, simpler, and accessible, with a reduction in fragmentation of the available budget.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includes a new part called "Horizontal Activities" which groups the horizontal calls and aims to create critical mass and avoid duplication of budget.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allocates €50 million to the "Choose Europe for Science" initiative to improve long-term fellowships and postdoctoral career stability.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encourages international cooperation, but also imposes restrictions on participation in certain topics, including those related to 5G, 6G, and communication network equipment.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has been simplified, with a 33% reduction in length, fewer and more concise topics, and a relative decrease in one-project-only topics.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has increased the use of lump sums, with at least 50% of the Horizon Europe call budget allocated through lump sums.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/>
              <a:t>It includes simplified proposal forms implying a reduction of the standard page limits by 5 pages.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EC04F8-5F5D-9403-576F-DAAF93EDCB0A}"/>
              </a:ext>
            </a:extLst>
          </p:cNvPr>
          <p:cNvSpPr txBox="1"/>
          <p:nvPr/>
        </p:nvSpPr>
        <p:spPr>
          <a:xfrm>
            <a:off x="5618134" y="1192877"/>
            <a:ext cx="573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Attention: subject to final adoption of WP 22026-2027!</a:t>
            </a:r>
          </a:p>
        </p:txBody>
      </p:sp>
    </p:spTree>
    <p:extLst>
      <p:ext uri="{BB962C8B-B14F-4D97-AF65-F5344CB8AC3E}">
        <p14:creationId xmlns:p14="http://schemas.microsoft.com/office/powerpoint/2010/main" val="381436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CC62BF-713F-459F-C621-E2F9D654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Simplification of proposal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E71F7-A953-71E7-D573-BA279B59A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15" y="2566256"/>
            <a:ext cx="3762081" cy="3999803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E" sz="1800" dirty="0">
                <a:solidFill>
                  <a:srgbClr val="FF0000"/>
                </a:solidFill>
              </a:rPr>
              <a:t>No longer need to explain the general scientific, economic and societal expected impacts. Those were already taken into account when drafting the topic expected impact.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E" sz="1800" dirty="0"/>
              <a:t>No longer need to explain the scale and significance of the expected outcomes and impact.</a:t>
            </a:r>
          </a:p>
          <a:p>
            <a:pPr marL="0" indent="0">
              <a:spcAft>
                <a:spcPts val="1200"/>
              </a:spcAft>
              <a:buNone/>
            </a:pPr>
            <a:endParaRPr lang="en-IE" sz="1800" dirty="0"/>
          </a:p>
          <a:p>
            <a:pPr>
              <a:spcAft>
                <a:spcPts val="1200"/>
              </a:spcAft>
            </a:pPr>
            <a:endParaRPr lang="en-IE" sz="1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390358-2C7C-46A8-1976-171D5608C579}"/>
              </a:ext>
            </a:extLst>
          </p:cNvPr>
          <p:cNvSpPr txBox="1"/>
          <p:nvPr/>
        </p:nvSpPr>
        <p:spPr>
          <a:xfrm rot="1876652">
            <a:off x="9360022" y="797458"/>
            <a:ext cx="167225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BE" dirty="0"/>
              <a:t>Impact section</a:t>
            </a:r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FFE34A-4E7B-C190-55C6-B9EA06C16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519" y="2672706"/>
            <a:ext cx="5109112" cy="23999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29D5D62-1080-51B8-DE18-5459D72C456B}"/>
              </a:ext>
            </a:extLst>
          </p:cNvPr>
          <p:cNvSpPr txBox="1"/>
          <p:nvPr/>
        </p:nvSpPr>
        <p:spPr>
          <a:xfrm>
            <a:off x="4587193" y="1677846"/>
            <a:ext cx="573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Attention: subject to final adoption of WP 22026-2027!</a:t>
            </a:r>
          </a:p>
        </p:txBody>
      </p:sp>
    </p:spTree>
    <p:extLst>
      <p:ext uri="{BB962C8B-B14F-4D97-AF65-F5344CB8AC3E}">
        <p14:creationId xmlns:p14="http://schemas.microsoft.com/office/powerpoint/2010/main" val="1460790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C6389-3729-9498-BB5B-E0DD59402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D883DC-7028-0944-C42B-3B37284B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Simplification of proposal template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A12BBB-F304-F919-B5BE-C55994A2238F}"/>
              </a:ext>
            </a:extLst>
          </p:cNvPr>
          <p:cNvSpPr txBox="1"/>
          <p:nvPr/>
        </p:nvSpPr>
        <p:spPr>
          <a:xfrm rot="1876652">
            <a:off x="9360022" y="797458"/>
            <a:ext cx="167225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BE" dirty="0"/>
              <a:t>Impact section</a:t>
            </a:r>
            <a:endParaRPr lang="en-I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55E99B-0A27-078B-8402-98DE47F4B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775" y="1511302"/>
            <a:ext cx="5362314" cy="2280607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C0D2146D-9EBC-2845-6E24-8D6E6B94696A}"/>
              </a:ext>
            </a:extLst>
          </p:cNvPr>
          <p:cNvSpPr txBox="1">
            <a:spLocks/>
          </p:cNvSpPr>
          <p:nvPr/>
        </p:nvSpPr>
        <p:spPr>
          <a:xfrm>
            <a:off x="970722" y="1983550"/>
            <a:ext cx="3762081" cy="39998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E" sz="1800" dirty="0"/>
              <a:t>No longer need to explain the general scientific, economic and societal expected impacts. Those were already taken into account when drafting the topic expected impact.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E" sz="1800" dirty="0">
                <a:solidFill>
                  <a:srgbClr val="FF0000"/>
                </a:solidFill>
              </a:rPr>
              <a:t>No longer need to explain the scale and significance of the expected outcomes and impact. It includes a modification in the impact evaluation criterion. </a:t>
            </a: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en-IE" sz="1800" dirty="0"/>
          </a:p>
          <a:p>
            <a:pPr>
              <a:spcAft>
                <a:spcPts val="1200"/>
              </a:spcAft>
            </a:pPr>
            <a:endParaRPr lang="en-IE" sz="1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894B73-A2CA-773B-0BF6-CFFAC0DFCF34}"/>
              </a:ext>
            </a:extLst>
          </p:cNvPr>
          <p:cNvSpPr txBox="1"/>
          <p:nvPr/>
        </p:nvSpPr>
        <p:spPr>
          <a:xfrm>
            <a:off x="495221" y="1357884"/>
            <a:ext cx="573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Attention: subject to final adoption of WP 22026-2027!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A1DB44-01DA-5A37-CEAA-E5AAFEBB6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344" y="3816151"/>
            <a:ext cx="5515745" cy="26292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19621A-2E5B-4430-655B-67E589F85D48}"/>
              </a:ext>
            </a:extLst>
          </p:cNvPr>
          <p:cNvSpPr txBox="1"/>
          <p:nvPr/>
        </p:nvSpPr>
        <p:spPr>
          <a:xfrm>
            <a:off x="7092291" y="4240306"/>
            <a:ext cx="14478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900" dirty="0"/>
              <a:t>Sentence in </a:t>
            </a:r>
            <a:r>
              <a:rPr lang="fr-BE" sz="900" dirty="0" err="1"/>
              <a:t>yellow</a:t>
            </a:r>
            <a:r>
              <a:rPr lang="fr-BE" sz="900" dirty="0"/>
              <a:t> </a:t>
            </a:r>
            <a:r>
              <a:rPr lang="fr-BE" sz="900" dirty="0" err="1"/>
              <a:t>stays</a:t>
            </a:r>
            <a:endParaRPr lang="en-IE" sz="900" dirty="0"/>
          </a:p>
        </p:txBody>
      </p:sp>
    </p:spTree>
    <p:extLst>
      <p:ext uri="{BB962C8B-B14F-4D97-AF65-F5344CB8AC3E}">
        <p14:creationId xmlns:p14="http://schemas.microsoft.com/office/powerpoint/2010/main" val="255369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CF2A4-2054-B530-1C57-775409AC7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0E12DE-7445-AF6B-4338-CB6EBA6D9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Simplification of proposal template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2BB3E-4F01-B1DC-BE29-9969625A0DF5}"/>
              </a:ext>
            </a:extLst>
          </p:cNvPr>
          <p:cNvSpPr txBox="1"/>
          <p:nvPr/>
        </p:nvSpPr>
        <p:spPr>
          <a:xfrm rot="959523">
            <a:off x="8917594" y="797458"/>
            <a:ext cx="255711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BE" dirty="0" err="1"/>
              <a:t>Implementation</a:t>
            </a:r>
            <a:r>
              <a:rPr lang="fr-BE" dirty="0"/>
              <a:t> section</a:t>
            </a:r>
            <a:endParaRPr lang="en-IE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7A0921A-92F2-CCAD-D661-D06265A32838}"/>
              </a:ext>
            </a:extLst>
          </p:cNvPr>
          <p:cNvSpPr txBox="1">
            <a:spLocks/>
          </p:cNvSpPr>
          <p:nvPr/>
        </p:nvSpPr>
        <p:spPr>
          <a:xfrm>
            <a:off x="970722" y="1983550"/>
            <a:ext cx="3762081" cy="39998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cs typeface="Arial"/>
              </a:rPr>
              <a:t>Table 3.1h ‘Purchase costs’: only details on large equipment costs are required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cs typeface="Arial"/>
              </a:rPr>
              <a:t>Removal of cost table 3.1i ‘Other cost categories’ and 3.1j ‘In kind-contributions provided by third parties’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>
                <a:cs typeface="Arial"/>
              </a:rPr>
              <a:t>The cost tables will be requested to only retained proposals during GAP</a:t>
            </a:r>
            <a:endParaRPr lang="en-IE" sz="1800" dirty="0">
              <a:solidFill>
                <a:srgbClr val="FF0000"/>
              </a:solidFill>
            </a:endParaRPr>
          </a:p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en-IE" sz="1800" dirty="0"/>
          </a:p>
          <a:p>
            <a:pPr>
              <a:spcAft>
                <a:spcPts val="1200"/>
              </a:spcAft>
            </a:pPr>
            <a:endParaRPr lang="en-IE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9CC31-9337-39CF-F894-4CB4A2B61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406092"/>
            <a:ext cx="4407432" cy="23590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D40D02-F9F1-9A54-0D49-BA873373C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8283" y="2868874"/>
            <a:ext cx="4511721" cy="3791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D770DA0-5178-B496-4A6E-ED7BA3C8D9B1}"/>
              </a:ext>
            </a:extLst>
          </p:cNvPr>
          <p:cNvSpPr txBox="1"/>
          <p:nvPr/>
        </p:nvSpPr>
        <p:spPr>
          <a:xfrm>
            <a:off x="970722" y="5798687"/>
            <a:ext cx="573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Attention: subject to final adoption of WP 22026-2027!</a:t>
            </a:r>
          </a:p>
        </p:txBody>
      </p:sp>
    </p:spTree>
    <p:extLst>
      <p:ext uri="{BB962C8B-B14F-4D97-AF65-F5344CB8AC3E}">
        <p14:creationId xmlns:p14="http://schemas.microsoft.com/office/powerpoint/2010/main" val="172025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3FB7F-35D8-B4B3-8A9D-8C34A10E6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20AE7B-E4B3-B18F-89AA-BB9A83F40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Reduction of overall TTG in two-stages calls</a:t>
            </a:r>
            <a:endParaRPr lang="en-US" dirty="0"/>
          </a:p>
        </p:txBody>
      </p:sp>
      <p:pic>
        <p:nvPicPr>
          <p:cNvPr id="11" name="Picture 10" descr="A diagram of a stage&#10;&#10;AI-generated content may be incorrect.">
            <a:extLst>
              <a:ext uri="{FF2B5EF4-FFF2-40B4-BE49-F238E27FC236}">
                <a16:creationId xmlns:a16="http://schemas.microsoft.com/office/drawing/2014/main" id="{588AB937-4634-7803-9B11-689AA188F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325" y="2095220"/>
            <a:ext cx="6991350" cy="40290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9FE57F3-8BB9-70CE-4A88-AC60737BF11E}"/>
              </a:ext>
            </a:extLst>
          </p:cNvPr>
          <p:cNvSpPr txBox="1"/>
          <p:nvPr/>
        </p:nvSpPr>
        <p:spPr>
          <a:xfrm>
            <a:off x="970722" y="1495552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Arial"/>
              </a:rPr>
              <a:t>Current process for two-stage calls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195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6F7AC-7AA9-D62C-AAFF-036A6F4BD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A663B4-5B86-7E38-9B63-4101EBABB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519125" cy="390643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Submission period for first stage calls when applicable: 2 months (3 months for calls opening at the time of publication of the WP)</a:t>
            </a:r>
            <a:endParaRPr lang="en-US" dirty="0"/>
          </a:p>
          <a:p>
            <a:r>
              <a:rPr lang="en-US">
                <a:cs typeface="Arial"/>
              </a:rPr>
              <a:t>Possibly simplified </a:t>
            </a:r>
            <a:r>
              <a:rPr lang="en-US" dirty="0">
                <a:cs typeface="Arial"/>
              </a:rPr>
              <a:t>first-stage evaluation when applicable: no consensus phase, rejected applicants get a compilation of individual assessments</a:t>
            </a:r>
            <a:endParaRPr lang="en-US" dirty="0"/>
          </a:p>
          <a:p>
            <a:r>
              <a:rPr lang="en-US" dirty="0">
                <a:cs typeface="Arial"/>
              </a:rPr>
              <a:t>Reduced interval between stages when applicable: 2 months (instead of 3 months)</a:t>
            </a:r>
            <a:endParaRPr lang="en-US" dirty="0"/>
          </a:p>
          <a:p>
            <a:r>
              <a:rPr lang="en-US" dirty="0">
                <a:cs typeface="Arial"/>
              </a:rPr>
              <a:t>Faster evaluation of second stage: streamlined internal processes to save time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429746-1E9C-CB4D-381A-D8FE6BD32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Reduction of overall TTG in two-stages calls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EB5AC1-D108-ED4E-B334-EE91C5908E6C}"/>
              </a:ext>
            </a:extLst>
          </p:cNvPr>
          <p:cNvSpPr txBox="1"/>
          <p:nvPr/>
        </p:nvSpPr>
        <p:spPr>
          <a:xfrm>
            <a:off x="3328361" y="5626610"/>
            <a:ext cx="536531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449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cs typeface="Arial"/>
              </a:rPr>
              <a:t>Overall TTG reduced by 3 months. From current 17 months to about 14 months.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4FC6AA-FF11-416D-2E7E-247D00567799}"/>
              </a:ext>
            </a:extLst>
          </p:cNvPr>
          <p:cNvSpPr txBox="1"/>
          <p:nvPr/>
        </p:nvSpPr>
        <p:spPr>
          <a:xfrm>
            <a:off x="1449546" y="1360755"/>
            <a:ext cx="573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solidFill>
                  <a:srgbClr val="FF0000"/>
                </a:solidFill>
              </a:rPr>
              <a:t>Attention: subject to final adoption of WP 22026-2027!</a:t>
            </a:r>
          </a:p>
        </p:txBody>
      </p:sp>
    </p:spTree>
    <p:extLst>
      <p:ext uri="{BB962C8B-B14F-4D97-AF65-F5344CB8AC3E}">
        <p14:creationId xmlns:p14="http://schemas.microsoft.com/office/powerpoint/2010/main" val="92286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30388" y="2219845"/>
            <a:ext cx="8229600" cy="1373951"/>
          </a:xfrm>
          <a:prstGeom prst="rect">
            <a:avLst/>
          </a:prstGeom>
        </p:spPr>
        <p:txBody>
          <a:bodyPr wrap="none" tIns="0" bIns="0" anchor="t" anchorCtr="0"/>
          <a:lstStyle>
            <a:lvl1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algn="ctr">
              <a:lnSpc>
                <a:spcPct val="200000"/>
              </a:lnSpc>
            </a:pPr>
            <a:r>
              <a:rPr lang="en-GB" sz="5400" b="0" kern="0" dirty="0">
                <a:solidFill>
                  <a:schemeClr val="accent4"/>
                </a:solidFill>
              </a:rPr>
              <a:t>Thank you!</a:t>
            </a:r>
          </a:p>
          <a:p>
            <a:pPr algn="ctr"/>
            <a:br>
              <a:rPr lang="en-GB" b="0" kern="0" dirty="0">
                <a:latin typeface="EC Square Sans Pro" panose="020B0506040000020004" pitchFamily="34" charset="0"/>
              </a:rPr>
            </a:br>
            <a:r>
              <a:rPr lang="en-GB" b="0" kern="0" dirty="0">
                <a:latin typeface="EC Square Sans Pro" panose="020B0506040000020004" pitchFamily="34" charset="0"/>
              </a:rPr>
              <a:t> </a:t>
            </a:r>
            <a:br>
              <a:rPr lang="en-GB" b="0" kern="0" dirty="0">
                <a:latin typeface="EC Square Sans Pro" panose="020B0506040000020004" pitchFamily="34" charset="0"/>
              </a:rPr>
            </a:br>
            <a:br>
              <a:rPr lang="en-GB" b="0" kern="0" dirty="0">
                <a:latin typeface="EC Square Sans Pro" panose="020B0506040000020004" pitchFamily="34" charset="0"/>
              </a:rPr>
            </a:br>
            <a:br>
              <a:rPr lang="en-GB" kern="0" dirty="0"/>
            </a:br>
            <a:endParaRPr lang="en-GB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3107899" y="4221088"/>
            <a:ext cx="5674579" cy="523220"/>
          </a:xfrm>
          <a:prstGeom prst="rect">
            <a:avLst/>
          </a:prstGeom>
          <a:noFill/>
        </p:spPr>
        <p:txBody>
          <a:bodyPr wrap="square" lIns="0" rtlCol="0" anchor="ctr" anchorCtr="0">
            <a:spAutoFit/>
          </a:bodyPr>
          <a:lstStyle/>
          <a:p>
            <a:pPr algn="ctr"/>
            <a:r>
              <a:rPr lang="en-GB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GB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HorizonEU</a:t>
            </a:r>
            <a:endParaRPr lang="en-GB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5428" y="4765568"/>
            <a:ext cx="5959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tx2"/>
                </a:solidFill>
                <a:latin typeface="+mj-lt"/>
                <a:hlinkClick r:id="rId2"/>
              </a:rPr>
              <a:t>http://ec.europa.eu/horizon-europe</a:t>
            </a:r>
            <a:endParaRPr lang="en-GB" sz="1800" b="1" dirty="0">
              <a:solidFill>
                <a:schemeClr val="tx2"/>
              </a:solidFill>
              <a:latin typeface="+mj-lt"/>
            </a:endParaRPr>
          </a:p>
          <a:p>
            <a:pPr algn="ctr"/>
            <a:endParaRPr lang="en-GB" sz="1000" b="0" dirty="0" err="1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946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ccent 7">
      <a:dk1>
        <a:srgbClr val="4D4D4D"/>
      </a:dk1>
      <a:lt1>
        <a:srgbClr val="FFFFFF"/>
      </a:lt1>
      <a:dk2>
        <a:srgbClr val="004494"/>
      </a:dk2>
      <a:lt2>
        <a:srgbClr val="D3E8F9"/>
      </a:lt2>
      <a:accent1>
        <a:srgbClr val="F39E0C"/>
      </a:accent1>
      <a:accent2>
        <a:srgbClr val="931680"/>
      </a:accent2>
      <a:accent3>
        <a:srgbClr val="0F5364"/>
      </a:accent3>
      <a:accent4>
        <a:srgbClr val="B0D10E"/>
      </a:accent4>
      <a:accent5>
        <a:srgbClr val="A2D5D0"/>
      </a:accent5>
      <a:accent6>
        <a:srgbClr val="009EE0"/>
      </a:accent6>
      <a:hlink>
        <a:srgbClr val="004494"/>
      </a:hlink>
      <a:folHlink>
        <a:srgbClr val="004494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3530174739AF4F96212F895B41B814" ma:contentTypeVersion="22" ma:contentTypeDescription="Create a new document." ma:contentTypeScope="" ma:versionID="1534c7b8afa3438fb6265b0614498c53">
  <xsd:schema xmlns:xsd="http://www.w3.org/2001/XMLSchema" xmlns:xs="http://www.w3.org/2001/XMLSchema" xmlns:p="http://schemas.microsoft.com/office/2006/metadata/properties" xmlns:ns2="36ebd4db-6f78-4d9b-a8bd-dda683c55855" xmlns:ns3="74f390bb-360c-48b0-93f4-ee70ab145e86" xmlns:ns4="2e24dfb7-a69e-40eb-b94f-44b9ca9c25ed" targetNamespace="http://schemas.microsoft.com/office/2006/metadata/properties" ma:root="true" ma:fieldsID="23051ee2d6876c71584c14ceb5efa824" ns2:_="" ns3:_="" ns4:_="">
    <xsd:import namespace="36ebd4db-6f78-4d9b-a8bd-dda683c55855"/>
    <xsd:import namespace="74f390bb-360c-48b0-93f4-ee70ab145e86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bd4db-6f78-4d9b-a8bd-dda683c55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390bb-360c-48b0-93f4-ee70ab14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40697fe-e63d-4b13-b1ca-036afad04734}" ma:internalName="TaxCatchAll" ma:showField="CatchAllData" ma:web="36ebd4db-6f78-4d9b-a8bd-dda683c558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24dfb7-a69e-40eb-b94f-44b9ca9c25ed" xsi:nil="true"/>
    <lcf76f155ced4ddcb4097134ff3c332f xmlns="74f390bb-360c-48b0-93f4-ee70ab145e86">
      <Terms xmlns="http://schemas.microsoft.com/office/infopath/2007/PartnerControls"/>
    </lcf76f155ced4ddcb4097134ff3c332f>
    <_dlc_DocId xmlns="36ebd4db-6f78-4d9b-a8bd-dda683c55855">6HYZPCKXR67N-904599621-165489</_dlc_DocId>
    <_dlc_DocIdUrl xmlns="36ebd4db-6f78-4d9b-a8bd-dda683c55855">
      <Url>https://ukri.sharepoint.com/sites/og_UKRO/_layouts/15/DocIdRedir.aspx?ID=6HYZPCKXR67N-904599621-165489</Url>
      <Description>6HYZPCKXR67N-904599621-165489</Description>
    </_dlc_DocIdUrl>
  </documentManagement>
</p:properties>
</file>

<file path=customXml/itemProps1.xml><?xml version="1.0" encoding="utf-8"?>
<ds:datastoreItem xmlns:ds="http://schemas.openxmlformats.org/officeDocument/2006/customXml" ds:itemID="{D79CFE76-0B80-4245-8F2C-5205073D2883}"/>
</file>

<file path=customXml/itemProps2.xml><?xml version="1.0" encoding="utf-8"?>
<ds:datastoreItem xmlns:ds="http://schemas.openxmlformats.org/officeDocument/2006/customXml" ds:itemID="{3ABBB06D-DC3B-43DE-87AF-64834324D0B0}"/>
</file>

<file path=customXml/itemProps3.xml><?xml version="1.0" encoding="utf-8"?>
<ds:datastoreItem xmlns:ds="http://schemas.openxmlformats.org/officeDocument/2006/customXml" ds:itemID="{44287196-78B9-42DD-A8E2-2E22AEE3A784}"/>
</file>

<file path=customXml/itemProps4.xml><?xml version="1.0" encoding="utf-8"?>
<ds:datastoreItem xmlns:ds="http://schemas.openxmlformats.org/officeDocument/2006/customXml" ds:itemID="{08EBF743-1F48-4E17-91DF-49DF5C58CD3E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1019</TotalTime>
  <Words>534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EC Square Sans Pro</vt:lpstr>
      <vt:lpstr>EC Square Sans Pro Light</vt:lpstr>
      <vt:lpstr>Office Theme</vt:lpstr>
      <vt:lpstr>PowerPoint Presentation</vt:lpstr>
      <vt:lpstr>Novelties in WP2026-2027</vt:lpstr>
      <vt:lpstr>Simplification of proposal template</vt:lpstr>
      <vt:lpstr>Simplification of proposal template</vt:lpstr>
      <vt:lpstr>Simplification of proposal template</vt:lpstr>
      <vt:lpstr>Reduction of overall TTG in two-stages calls</vt:lpstr>
      <vt:lpstr>Reduction of overall TTG in two-stages calls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days</dc:title>
  <dc:creator>Ulrich.GENSCHEL@ec.europa.eu</dc:creator>
  <cp:lastModifiedBy>VERGARA OGANDO Isabel (RTD)</cp:lastModifiedBy>
  <cp:revision>34</cp:revision>
  <dcterms:created xsi:type="dcterms:W3CDTF">2023-09-01T11:52:34Z</dcterms:created>
  <dcterms:modified xsi:type="dcterms:W3CDTF">2025-11-26T10:13:29Z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2023-09-01T11:52:34Z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5847db54-5c49-4a34-a106-e4abe63058d9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0x0101004C3530174739AF4F96212F895B41B814</vt:lpwstr>
  </property>
  <property fmtid="{D5CDD505-2E9C-101B-9397-08002B2CF9AE}" pid="10" name="_dlc_DocIdItemGuid">
    <vt:lpwstr>17020e37-772a-440e-b607-15a35a349a9f</vt:lpwstr>
  </property>
  <property fmtid="{D5CDD505-2E9C-101B-9397-08002B2CF9AE}" pid="11" name="MediaServiceImageTags">
    <vt:lpwstr/>
  </property>
</Properties>
</file>