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693" r:id="rId5"/>
  </p:sldMasterIdLst>
  <p:notesMasterIdLst>
    <p:notesMasterId r:id="rId90"/>
  </p:notesMasterIdLst>
  <p:sldIdLst>
    <p:sldId id="257" r:id="rId6"/>
    <p:sldId id="314" r:id="rId7"/>
    <p:sldId id="316" r:id="rId8"/>
    <p:sldId id="317" r:id="rId9"/>
    <p:sldId id="2147482599" r:id="rId10"/>
    <p:sldId id="6084" r:id="rId11"/>
    <p:sldId id="2142532981" r:id="rId12"/>
    <p:sldId id="2142532927" r:id="rId13"/>
    <p:sldId id="2142532938" r:id="rId14"/>
    <p:sldId id="2142532932" r:id="rId15"/>
    <p:sldId id="6228" r:id="rId16"/>
    <p:sldId id="2142532933" r:id="rId17"/>
    <p:sldId id="2142532936" r:id="rId18"/>
    <p:sldId id="6075" r:id="rId19"/>
    <p:sldId id="6083" r:id="rId20"/>
    <p:sldId id="4286" r:id="rId21"/>
    <p:sldId id="2142533033" r:id="rId22"/>
    <p:sldId id="5999" r:id="rId23"/>
    <p:sldId id="2142532984" r:id="rId24"/>
    <p:sldId id="2142532939" r:id="rId25"/>
    <p:sldId id="4289" r:id="rId26"/>
    <p:sldId id="2142532985" r:id="rId27"/>
    <p:sldId id="6048" r:id="rId28"/>
    <p:sldId id="6055" r:id="rId29"/>
    <p:sldId id="2142532942" r:id="rId30"/>
    <p:sldId id="2142533037" r:id="rId31"/>
    <p:sldId id="6078" r:id="rId32"/>
    <p:sldId id="2142532943" r:id="rId33"/>
    <p:sldId id="2142533031" r:id="rId34"/>
    <p:sldId id="2142532945" r:id="rId35"/>
    <p:sldId id="2142532946" r:id="rId36"/>
    <p:sldId id="2142532947" r:id="rId37"/>
    <p:sldId id="2142533032" r:id="rId38"/>
    <p:sldId id="2142533034" r:id="rId39"/>
    <p:sldId id="6000" r:id="rId40"/>
    <p:sldId id="5802" r:id="rId41"/>
    <p:sldId id="2142532994" r:id="rId42"/>
    <p:sldId id="6212" r:id="rId43"/>
    <p:sldId id="2142533038" r:id="rId44"/>
    <p:sldId id="2142532949" r:id="rId45"/>
    <p:sldId id="2142532992" r:id="rId46"/>
    <p:sldId id="2142533043" r:id="rId47"/>
    <p:sldId id="2142532991" r:id="rId48"/>
    <p:sldId id="2142532957" r:id="rId49"/>
    <p:sldId id="2142532959" r:id="rId50"/>
    <p:sldId id="2142532961" r:id="rId51"/>
    <p:sldId id="2142532960" r:id="rId52"/>
    <p:sldId id="2142533079" r:id="rId53"/>
    <p:sldId id="2142533080" r:id="rId54"/>
    <p:sldId id="2142533081" r:id="rId55"/>
    <p:sldId id="2142532963" r:id="rId56"/>
    <p:sldId id="2142533024" r:id="rId57"/>
    <p:sldId id="6001" r:id="rId58"/>
    <p:sldId id="6029" r:id="rId59"/>
    <p:sldId id="2142532998" r:id="rId60"/>
    <p:sldId id="2142532995" r:id="rId61"/>
    <p:sldId id="2142532996" r:id="rId62"/>
    <p:sldId id="2142532997" r:id="rId63"/>
    <p:sldId id="2142533001" r:id="rId64"/>
    <p:sldId id="2142533000" r:id="rId65"/>
    <p:sldId id="2142533065" r:id="rId66"/>
    <p:sldId id="2142533071" r:id="rId67"/>
    <p:sldId id="2142533066" r:id="rId68"/>
    <p:sldId id="2142533072" r:id="rId69"/>
    <p:sldId id="2142533067" r:id="rId70"/>
    <p:sldId id="2142533073" r:id="rId71"/>
    <p:sldId id="2142533068" r:id="rId72"/>
    <p:sldId id="2142533074" r:id="rId73"/>
    <p:sldId id="2142533069" r:id="rId74"/>
    <p:sldId id="2142533075" r:id="rId75"/>
    <p:sldId id="2147482593" r:id="rId76"/>
    <p:sldId id="313" r:id="rId77"/>
    <p:sldId id="2147482575" r:id="rId78"/>
    <p:sldId id="2147482587" r:id="rId79"/>
    <p:sldId id="2147482594" r:id="rId80"/>
    <p:sldId id="2147482595" r:id="rId81"/>
    <p:sldId id="2147482596" r:id="rId82"/>
    <p:sldId id="2147482602" r:id="rId83"/>
    <p:sldId id="2147482603" r:id="rId84"/>
    <p:sldId id="2147482604" r:id="rId85"/>
    <p:sldId id="2147482605" r:id="rId86"/>
    <p:sldId id="2147482598" r:id="rId87"/>
    <p:sldId id="2147473023" r:id="rId88"/>
    <p:sldId id="28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935"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E2D62"/>
    <a:srgbClr val="F1F2F3"/>
    <a:srgbClr val="505050"/>
    <a:srgbClr val="923D9D"/>
    <a:srgbClr val="BE2BBB"/>
    <a:srgbClr val="67C04D"/>
    <a:srgbClr val="626262"/>
    <a:srgbClr val="FF5A5A"/>
    <a:srgbClr val="00A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C000C-531A-4BA9-8939-6C6BD21EA4D3}" v="15" dt="2026-02-09T16:04:37.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78" autoAdjust="0"/>
  </p:normalViewPr>
  <p:slideViewPr>
    <p:cSldViewPr snapToGrid="0">
      <p:cViewPr varScale="1">
        <p:scale>
          <a:sx n="58" d="100"/>
          <a:sy n="58" d="100"/>
        </p:scale>
        <p:origin x="964" y="28"/>
      </p:cViewPr>
      <p:guideLst>
        <p:guide orient="horz" pos="323"/>
        <p:guide pos="325"/>
        <p:guide orient="horz" pos="3974"/>
        <p:guide pos="7355"/>
        <p:guide pos="3840"/>
        <p:guide orient="horz" pos="935"/>
        <p:guide orient="horz" pos="3634"/>
        <p:guide pos="86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96"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2885547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71</a:t>
            </a:fld>
            <a:endParaRPr lang="en-US"/>
          </a:p>
        </p:txBody>
      </p:sp>
    </p:spTree>
    <p:extLst>
      <p:ext uri="{BB962C8B-B14F-4D97-AF65-F5344CB8AC3E}">
        <p14:creationId xmlns:p14="http://schemas.microsoft.com/office/powerpoint/2010/main" val="288554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8A992C1D-2BFA-4AF9-ACBF-EB79A88E7C43}" type="slidenum">
              <a:rPr lang="en-GB" smtClean="0"/>
              <a:t>72</a:t>
            </a:fld>
            <a:endParaRPr lang="en-GB"/>
          </a:p>
        </p:txBody>
      </p:sp>
    </p:spTree>
    <p:extLst>
      <p:ext uri="{BB962C8B-B14F-4D97-AF65-F5344CB8AC3E}">
        <p14:creationId xmlns:p14="http://schemas.microsoft.com/office/powerpoint/2010/main" val="687450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2B527-A47F-5A95-D4E9-98697823E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B4549-D387-5A93-FE90-F86BB1502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85819-DB44-01B3-DC87-B97F3E7F72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9B8E85-37F7-283C-E02C-327902E10488}"/>
              </a:ext>
            </a:extLst>
          </p:cNvPr>
          <p:cNvSpPr>
            <a:spLocks noGrp="1"/>
          </p:cNvSpPr>
          <p:nvPr>
            <p:ph type="sldNum" sz="quarter" idx="5"/>
          </p:nvPr>
        </p:nvSpPr>
        <p:spPr/>
        <p:txBody>
          <a:bodyPr/>
          <a:lstStyle/>
          <a:p>
            <a:fld id="{C0F3BA1D-A00F-DB41-84DA-BE26C4853B35}" type="slidenum">
              <a:rPr lang="en-US" smtClean="0"/>
              <a:t>73</a:t>
            </a:fld>
            <a:endParaRPr lang="en-US"/>
          </a:p>
        </p:txBody>
      </p:sp>
    </p:spTree>
    <p:extLst>
      <p:ext uri="{BB962C8B-B14F-4D97-AF65-F5344CB8AC3E}">
        <p14:creationId xmlns:p14="http://schemas.microsoft.com/office/powerpoint/2010/main" val="1214360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8A992C1D-2BFA-4AF9-ACBF-EB79A88E7C43}" type="slidenum">
              <a:rPr lang="en-GB" smtClean="0"/>
              <a:t>74</a:t>
            </a:fld>
            <a:endParaRPr lang="en-GB"/>
          </a:p>
        </p:txBody>
      </p:sp>
    </p:spTree>
    <p:extLst>
      <p:ext uri="{BB962C8B-B14F-4D97-AF65-F5344CB8AC3E}">
        <p14:creationId xmlns:p14="http://schemas.microsoft.com/office/powerpoint/2010/main" val="68745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 EU body we have a very special mandate – to direct innovation to solve global challenges. How do we solve global challenges? How do we focus our support? </a:t>
            </a:r>
            <a:r>
              <a:rPr lang="en-US" b="1"/>
              <a:t>We create communities that are thematic – in areas that need innovation the most</a:t>
            </a:r>
            <a:r>
              <a:rPr lang="en-US"/>
              <a:t>. This is central, as we mobilize thematic experts ( so we don’t just bring together universities, business and research centers, but for example, we bring together, university faculties specializing in Food, with research </a:t>
            </a:r>
            <a:r>
              <a:rPr lang="en-US" err="1"/>
              <a:t>centres</a:t>
            </a:r>
            <a:r>
              <a:rPr lang="en-US"/>
              <a:t> working on agriculture with businesses and industry partners selling food products or goods). Our KICs are then  able  to channel their partners’ expertise to power innovations, support start-up and budding entrepreneurs growing the sustainability and future of their sectors. </a:t>
            </a:r>
          </a:p>
          <a:p>
            <a:endParaRPr lang="en-US"/>
          </a:p>
          <a:p>
            <a:r>
              <a:rPr lang="en-US"/>
              <a:t>Our 9 KICs (soon to be 10 with the inclusion of EIT Water) are referred to as the EIT Community </a:t>
            </a:r>
            <a:br>
              <a:rPr lang="en-US"/>
            </a:br>
            <a:endParaRPr lang="en-US"/>
          </a:p>
          <a:p>
            <a:endParaRPr lang="en-US"/>
          </a:p>
        </p:txBody>
      </p:sp>
      <p:sp>
        <p:nvSpPr>
          <p:cNvPr id="4" name="Slide Number Placeholder 3"/>
          <p:cNvSpPr>
            <a:spLocks noGrp="1"/>
          </p:cNvSpPr>
          <p:nvPr>
            <p:ph type="sldNum" sz="quarter" idx="5"/>
          </p:nvPr>
        </p:nvSpPr>
        <p:spPr/>
        <p:txBody>
          <a:bodyPr/>
          <a:lstStyle/>
          <a:p>
            <a:fld id="{99A70258-4A6C-4F3D-AA0A-E5B7EDB03003}" type="slidenum">
              <a:rPr lang="en-GB" smtClean="0"/>
              <a:t>76</a:t>
            </a:fld>
            <a:endParaRPr lang="en-GB"/>
          </a:p>
        </p:txBody>
      </p:sp>
    </p:spTree>
    <p:extLst>
      <p:ext uri="{BB962C8B-B14F-4D97-AF65-F5344CB8AC3E}">
        <p14:creationId xmlns:p14="http://schemas.microsoft.com/office/powerpoint/2010/main" val="1072976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00B70-B8BF-95A9-2380-4432A5DD4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0BAE6-7D08-B94F-AF28-A7AF74C9F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FF06A-BE84-E63A-2325-C855F319BB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1A7EFB-DF83-EA97-1523-134139A1EF8F}"/>
              </a:ext>
            </a:extLst>
          </p:cNvPr>
          <p:cNvSpPr>
            <a:spLocks noGrp="1"/>
          </p:cNvSpPr>
          <p:nvPr>
            <p:ph type="sldNum" sz="quarter" idx="5"/>
          </p:nvPr>
        </p:nvSpPr>
        <p:spPr/>
        <p:txBody>
          <a:bodyPr/>
          <a:lstStyle/>
          <a:p>
            <a:fld id="{C0F3BA1D-A00F-DB41-84DA-BE26C4853B35}" type="slidenum">
              <a:rPr lang="en-US" smtClean="0"/>
              <a:t>77</a:t>
            </a:fld>
            <a:endParaRPr lang="en-US"/>
          </a:p>
        </p:txBody>
      </p:sp>
    </p:spTree>
    <p:extLst>
      <p:ext uri="{BB962C8B-B14F-4D97-AF65-F5344CB8AC3E}">
        <p14:creationId xmlns:p14="http://schemas.microsoft.com/office/powerpoint/2010/main" val="165847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A0A0-BD29-0030-138B-A43228C25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18F4E-6FC9-5817-0193-4C4F027C8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2E7D8-E370-4D8D-E410-A28FBB42BD14}"/>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38E6493F-408F-C989-E118-5D0B482DE9CF}"/>
              </a:ext>
            </a:extLst>
          </p:cNvPr>
          <p:cNvSpPr>
            <a:spLocks noGrp="1"/>
          </p:cNvSpPr>
          <p:nvPr>
            <p:ph type="sldNum" sz="quarter" idx="5"/>
          </p:nvPr>
        </p:nvSpPr>
        <p:spPr/>
        <p:txBody>
          <a:bodyPr/>
          <a:lstStyle/>
          <a:p>
            <a:fld id="{8A992C1D-2BFA-4AF9-ACBF-EB79A88E7C43}" type="slidenum">
              <a:rPr lang="en-GB" smtClean="0"/>
              <a:t>78</a:t>
            </a:fld>
            <a:endParaRPr lang="en-GB"/>
          </a:p>
        </p:txBody>
      </p:sp>
    </p:spTree>
    <p:extLst>
      <p:ext uri="{BB962C8B-B14F-4D97-AF65-F5344CB8AC3E}">
        <p14:creationId xmlns:p14="http://schemas.microsoft.com/office/powerpoint/2010/main" val="190806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0CFD1-257D-AE59-FFB5-BDF7878CB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F35C9-6FBB-A2A7-4582-323E09E3F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0B72B-DD81-6512-7209-FF80315F56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ADD40A-F7C1-2F92-5770-4E303FD34667}"/>
              </a:ext>
            </a:extLst>
          </p:cNvPr>
          <p:cNvSpPr>
            <a:spLocks noGrp="1"/>
          </p:cNvSpPr>
          <p:nvPr>
            <p:ph type="sldNum" sz="quarter" idx="5"/>
          </p:nvPr>
        </p:nvSpPr>
        <p:spPr/>
        <p:txBody>
          <a:bodyPr/>
          <a:lstStyle/>
          <a:p>
            <a:fld id="{C0F3BA1D-A00F-DB41-84DA-BE26C4853B35}" type="slidenum">
              <a:rPr lang="en-US" smtClean="0"/>
              <a:t>79</a:t>
            </a:fld>
            <a:endParaRPr lang="en-US"/>
          </a:p>
        </p:txBody>
      </p:sp>
    </p:spTree>
    <p:extLst>
      <p:ext uri="{BB962C8B-B14F-4D97-AF65-F5344CB8AC3E}">
        <p14:creationId xmlns:p14="http://schemas.microsoft.com/office/powerpoint/2010/main" val="414845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F888E-A58D-67E8-96A5-4B80EE875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EF11F-1FF1-7E63-38BD-5919883C4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A73C6-AA87-BB7F-CAD9-7E8411F45D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C8B34A-070E-5C5E-EF54-5AB76388EB84}"/>
              </a:ext>
            </a:extLst>
          </p:cNvPr>
          <p:cNvSpPr>
            <a:spLocks noGrp="1"/>
          </p:cNvSpPr>
          <p:nvPr>
            <p:ph type="sldNum" sz="quarter" idx="5"/>
          </p:nvPr>
        </p:nvSpPr>
        <p:spPr/>
        <p:txBody>
          <a:bodyPr/>
          <a:lstStyle/>
          <a:p>
            <a:fld id="{C0F3BA1D-A00F-DB41-84DA-BE26C4853B35}" type="slidenum">
              <a:rPr lang="en-US" smtClean="0"/>
              <a:t>80</a:t>
            </a:fld>
            <a:endParaRPr lang="en-US"/>
          </a:p>
        </p:txBody>
      </p:sp>
    </p:spTree>
    <p:extLst>
      <p:ext uri="{BB962C8B-B14F-4D97-AF65-F5344CB8AC3E}">
        <p14:creationId xmlns:p14="http://schemas.microsoft.com/office/powerpoint/2010/main" val="1251487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D1D74-DB36-7695-B9A9-729FBDA0C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DE72F-B9CD-0A4A-BE72-1296C83D4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64841-AFF4-D487-BA27-DE509BA2D7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D56691-EE0B-E44C-7122-A4C06159878C}"/>
              </a:ext>
            </a:extLst>
          </p:cNvPr>
          <p:cNvSpPr>
            <a:spLocks noGrp="1"/>
          </p:cNvSpPr>
          <p:nvPr>
            <p:ph type="sldNum" sz="quarter" idx="5"/>
          </p:nvPr>
        </p:nvSpPr>
        <p:spPr/>
        <p:txBody>
          <a:bodyPr/>
          <a:lstStyle/>
          <a:p>
            <a:fld id="{C0F3BA1D-A00F-DB41-84DA-BE26C4853B35}" type="slidenum">
              <a:rPr lang="en-US" smtClean="0"/>
              <a:t>81</a:t>
            </a:fld>
            <a:endParaRPr lang="en-US"/>
          </a:p>
        </p:txBody>
      </p:sp>
    </p:spTree>
    <p:extLst>
      <p:ext uri="{BB962C8B-B14F-4D97-AF65-F5344CB8AC3E}">
        <p14:creationId xmlns:p14="http://schemas.microsoft.com/office/powerpoint/2010/main" val="318334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165667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10722-2A37-F1FD-A12A-22AA5B72D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AEE71-554F-C142-4882-0909F0501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D4D94-9316-14E3-57D0-371D2556AF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1BB706-08B1-0689-C9B8-96E64F4DC846}"/>
              </a:ext>
            </a:extLst>
          </p:cNvPr>
          <p:cNvSpPr>
            <a:spLocks noGrp="1"/>
          </p:cNvSpPr>
          <p:nvPr>
            <p:ph type="sldNum" sz="quarter" idx="5"/>
          </p:nvPr>
        </p:nvSpPr>
        <p:spPr/>
        <p:txBody>
          <a:bodyPr/>
          <a:lstStyle/>
          <a:p>
            <a:fld id="{C0F3BA1D-A00F-DB41-84DA-BE26C4853B35}" type="slidenum">
              <a:rPr lang="en-US" smtClean="0"/>
              <a:t>82</a:t>
            </a:fld>
            <a:endParaRPr lang="en-US"/>
          </a:p>
        </p:txBody>
      </p:sp>
    </p:spTree>
    <p:extLst>
      <p:ext uri="{BB962C8B-B14F-4D97-AF65-F5344CB8AC3E}">
        <p14:creationId xmlns:p14="http://schemas.microsoft.com/office/powerpoint/2010/main" val="2903087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B2D44-E5AC-D04F-6880-5A4B7C991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E0A19-2E7E-318C-6521-8D0ABF432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9EB17-94B3-12E1-93A9-0909F8DB23FA}"/>
              </a:ext>
            </a:extLst>
          </p:cNvPr>
          <p:cNvSpPr>
            <a:spLocks noGrp="1"/>
          </p:cNvSpPr>
          <p:nvPr>
            <p:ph type="body" idx="1"/>
          </p:nvPr>
        </p:nvSpPr>
        <p:spPr/>
        <p:txBody>
          <a:bodyPr/>
          <a:lstStyle/>
          <a:p>
            <a:pPr marL="0" algn="r" defTabSz="914400" rtl="1" eaLnBrk="1" latinLnBrk="0" hangingPunct="1"/>
            <a:r>
              <a:rPr lang="en-US"/>
              <a:t>Change to over 100M</a:t>
            </a:r>
            <a:endParaRPr lang="en-IL"/>
          </a:p>
        </p:txBody>
      </p:sp>
      <p:sp>
        <p:nvSpPr>
          <p:cNvPr id="4" name="Slide Number Placeholder 3">
            <a:extLst>
              <a:ext uri="{FF2B5EF4-FFF2-40B4-BE49-F238E27FC236}">
                <a16:creationId xmlns:a16="http://schemas.microsoft.com/office/drawing/2014/main" id="{25794DD2-0D38-F9A7-D6FB-C27DC783F9FD}"/>
              </a:ext>
            </a:extLst>
          </p:cNvPr>
          <p:cNvSpPr>
            <a:spLocks noGrp="1"/>
          </p:cNvSpPr>
          <p:nvPr>
            <p:ph type="sldNum" sz="quarter" idx="5"/>
          </p:nvPr>
        </p:nvSpPr>
        <p:spPr/>
        <p:txBody>
          <a:bodyPr/>
          <a:lstStyle/>
          <a:p>
            <a:fld id="{EE3DD834-82EC-774A-BE95-FEA971E0CE59}" type="slidenum">
              <a:rPr lang="en-IL" smtClean="0"/>
              <a:t>83</a:t>
            </a:fld>
            <a:endParaRPr lang="en-IL"/>
          </a:p>
        </p:txBody>
      </p:sp>
    </p:spTree>
    <p:extLst>
      <p:ext uri="{BB962C8B-B14F-4D97-AF65-F5344CB8AC3E}">
        <p14:creationId xmlns:p14="http://schemas.microsoft.com/office/powerpoint/2010/main" val="4117596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84</a:t>
            </a:fld>
            <a:endParaRPr lang="en-US"/>
          </a:p>
        </p:txBody>
      </p:sp>
    </p:spTree>
    <p:extLst>
      <p:ext uri="{BB962C8B-B14F-4D97-AF65-F5344CB8AC3E}">
        <p14:creationId xmlns:p14="http://schemas.microsoft.com/office/powerpoint/2010/main" val="227608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Pillar 3 features three distinctive and complementary instruments:</a:t>
            </a:r>
          </a:p>
          <a:p>
            <a:endParaRPr lang="en-GB" dirty="0"/>
          </a:p>
          <a:p>
            <a:r>
              <a:rPr lang="en-GB" dirty="0"/>
              <a:t>EIC –support for start-ups, SMEs and research teams developing high-risk, high-impact breakthrough innovation, with a particular focus on scaling-up game-changing innovations </a:t>
            </a:r>
          </a:p>
          <a:p>
            <a:endParaRPr lang="en-GB" dirty="0"/>
          </a:p>
          <a:p>
            <a:r>
              <a:rPr lang="en-GB" dirty="0"/>
              <a:t>EIE – building an interconnected, inclusive innovation ecosystem that encompasses European, National, regional and local initiatives as well as under-represented actors and territories, while also reinforcing the ecosystems’ innovation capacity. </a:t>
            </a:r>
          </a:p>
          <a:p>
            <a:endParaRPr lang="en-GB" dirty="0"/>
          </a:p>
          <a:p>
            <a:r>
              <a:rPr lang="en-GB" dirty="0"/>
              <a:t>and EIT – strengthens Europe’s innovation ability by powering solutions to pressing global challenges and by nurturing entrepreneurial talent</a:t>
            </a:r>
          </a:p>
        </p:txBody>
      </p:sp>
      <p:sp>
        <p:nvSpPr>
          <p:cNvPr id="4" name="Slide Number Placeholder 3"/>
          <p:cNvSpPr>
            <a:spLocks noGrp="1"/>
          </p:cNvSpPr>
          <p:nvPr>
            <p:ph type="sldNum" sz="quarter" idx="5"/>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299602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115057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 </a:t>
            </a:r>
          </a:p>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t>16</a:t>
            </a:fld>
            <a:endParaRPr lang="en-US"/>
          </a:p>
        </p:txBody>
      </p:sp>
    </p:spTree>
    <p:extLst>
      <p:ext uri="{BB962C8B-B14F-4D97-AF65-F5344CB8AC3E}">
        <p14:creationId xmlns:p14="http://schemas.microsoft.com/office/powerpoint/2010/main" val="216831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13C35-5888-B65D-F47D-BA8EBB244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8B2C2-7AE9-9552-2F37-9B74DC649CD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46E3042-89E4-EB8D-E342-01290C40D00B}"/>
              </a:ext>
            </a:extLst>
          </p:cNvPr>
          <p:cNvSpPr>
            <a:spLocks noGrp="1"/>
          </p:cNvSpPr>
          <p:nvPr>
            <p:ph type="body" idx="1"/>
          </p:nvPr>
        </p:nvSpPr>
        <p:spPr/>
        <p:txBody>
          <a:bodyPr/>
          <a:lstStyle/>
          <a:p>
            <a:r>
              <a:rPr lang="en-GB"/>
              <a:t>Pillar 3 features three distinctive and complementary instruments:</a:t>
            </a:r>
          </a:p>
          <a:p>
            <a:endParaRPr lang="en-GB"/>
          </a:p>
          <a:p>
            <a:r>
              <a:rPr lang="en-GB"/>
              <a:t>EIC –support for start-ups, SMEs and research teams developing high-risk, high-impact breakthrough innovation, with a particular focus on scaling-up game-changing innovations </a:t>
            </a:r>
          </a:p>
          <a:p>
            <a:endParaRPr lang="en-GB"/>
          </a:p>
          <a:p>
            <a:r>
              <a:rPr lang="en-GB"/>
              <a:t>EIE – building an interconnected, inclusive innovation ecosystem that encompasses European, National, regional and local initiatives as well as under-represented actors and territories, while also reinforcing the ecosystems’ innovation capacity. </a:t>
            </a:r>
          </a:p>
          <a:p>
            <a:endParaRPr lang="en-GB"/>
          </a:p>
          <a:p>
            <a:r>
              <a:rPr lang="en-GB"/>
              <a:t>and EIT – strengthens Europe’s innovation ability by powering solutions to pressing global challenges and by nurturing entrepreneurial talent. </a:t>
            </a:r>
          </a:p>
          <a:p>
            <a:endParaRPr lang="en-GB"/>
          </a:p>
        </p:txBody>
      </p:sp>
      <p:sp>
        <p:nvSpPr>
          <p:cNvPr id="4" name="Slide Number Placeholder 3">
            <a:extLst>
              <a:ext uri="{FF2B5EF4-FFF2-40B4-BE49-F238E27FC236}">
                <a16:creationId xmlns:a16="http://schemas.microsoft.com/office/drawing/2014/main" id="{4B04ECA0-DE47-B066-EADB-7D79F24D325C}"/>
              </a:ext>
            </a:extLst>
          </p:cNvPr>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258716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t>27</a:t>
            </a:fld>
            <a:endParaRPr lang="en-US"/>
          </a:p>
        </p:txBody>
      </p:sp>
    </p:spTree>
    <p:extLst>
      <p:ext uri="{BB962C8B-B14F-4D97-AF65-F5344CB8AC3E}">
        <p14:creationId xmlns:p14="http://schemas.microsoft.com/office/powerpoint/2010/main" val="240399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t>38</a:t>
            </a:fld>
            <a:endParaRPr lang="en-US"/>
          </a:p>
        </p:txBody>
      </p:sp>
    </p:spTree>
    <p:extLst>
      <p:ext uri="{BB962C8B-B14F-4D97-AF65-F5344CB8AC3E}">
        <p14:creationId xmlns:p14="http://schemas.microsoft.com/office/powerpoint/2010/main" val="39592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0F3BA1D-A00F-DB41-84DA-BE26C4853B35}" type="slidenum">
              <a:rPr lang="en-US" smtClean="0"/>
              <a:t>39</a:t>
            </a:fld>
            <a:endParaRPr lang="en-US"/>
          </a:p>
        </p:txBody>
      </p:sp>
    </p:spTree>
    <p:extLst>
      <p:ext uri="{BB962C8B-B14F-4D97-AF65-F5344CB8AC3E}">
        <p14:creationId xmlns:p14="http://schemas.microsoft.com/office/powerpoint/2010/main" val="296288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29797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433474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870145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446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623393" y="541719"/>
            <a:ext cx="8640000" cy="432048"/>
          </a:xfrm>
          <a:prstGeom prst="rect">
            <a:avLst/>
          </a:prstGeom>
        </p:spPr>
        <p:txBody>
          <a:bodyPr/>
          <a:lstStyle>
            <a:lvl1pPr marL="0" indent="0">
              <a:buNone/>
              <a:defRPr sz="3600">
                <a:solidFill>
                  <a:srgbClr val="74C4F1"/>
                </a:solidFill>
                <a:latin typeface="Titillium Web" pitchFamily="2" charset="77"/>
              </a:defRPr>
            </a:lvl1pPr>
          </a:lstStyle>
          <a:p>
            <a:pPr lvl="0"/>
            <a:r>
              <a:rPr lang="en-GB"/>
              <a:t>Title</a:t>
            </a:r>
          </a:p>
        </p:txBody>
      </p:sp>
      <p:sp>
        <p:nvSpPr>
          <p:cNvPr id="5" name="Text Placeholder 4"/>
          <p:cNvSpPr>
            <a:spLocks noGrp="1"/>
          </p:cNvSpPr>
          <p:nvPr>
            <p:ph type="body" sz="quarter" idx="16" hasCustomPrompt="1"/>
          </p:nvPr>
        </p:nvSpPr>
        <p:spPr>
          <a:xfrm>
            <a:off x="623393" y="1196977"/>
            <a:ext cx="8640000" cy="4176713"/>
          </a:xfrm>
          <a:prstGeom prst="rect">
            <a:avLst/>
          </a:prstGeom>
        </p:spPr>
        <p:txBody>
          <a:bodyPr/>
          <a:lstStyle>
            <a:lvl1pPr marL="179397" indent="-179397">
              <a:lnSpc>
                <a:spcPct val="113000"/>
              </a:lnSpc>
              <a:spcBef>
                <a:spcPts val="0"/>
              </a:spcBef>
              <a:buClr>
                <a:srgbClr val="74C4F1"/>
              </a:buClr>
              <a:buFont typeface="Arial" pitchFamily="34" charset="0"/>
              <a:buChar char="•"/>
              <a:defRPr sz="2000">
                <a:solidFill>
                  <a:schemeClr val="bg1"/>
                </a:solidFill>
                <a:latin typeface="Titillium Web" pitchFamily="2" charset="77"/>
              </a:defRPr>
            </a:lvl1pPr>
            <a:lvl2pPr marL="648032" indent="-180009">
              <a:lnSpc>
                <a:spcPct val="113000"/>
              </a:lnSpc>
              <a:buClr>
                <a:srgbClr val="74C4F1"/>
              </a:buClr>
              <a:buFont typeface="Arial" pitchFamily="34" charset="0"/>
              <a:buChar char="•"/>
              <a:defRPr sz="2000">
                <a:solidFill>
                  <a:schemeClr val="bg1"/>
                </a:solidFill>
                <a:latin typeface="Titillium Web" pitchFamily="2" charset="77"/>
              </a:defRPr>
            </a:lvl2pPr>
            <a:lvl3pPr indent="-180009">
              <a:lnSpc>
                <a:spcPct val="113000"/>
              </a:lnSpc>
              <a:buClr>
                <a:srgbClr val="74C4F1"/>
              </a:buClr>
              <a:defRPr sz="2000" baseline="0">
                <a:solidFill>
                  <a:schemeClr val="bg1"/>
                </a:solidFill>
                <a:latin typeface="Titillium Web" pitchFamily="2" charset="77"/>
              </a:defRPr>
            </a:lvl3pPr>
            <a:lvl4pPr marL="1600280" indent="-180009">
              <a:lnSpc>
                <a:spcPct val="113000"/>
              </a:lnSpc>
              <a:buClr>
                <a:srgbClr val="74C4F1"/>
              </a:buClr>
              <a:buFont typeface="Arial" pitchFamily="34" charset="0"/>
              <a:buChar char="•"/>
              <a:defRPr sz="2000">
                <a:solidFill>
                  <a:schemeClr val="bg1"/>
                </a:solidFill>
                <a:latin typeface="Titillium Web" pitchFamily="2" charset="77"/>
              </a:defRPr>
            </a:lvl4pPr>
          </a:lstStyle>
          <a:p>
            <a:pPr lvl="0"/>
            <a:r>
              <a:rPr lang="en-GB" sz="2000"/>
              <a:t>Text Here</a:t>
            </a:r>
          </a:p>
          <a:p>
            <a:pPr lvl="1"/>
            <a:r>
              <a:rPr lang="en-GB" sz="2000"/>
              <a:t>Text Here</a:t>
            </a:r>
          </a:p>
          <a:p>
            <a:pPr lvl="2"/>
            <a:r>
              <a:rPr lang="en-GB"/>
              <a:t>Text Here</a:t>
            </a:r>
          </a:p>
          <a:p>
            <a:pPr lvl="3"/>
            <a:r>
              <a:rPr lang="en-GB"/>
              <a:t>Text Here</a:t>
            </a:r>
          </a:p>
          <a:p>
            <a:pPr lvl="2"/>
            <a:endParaRPr lang="en-GB"/>
          </a:p>
        </p:txBody>
      </p:sp>
    </p:spTree>
    <p:extLst>
      <p:ext uri="{BB962C8B-B14F-4D97-AF65-F5344CB8AC3E}">
        <p14:creationId xmlns:p14="http://schemas.microsoft.com/office/powerpoint/2010/main" val="3431478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4 4">
    <p:spTree>
      <p:nvGrpSpPr>
        <p:cNvPr id="1" name=""/>
        <p:cNvGrpSpPr/>
        <p:nvPr/>
      </p:nvGrpSpPr>
      <p:grpSpPr>
        <a:xfrm>
          <a:off x="0" y="0"/>
          <a:ext cx="0" cy="0"/>
          <a:chOff x="0" y="0"/>
          <a:chExt cx="0" cy="0"/>
        </a:xfrm>
      </p:grpSpPr>
      <p:sp>
        <p:nvSpPr>
          <p:cNvPr id="6" name="Marcador de título 1">
            <a:extLst>
              <a:ext uri="{FF2B5EF4-FFF2-40B4-BE49-F238E27FC236}">
                <a16:creationId xmlns:a16="http://schemas.microsoft.com/office/drawing/2014/main" id="{038D581E-A03D-AD46-8DFC-6B3D2A9DB8C2}"/>
              </a:ext>
            </a:extLst>
          </p:cNvPr>
          <p:cNvSpPr>
            <a:spLocks noGrp="1"/>
          </p:cNvSpPr>
          <p:nvPr>
            <p:ph type="title" hasCustomPrompt="1"/>
          </p:nvPr>
        </p:nvSpPr>
        <p:spPr>
          <a:xfrm>
            <a:off x="339622" y="431356"/>
            <a:ext cx="11456894" cy="687086"/>
          </a:xfrm>
          <a:prstGeom prst="rect">
            <a:avLst/>
          </a:prstGeom>
        </p:spPr>
        <p:txBody>
          <a:bodyPr vert="horz" lIns="91440" tIns="45720" rIns="91440" bIns="45720" rtlCol="0" anchor="t">
            <a:noAutofit/>
          </a:bodyPr>
          <a:lstStyle>
            <a:lvl1pPr>
              <a:defRPr>
                <a:latin typeface="+mj-lt"/>
              </a:defRPr>
            </a:lvl1pPr>
          </a:lstStyle>
          <a:p>
            <a:r>
              <a:rPr lang="es-ES"/>
              <a:t>CLICK TO EDIT MASTER TITLE STYLE</a:t>
            </a:r>
          </a:p>
        </p:txBody>
      </p:sp>
      <p:sp>
        <p:nvSpPr>
          <p:cNvPr id="3" name="Marcador de texto 2">
            <a:extLst>
              <a:ext uri="{FF2B5EF4-FFF2-40B4-BE49-F238E27FC236}">
                <a16:creationId xmlns:a16="http://schemas.microsoft.com/office/drawing/2014/main" id="{D5CDB5BD-5794-1A43-B50F-9C09EA756B3A}"/>
              </a:ext>
            </a:extLst>
          </p:cNvPr>
          <p:cNvSpPr>
            <a:spLocks noGrp="1"/>
          </p:cNvSpPr>
          <p:nvPr>
            <p:ph type="body" sz="quarter" idx="10" hasCustomPrompt="1"/>
          </p:nvPr>
        </p:nvSpPr>
        <p:spPr>
          <a:xfrm>
            <a:off x="339725" y="1254126"/>
            <a:ext cx="11456988" cy="4321175"/>
          </a:xfrm>
        </p:spPr>
        <p:txBody>
          <a:bodyPr/>
          <a:lstStyle>
            <a:lvl1pPr marL="0" indent="-252013">
              <a:spcBef>
                <a:spcPts val="0"/>
              </a:spcBef>
              <a:defRPr/>
            </a:lvl1pPr>
            <a:lvl2pPr>
              <a:spcBef>
                <a:spcPts val="0"/>
              </a:spcBef>
              <a:defRPr/>
            </a:lvl2pPr>
            <a:lvl3pPr>
              <a:spcBef>
                <a:spcPts val="0"/>
              </a:spcBef>
              <a:defRPr/>
            </a:lvl3pPr>
          </a:lstStyle>
          <a:p>
            <a:pPr lvl="0"/>
            <a:r>
              <a:rPr lang="es-ES" err="1"/>
              <a:t>Insert</a:t>
            </a:r>
            <a:r>
              <a:rPr lang="es-ES"/>
              <a:t> </a:t>
            </a:r>
            <a:r>
              <a:rPr lang="es-ES" err="1"/>
              <a:t>text</a:t>
            </a:r>
            <a:endParaRPr lang="es-ES"/>
          </a:p>
          <a:p>
            <a:pPr lvl="1"/>
            <a:r>
              <a:rPr lang="es-ES" err="1"/>
              <a:t>Insert</a:t>
            </a:r>
            <a:r>
              <a:rPr lang="es-ES"/>
              <a:t> </a:t>
            </a:r>
            <a:r>
              <a:rPr lang="es-ES" err="1"/>
              <a:t>text</a:t>
            </a:r>
            <a:endParaRPr lang="es-ES"/>
          </a:p>
          <a:p>
            <a:pPr lvl="2"/>
            <a:r>
              <a:rPr lang="es-ES" err="1"/>
              <a:t>Insert</a:t>
            </a:r>
            <a:r>
              <a:rPr lang="es-ES"/>
              <a:t> </a:t>
            </a:r>
            <a:r>
              <a:rPr lang="es-ES" err="1"/>
              <a:t>text</a:t>
            </a:r>
            <a:endParaRPr lang="en-GB"/>
          </a:p>
        </p:txBody>
      </p:sp>
    </p:spTree>
    <p:extLst>
      <p:ext uri="{BB962C8B-B14F-4D97-AF65-F5344CB8AC3E}">
        <p14:creationId xmlns:p14="http://schemas.microsoft.com/office/powerpoint/2010/main" val="1612882409"/>
      </p:ext>
    </p:extLst>
  </p:cSld>
  <p:clrMapOvr>
    <a:masterClrMapping/>
  </p:clrMapOvr>
  <p:extLst>
    <p:ext uri="{DCECCB84-F9BA-43D5-87BE-67443E8EF086}">
      <p15:sldGuideLst xmlns:p15="http://schemas.microsoft.com/office/powerpoint/2012/main">
        <p15:guide id="3" orient="horz" pos="264">
          <p15:clr>
            <a:srgbClr val="FBAE40"/>
          </p15:clr>
        </p15:guide>
        <p15:guide id="4" pos="73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915812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416747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759748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33107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63028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094899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591381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556605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35808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740949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103391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353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97716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65992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939460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62413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10788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39694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3/3/2026</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23435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7428-FED5-8544-B08E-879628B3B8A3}" type="slidenum">
              <a:rPr lang="en-US" smtClean="0"/>
              <a:t>‹#›</a:t>
            </a:fld>
            <a:endParaRPr lang="en-US"/>
          </a:p>
        </p:txBody>
      </p:sp>
      <p:pic>
        <p:nvPicPr>
          <p:cNvPr id="7" name="Picture 6">
            <a:extLst>
              <a:ext uri="{FF2B5EF4-FFF2-40B4-BE49-F238E27FC236}">
                <a16:creationId xmlns:a16="http://schemas.microsoft.com/office/drawing/2014/main" id="{22284EC1-544F-AD4C-AD14-B7AF8FEF0C3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9"/>
            <a:ext cx="1682753" cy="539751"/>
          </a:xfrm>
          <a:prstGeom prst="rect">
            <a:avLst/>
          </a:prstGeom>
        </p:spPr>
      </p:pic>
    </p:spTree>
    <p:extLst>
      <p:ext uri="{BB962C8B-B14F-4D97-AF65-F5344CB8AC3E}">
        <p14:creationId xmlns:p14="http://schemas.microsoft.com/office/powerpoint/2010/main" val="34166492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06" r:id="rId12"/>
    <p:sldLayoutId id="2147483707" r:id="rId13"/>
    <p:sldLayoutId id="2147483708"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3426F-C57B-2740-A0EA-77F92F1BB44E}" type="datetimeFigureOut">
              <a:rPr lang="en-US" smtClean="0"/>
              <a:t>3/3/2026</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7428-FED5-8544-B08E-879628B3B8A3}" type="slidenum">
              <a:rPr lang="en-US" smtClean="0"/>
              <a:t>‹#›</a:t>
            </a:fld>
            <a:endParaRPr lang="en-US"/>
          </a:p>
        </p:txBody>
      </p:sp>
    </p:spTree>
    <p:extLst>
      <p:ext uri="{BB962C8B-B14F-4D97-AF65-F5344CB8AC3E}">
        <p14:creationId xmlns:p14="http://schemas.microsoft.com/office/powerpoint/2010/main" val="2658093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CP-EIC-Transition-Accelerator@iuk.ukri.or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ncp-eit@iuk.ukri.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ur02.safelinks.protection.outlook.com/?url=https%3A%2F%2Fwww.youtube.com%2Fwatch%3Fv%3Dr_n6qac_ucw&amp;data=05%7C02%7CHilary.Aveyard%40dsit.gov.uk%7C3193ae4e353649e64cfe08dd07be667d%7Ccbac700502c143ebb497e6492d1b2dd8%7C0%7C0%7C638675236535971713%7CUnknown%7CTWFpbGZsb3d8eyJFbXB0eU1hcGkiOnRydWUsIlYiOiIwLjAuMDAwMCIsIlAiOiJXaW4zMiIsIkFOIjoiTWFpbCIsIldUIjoyfQ%3D%3D%7C0%7C%7C%7C&amp;sdata=FXB12WpDrRaarkJQe0HivmMWd7LC2pEETp58vi1oP9s%3D&amp;reserved=0" TargetMode="External"/><Relationship Id="rId2" Type="http://schemas.openxmlformats.org/officeDocument/2006/relationships/hyperlink" Target="https://eur02.safelinks.protection.outlook.com/?url=https%3A%2F%2Fassets.publishing.service.gov.uk%2Fmedia%2F656efef80f12ef070e3e023a%2FDecision_No_1_2023_of_the_Specialised_Committee_for_Participation_in_Union_Programmes_under_the_Trade_and_Cooperation_Agreement_adopting_Protocols_I_and_II_and_am.pdf&amp;data=05%7C02%7CHilary.Aveyard%40dsit.gov.uk%7C3193ae4e353649e64cfe08dd07be667d%7Ccbac700502c143ebb497e6492d1b2dd8%7C0%7C0%7C638675236535951244%7CUnknown%7CTWFpbGZsb3d8eyJFbXB0eU1hcGkiOnRydWUsIlYiOiIwLjAuMDAwMCIsIlAiOiJXaW4zMiIsIkFOIjoiTWFpbCIsIldUIjoyfQ%3D%3D%7C0%7C%7C%7C&amp;sdata=pm%2BoXyg19dQ10gYSm7cdh1Ywxkp4hOPkFw2hAVTSLFY%3D&amp;reserved=0"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ec.europa.eu/info/funding-tenders/opportunities/portal/screen/programmes/horizon/lump-su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ic.ec.europa.eu/eic-communities/eic-programme-managers_e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eic.ec.europa.eu/events/online-info-day-eic-work-programme-2026-2025-11-13_en"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ic.ec.europa.eu/eic-funding-opportunities/eic-pathfinder/eic-pathfinder-challenges-2026_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innovation-radar.ec.europa.eu/eic-transit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ec.europa.eu/info/funding-tenders/opportunities/portal/sme/public/organisation-name"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eg"/></Relationships>
</file>

<file path=ppt/slides/_rels/slide7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5.png"/><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43.jpeg"/><Relationship Id="rId5" Type="http://schemas.openxmlformats.org/officeDocument/2006/relationships/image" Target="../media/image50.svg"/><Relationship Id="rId10" Type="http://schemas.openxmlformats.org/officeDocument/2006/relationships/image" Target="../media/image2.png"/><Relationship Id="rId4" Type="http://schemas.openxmlformats.org/officeDocument/2006/relationships/image" Target="../media/image49.png"/><Relationship Id="rId9" Type="http://schemas.openxmlformats.org/officeDocument/2006/relationships/image" Target="../media/image54.svg"/></Relationships>
</file>

<file path=ppt/slides/_rels/slide7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3.jpeg"/><Relationship Id="rId3" Type="http://schemas.openxmlformats.org/officeDocument/2006/relationships/image" Target="../media/image55.jpg"/><Relationship Id="rId7" Type="http://schemas.openxmlformats.org/officeDocument/2006/relationships/image" Target="../media/image57.svg"/><Relationship Id="rId12"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hyperlink" Target="https://www.youtube.com/watch?v=RNMuIPkShfI&amp;list=PLtrbh42hbiPq4RybZS01n3HdQAr3Fj3BV&amp;index=4" TargetMode="External"/><Relationship Id="rId10" Type="http://schemas.openxmlformats.org/officeDocument/2006/relationships/image" Target="../media/image60.png"/><Relationship Id="rId4" Type="http://schemas.openxmlformats.org/officeDocument/2006/relationships/hyperlink" Target="https://www.youtube.com/watch?v=ayvLeG3pnlw&amp;list=PLtrbh42hbiPq4RybZS01n3HdQAr3Fj3BV&amp;index=3" TargetMode="External"/><Relationship Id="rId9" Type="http://schemas.openxmlformats.org/officeDocument/2006/relationships/image" Target="../media/image59.svg"/><Relationship Id="rId14" Type="http://schemas.openxmlformats.org/officeDocument/2006/relationships/image" Target="../media/image44.png"/></Relationships>
</file>

<file path=ppt/slides/_rels/slide7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2.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44.pn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43.jpeg"/></Relationships>
</file>

<file path=ppt/slides/_rels/slide7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hyperlink" Target="https://www.eit.europa.eu/our-communities/eit-climate-kic" TargetMode="External"/><Relationship Id="rId12"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2.png"/><Relationship Id="rId5" Type="http://schemas.openxmlformats.org/officeDocument/2006/relationships/hyperlink" Target="https://www.eit.europa.eu/our-activities/opportunities" TargetMode="External"/><Relationship Id="rId10" Type="http://schemas.openxmlformats.org/officeDocument/2006/relationships/image" Target="../media/image41.svg"/><Relationship Id="rId4" Type="http://schemas.openxmlformats.org/officeDocument/2006/relationships/image" Target="../media/image72.png"/><Relationship Id="rId9" Type="http://schemas.openxmlformats.org/officeDocument/2006/relationships/image" Target="../media/image40.png"/></Relationships>
</file>

<file path=ppt/slides/_rels/slide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eg"/></Relationships>
</file>

<file path=ppt/slides/_rels/slide79.xml.rels><?xml version="1.0" encoding="UTF-8" standalone="yes"?>
<Relationships xmlns="http://schemas.openxmlformats.org/package/2006/relationships"><Relationship Id="rId8" Type="http://schemas.openxmlformats.org/officeDocument/2006/relationships/hyperlink" Target="mailto:ncp-eit@iuk.ukri.org" TargetMode="External"/><Relationship Id="rId3" Type="http://schemas.openxmlformats.org/officeDocument/2006/relationships/image" Target="../media/image39.jpeg"/><Relationship Id="rId7" Type="http://schemas.openxmlformats.org/officeDocument/2006/relationships/hyperlink" Target="mailto:HEI@eitrawmaterials.eu" TargetMode="External"/><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svg"/><Relationship Id="rId11" Type="http://schemas.openxmlformats.org/officeDocument/2006/relationships/image" Target="../media/image43.jpeg"/><Relationship Id="rId5" Type="http://schemas.openxmlformats.org/officeDocument/2006/relationships/image" Target="../media/image40.png"/><Relationship Id="rId10" Type="http://schemas.openxmlformats.org/officeDocument/2006/relationships/image" Target="../media/image2.png"/><Relationship Id="rId4" Type="http://schemas.openxmlformats.org/officeDocument/2006/relationships/image" Target="../media/image75.png"/><Relationship Id="rId9"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ic.ec.europa.eu/news/eic-impact-report-2025-eic-track-leading-deep-tech-investor-mobilising-eu26-billion-additional-2025-04-03_en"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jpeg"/><Relationship Id="rId7" Type="http://schemas.openxmlformats.org/officeDocument/2006/relationships/hyperlink" Target="mailto:ncp-eit@iuk.ukri.org" TargetMode="External"/><Relationship Id="rId12"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mailto:AcademyCall@eiturbanmobility.eu" TargetMode="External"/><Relationship Id="rId11" Type="http://schemas.openxmlformats.org/officeDocument/2006/relationships/image" Target="../media/image77.pn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eg"/></Relationships>
</file>

<file path=ppt/slides/_rels/slide8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1.svg"/><Relationship Id="rId10" Type="http://schemas.openxmlformats.org/officeDocument/2006/relationships/image" Target="../media/image80.png"/><Relationship Id="rId4" Type="http://schemas.openxmlformats.org/officeDocument/2006/relationships/image" Target="../media/image40.png"/><Relationship Id="rId9" Type="http://schemas.openxmlformats.org/officeDocument/2006/relationships/image" Target="../media/image79.png"/></Relationships>
</file>

<file path=ppt/slides/_rels/slide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jpeg"/><Relationship Id="rId7" Type="http://schemas.openxmlformats.org/officeDocument/2006/relationships/hyperlink" Target="mailto:ncp-eit@iuk.ukri.org" TargetMode="External"/><Relationship Id="rId12"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mailto:innovationcall@eiturbanmobility.eu" TargetMode="External"/><Relationship Id="rId11" Type="http://schemas.openxmlformats.org/officeDocument/2006/relationships/image" Target="../media/image81.pn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eg"/></Relationships>
</file>

<file path=ppt/slides/_rels/slide8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ncp-eit@iuk.ukri.org" TargetMode="External"/><Relationship Id="rId5" Type="http://schemas.openxmlformats.org/officeDocument/2006/relationships/hyperlink" Target="mailto:NCP-EIC-Transition-Accelerator@iuk.ukri.org" TargetMode="External"/><Relationship Id="rId10" Type="http://schemas.openxmlformats.org/officeDocument/2006/relationships/hyperlink" Target="https://eufunding.ukri.org/subscribe" TargetMode="External"/><Relationship Id="rId4" Type="http://schemas.openxmlformats.org/officeDocument/2006/relationships/image" Target="../media/image84.svg"/><Relationship Id="rId9" Type="http://schemas.openxmlformats.org/officeDocument/2006/relationships/image" Target="../media/image87.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1F2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316591" cy="830997"/>
          </a:xfrm>
          <a:prstGeom prst="rect">
            <a:avLst/>
          </a:prstGeom>
          <a:noFill/>
        </p:spPr>
        <p:txBody>
          <a:bodyPr wrap="square" rtlCol="0" anchor="t">
            <a:spAutoFit/>
          </a:bodyPr>
          <a:lstStyle/>
          <a:p>
            <a:r>
              <a:rPr lang="en-US" sz="4800" b="1" spc="-150">
                <a:solidFill>
                  <a:srgbClr val="2E2D62"/>
                </a:solidFill>
                <a:latin typeface="Arial" panose="020B0604020202020204" pitchFamily="34" charset="0"/>
                <a:cs typeface="Arial" panose="020B0604020202020204" pitchFamily="34" charset="0"/>
              </a:rPr>
              <a:t>Pillar 3 Innovative Europe </a:t>
            </a:r>
          </a:p>
        </p:txBody>
      </p:sp>
      <p:sp>
        <p:nvSpPr>
          <p:cNvPr id="5" name="Rectangle 4">
            <a:extLst>
              <a:ext uri="{FF2B5EF4-FFF2-40B4-BE49-F238E27FC236}">
                <a16:creationId xmlns:a16="http://schemas.microsoft.com/office/drawing/2014/main" id="{0BEB0AE4-391E-6F41-84C6-D4EEDF519A31}"/>
              </a:ext>
            </a:extLst>
          </p:cNvPr>
          <p:cNvSpPr/>
          <p:nvPr/>
        </p:nvSpPr>
        <p:spPr>
          <a:xfrm>
            <a:off x="1261107" y="2993292"/>
            <a:ext cx="9684198" cy="4154984"/>
          </a:xfrm>
          <a:prstGeom prst="rect">
            <a:avLst/>
          </a:prstGeom>
        </p:spPr>
        <p:txBody>
          <a:bodyPr wrap="square" lIns="91440" tIns="45720" rIns="91440" bIns="45720" anchor="t">
            <a:spAutoFit/>
          </a:bodyPr>
          <a:lstStyle/>
          <a:p>
            <a:r>
              <a:rPr lang="en-GB" sz="2400" b="1" dirty="0">
                <a:solidFill>
                  <a:schemeClr val="tx2"/>
                </a:solidFill>
                <a:latin typeface="Arial"/>
                <a:cs typeface="Arial"/>
              </a:rPr>
              <a:t>Claire Griffin</a:t>
            </a:r>
          </a:p>
          <a:p>
            <a:r>
              <a:rPr lang="en-GB" sz="2400" dirty="0">
                <a:solidFill>
                  <a:schemeClr val="tx2"/>
                </a:solidFill>
                <a:latin typeface="Arial"/>
                <a:cs typeface="Arial"/>
              </a:rPr>
              <a:t>UK National Contact Point (NCP) for EIC and EIE</a:t>
            </a:r>
          </a:p>
          <a:p>
            <a:r>
              <a:rPr lang="en-GB" sz="2400" dirty="0">
                <a:solidFill>
                  <a:srgbClr val="505050"/>
                </a:solidFill>
                <a:latin typeface="Arial"/>
                <a:cs typeface="Arial"/>
                <a:hlinkClick r:id="rId3"/>
              </a:rPr>
              <a:t>NCP-EIC-Transition-Accelerator@iuk.ukri.org</a:t>
            </a:r>
            <a:r>
              <a:rPr lang="en-GB" sz="2400" dirty="0">
                <a:solidFill>
                  <a:srgbClr val="505050"/>
                </a:solidFill>
                <a:latin typeface="Arial"/>
                <a:cs typeface="Arial"/>
              </a:rPr>
              <a:t> </a:t>
            </a:r>
            <a:endParaRPr lang="en-GB" dirty="0">
              <a:latin typeface="Arial"/>
              <a:cs typeface="Arial"/>
            </a:endParaRPr>
          </a:p>
          <a:p>
            <a:endParaRPr lang="en-GB" sz="2400" dirty="0">
              <a:solidFill>
                <a:srgbClr val="505050"/>
              </a:solidFill>
              <a:latin typeface="Arial" panose="020B0604020202020204" pitchFamily="34" charset="0"/>
              <a:cs typeface="Arial" panose="020B0604020202020204" pitchFamily="34" charset="0"/>
            </a:endParaRPr>
          </a:p>
          <a:p>
            <a:r>
              <a:rPr lang="en-GB" sz="2400" b="1" dirty="0">
                <a:solidFill>
                  <a:schemeClr val="tx2"/>
                </a:solidFill>
                <a:latin typeface="Arial"/>
                <a:cs typeface="Arial"/>
              </a:rPr>
              <a:t>Teresa Arumardi</a:t>
            </a:r>
          </a:p>
          <a:p>
            <a:r>
              <a:rPr lang="en-GB" sz="2400" dirty="0">
                <a:solidFill>
                  <a:schemeClr val="tx2"/>
                </a:solidFill>
                <a:latin typeface="Arial"/>
                <a:cs typeface="Arial"/>
              </a:rPr>
              <a:t>UK NCP for the European Institute of Innovation &amp; Technology (EIT)</a:t>
            </a:r>
          </a:p>
          <a:p>
            <a:r>
              <a:rPr lang="en-GB" sz="2400" dirty="0">
                <a:solidFill>
                  <a:srgbClr val="505050"/>
                </a:solidFill>
                <a:latin typeface="Arial"/>
                <a:cs typeface="Arial"/>
                <a:hlinkClick r:id="rId4"/>
              </a:rPr>
              <a:t>ncp-eit@iuk.ukri.org</a:t>
            </a:r>
            <a:r>
              <a:rPr lang="en-GB" sz="2400" dirty="0">
                <a:solidFill>
                  <a:srgbClr val="505050"/>
                </a:solidFill>
                <a:latin typeface="Arial"/>
                <a:cs typeface="Arial"/>
              </a:rPr>
              <a:t> </a:t>
            </a:r>
          </a:p>
          <a:p>
            <a:endParaRPr lang="en-GB" sz="2400" dirty="0">
              <a:solidFill>
                <a:srgbClr val="505050"/>
              </a:solidFill>
              <a:latin typeface="Arial"/>
              <a:cs typeface="Arial"/>
            </a:endParaRPr>
          </a:p>
          <a:p>
            <a:r>
              <a:rPr lang="en-GB" sz="2400" dirty="0">
                <a:solidFill>
                  <a:schemeClr val="tx2"/>
                </a:solidFill>
                <a:latin typeface="Arial" panose="020B0604020202020204" pitchFamily="34" charset="0"/>
                <a:cs typeface="Arial" panose="020B0604020202020204" pitchFamily="34" charset="0"/>
              </a:rPr>
              <a:t>12</a:t>
            </a:r>
            <a:r>
              <a:rPr lang="en-GB" sz="2400" baseline="30000" dirty="0">
                <a:solidFill>
                  <a:schemeClr val="tx2"/>
                </a:solidFill>
                <a:latin typeface="Arial" panose="020B0604020202020204" pitchFamily="34" charset="0"/>
                <a:cs typeface="Arial" panose="020B0604020202020204" pitchFamily="34" charset="0"/>
              </a:rPr>
              <a:t>th</a:t>
            </a:r>
            <a:r>
              <a:rPr lang="en-GB" sz="2400" dirty="0">
                <a:solidFill>
                  <a:schemeClr val="tx2"/>
                </a:solidFill>
                <a:latin typeface="Arial" panose="020B0604020202020204" pitchFamily="34" charset="0"/>
                <a:cs typeface="Arial" panose="020B0604020202020204" pitchFamily="34" charset="0"/>
              </a:rPr>
              <a:t> February 2026</a:t>
            </a:r>
          </a:p>
          <a:p>
            <a:endParaRPr lang="en-GB" sz="2400" dirty="0">
              <a:solidFill>
                <a:srgbClr val="505050"/>
              </a:solidFill>
              <a:latin typeface="Arial" panose="020B0604020202020204" pitchFamily="34" charset="0"/>
              <a:cs typeface="Arial" panose="020B0604020202020204" pitchFamily="34" charset="0"/>
            </a:endParaRPr>
          </a:p>
          <a:p>
            <a:endParaRPr lang="en-GB" sz="2400" dirty="0">
              <a:solidFill>
                <a:srgbClr val="50505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861681C-E70E-704D-BF01-E5E6BA958A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9" y="412403"/>
            <a:ext cx="3051993" cy="978941"/>
          </a:xfrm>
          <a:prstGeom prst="rect">
            <a:avLst/>
          </a:prstGeom>
        </p:spPr>
      </p:pic>
      <p:grpSp>
        <p:nvGrpSpPr>
          <p:cNvPr id="2" name="Group 1">
            <a:extLst>
              <a:ext uri="{FF2B5EF4-FFF2-40B4-BE49-F238E27FC236}">
                <a16:creationId xmlns:a16="http://schemas.microsoft.com/office/drawing/2014/main" id="{195698EB-30F9-1940-2F59-ABB0AB0BF679}"/>
              </a:ext>
            </a:extLst>
          </p:cNvPr>
          <p:cNvGrpSpPr/>
          <p:nvPr/>
        </p:nvGrpSpPr>
        <p:grpSpPr>
          <a:xfrm>
            <a:off x="11115040" y="273539"/>
            <a:ext cx="1076960" cy="284480"/>
            <a:chOff x="8067039" y="6431281"/>
            <a:chExt cx="1076960" cy="284480"/>
          </a:xfrm>
        </p:grpSpPr>
        <p:sp>
          <p:nvSpPr>
            <p:cNvPr id="4" name="Rectangle 3">
              <a:extLst>
                <a:ext uri="{FF2B5EF4-FFF2-40B4-BE49-F238E27FC236}">
                  <a16:creationId xmlns:a16="http://schemas.microsoft.com/office/drawing/2014/main" id="{4E7F8B1D-49C7-4836-77FA-741FEED2B50F}"/>
                </a:ext>
              </a:extLst>
            </p:cNvPr>
            <p:cNvSpPr/>
            <p:nvPr/>
          </p:nvSpPr>
          <p:spPr>
            <a:xfrm>
              <a:off x="8067039" y="6431281"/>
              <a:ext cx="1076960" cy="284480"/>
            </a:xfrm>
            <a:prstGeom prst="rect">
              <a:avLst/>
            </a:prstGeom>
            <a:solidFill>
              <a:srgbClr val="F1F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grey logo&#10;&#10;Description automatically generated with medium confidence">
              <a:extLst>
                <a:ext uri="{FF2B5EF4-FFF2-40B4-BE49-F238E27FC236}">
                  <a16:creationId xmlns:a16="http://schemas.microsoft.com/office/drawing/2014/main" id="{EE67CD39-E31C-CFDD-0949-4F835BD5119E}"/>
                </a:ext>
              </a:extLst>
            </p:cNvPr>
            <p:cNvPicPr>
              <a:picLocks noChangeAspect="1"/>
            </p:cNvPicPr>
            <p:nvPr/>
          </p:nvPicPr>
          <p:blipFill>
            <a:blip r:embed="rId6"/>
            <a:stretch>
              <a:fillRect/>
            </a:stretch>
          </p:blipFill>
          <p:spPr>
            <a:xfrm>
              <a:off x="8242999" y="6480241"/>
              <a:ext cx="766407" cy="204315"/>
            </a:xfrm>
            <a:prstGeom prst="rect">
              <a:avLst/>
            </a:prstGeom>
          </p:spPr>
        </p:pic>
      </p:grpSp>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71C2-1154-A89B-05B7-08F81378EBE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C322189-CBB4-951E-D61B-EAE64D5EE4D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F9A2764-348F-B241-4621-926E74516E33}"/>
              </a:ext>
            </a:extLst>
          </p:cNvPr>
          <p:cNvPicPr>
            <a:picLocks noChangeAspect="1"/>
          </p:cNvPicPr>
          <p:nvPr/>
        </p:nvPicPr>
        <p:blipFill>
          <a:blip r:embed="rId2"/>
          <a:stretch>
            <a:fillRect/>
          </a:stretch>
        </p:blipFill>
        <p:spPr>
          <a:xfrm>
            <a:off x="371061" y="213258"/>
            <a:ext cx="11607979" cy="6493519"/>
          </a:xfrm>
          <a:prstGeom prst="rect">
            <a:avLst/>
          </a:prstGeom>
        </p:spPr>
      </p:pic>
    </p:spTree>
    <p:extLst>
      <p:ext uri="{BB962C8B-B14F-4D97-AF65-F5344CB8AC3E}">
        <p14:creationId xmlns:p14="http://schemas.microsoft.com/office/powerpoint/2010/main" val="259791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AB621-E81D-3B5E-4DB8-582E87B1F2E6}"/>
              </a:ext>
            </a:extLst>
          </p:cNvPr>
          <p:cNvSpPr>
            <a:spLocks noGrp="1"/>
          </p:cNvSpPr>
          <p:nvPr>
            <p:ph type="title"/>
          </p:nvPr>
        </p:nvSpPr>
        <p:spPr/>
        <p:txBody>
          <a:bodyPr/>
          <a:lstStyle/>
          <a:p>
            <a:r>
              <a:rPr lang="en-GB"/>
              <a:t>UK exclusions in EIC</a:t>
            </a:r>
          </a:p>
        </p:txBody>
      </p:sp>
      <p:sp>
        <p:nvSpPr>
          <p:cNvPr id="5" name="Content Placeholder 4">
            <a:extLst>
              <a:ext uri="{FF2B5EF4-FFF2-40B4-BE49-F238E27FC236}">
                <a16:creationId xmlns:a16="http://schemas.microsoft.com/office/drawing/2014/main" id="{5A70C236-E64F-CF46-75C6-141DC960163B}"/>
              </a:ext>
            </a:extLst>
          </p:cNvPr>
          <p:cNvSpPr>
            <a:spLocks noGrp="1"/>
          </p:cNvSpPr>
          <p:nvPr>
            <p:ph idx="1"/>
          </p:nvPr>
        </p:nvSpPr>
        <p:spPr>
          <a:xfrm>
            <a:off x="838200" y="1484313"/>
            <a:ext cx="10515600" cy="4284662"/>
          </a:xfrm>
        </p:spPr>
        <p:txBody>
          <a:bodyPr>
            <a:normAutofit/>
          </a:bodyPr>
          <a:lstStyle/>
          <a:p>
            <a:r>
              <a:rPr lang="en-GB">
                <a:solidFill>
                  <a:schemeClr val="tx2"/>
                </a:solidFill>
              </a:rPr>
              <a:t>As set out in the UK's Trade and Cooperation Agreement which sets out the details of the UK’s association to Horizon Europe, </a:t>
            </a:r>
            <a:r>
              <a:rPr lang="en-GB">
                <a:solidFill>
                  <a:schemeClr val="tx2"/>
                </a:solidFill>
                <a:highlight>
                  <a:srgbClr val="FFFF00"/>
                </a:highlight>
              </a:rPr>
              <a:t>UK entities shall not participate in the European Innovation Council (‘EIC’) Fund</a:t>
            </a:r>
            <a:r>
              <a:rPr lang="en-GB">
                <a:solidFill>
                  <a:schemeClr val="tx2"/>
                </a:solidFill>
              </a:rPr>
              <a:t> established under Horizon Europe. (</a:t>
            </a:r>
            <a:r>
              <a:rPr lang="en-GB">
                <a:solidFill>
                  <a:schemeClr val="tx2"/>
                </a:solidFill>
                <a:hlinkClick r:id="rId2" tooltip="https://eur02.safelinks.protection.outlook.com/?url=https%3a%2f%2fassets.publishing.service.gov.uk%2fmedia%2f656efef80f12ef070e3e023a%2fdecision_no_1_2023_of_the_specialised_committee_for_participation_in_union_programmes_under_the_trade_and_cooperation_agreement_adopting_protocols_i_and_ii_and_am.pdf&amp;data=05%7c02%7chilary.aveyard%40dsit.gov.uk%7c3193ae4e353649e64cfe08dd07be667d%7ccbac700502c143ebb497e6492d1b2dd8%7c0%7c0%7c638675236535951244%7cunknown%7ctwfpbgzsb3d8eyjfbxb0eu1hcgkionrydwusilyioiiwljaumdawmcisilaioijxaw4zmiisikfoijoitwfpbcisilduijoyfq%3d%3d%7c0%7c%7c%7c&amp;sdata=pm%2boxyg19dq10gysm7cdh1ywxkp4hopkfw2havtslfy%3d&amp;reserved=0">
                  <a:extLst>
                    <a:ext uri="{A12FA001-AC4F-418D-AE19-62706E023703}">
                      <ahyp:hlinkClr xmlns:ahyp="http://schemas.microsoft.com/office/drawing/2018/hyperlinkcolor" val="tx"/>
                    </a:ext>
                  </a:extLst>
                </a:hlinkClick>
              </a:rPr>
              <a:t>TCA, Protocol 1, Article 6</a:t>
            </a:r>
            <a:r>
              <a:rPr lang="en-GB">
                <a:solidFill>
                  <a:schemeClr val="tx2"/>
                </a:solidFill>
              </a:rPr>
              <a:t>)</a:t>
            </a:r>
          </a:p>
          <a:p>
            <a:pPr marL="0" indent="0">
              <a:buNone/>
            </a:pPr>
            <a:endParaRPr lang="en-GB">
              <a:solidFill>
                <a:schemeClr val="tx2"/>
              </a:solidFill>
            </a:endParaRPr>
          </a:p>
          <a:p>
            <a:r>
              <a:rPr lang="en-GB">
                <a:solidFill>
                  <a:schemeClr val="tx2"/>
                </a:solidFill>
              </a:rPr>
              <a:t>The EIC confirmed that UK entities are not eligible for the </a:t>
            </a:r>
            <a:r>
              <a:rPr lang="en-GB">
                <a:solidFill>
                  <a:schemeClr val="tx2"/>
                </a:solidFill>
                <a:highlight>
                  <a:srgbClr val="FFFF00"/>
                </a:highlight>
              </a:rPr>
              <a:t>equity part of the EIC Accelerator or the EIC Step Scale Up call which is equity only</a:t>
            </a:r>
            <a:r>
              <a:rPr lang="en-GB">
                <a:solidFill>
                  <a:schemeClr val="tx2"/>
                </a:solidFill>
              </a:rPr>
              <a:t>.  (Details: </a:t>
            </a:r>
            <a:r>
              <a:rPr lang="en-GB">
                <a:solidFill>
                  <a:schemeClr val="tx2"/>
                </a:solidFill>
                <a:hlinkClick r:id="rId3" tooltip="https://eur02.safelinks.protection.outlook.com/?url=https%3a%2f%2fwww.youtube.com%2fwatch%3fv%3dr_n6qac_ucw&amp;data=05%7c02%7chilary.aveyard%40dsit.gov.uk%7c3193ae4e353649e64cfe08dd07be667d%7ccbac700502c143ebb497e6492d1b2dd8%7c0%7c0%7c638675236535971713%7cunknown%7ctwfpbgzsb3d8eyjfbxb0eu1hcgkionrydwusilyioiiwljaumdawmcisilaioijxaw4zmiisikfoijoitwfpbcisilduijoyfq%3d%3d%7c0%7c%7c%7c&amp;sdata=fxb12wpdrraarkjqe0hivmmwd7lc2peetp58vi1op9s%3d&amp;reserved=0">
                  <a:extLst>
                    <a:ext uri="{A12FA001-AC4F-418D-AE19-62706E023703}">
                      <ahyp:hlinkClr xmlns:ahyp="http://schemas.microsoft.com/office/drawing/2018/hyperlinkcolor" val="tx"/>
                    </a:ext>
                  </a:extLst>
                </a:hlinkClick>
              </a:rPr>
              <a:t>EIC 2025 Info day</a:t>
            </a:r>
            <a:r>
              <a:rPr lang="en-GB">
                <a:solidFill>
                  <a:schemeClr val="tx2"/>
                </a:solidFill>
              </a:rPr>
              <a:t>, time stamp 5:32:00)  </a:t>
            </a:r>
          </a:p>
          <a:p>
            <a:endParaRPr lang="en-GB"/>
          </a:p>
        </p:txBody>
      </p:sp>
      <p:pic>
        <p:nvPicPr>
          <p:cNvPr id="2" name="Picture 1">
            <a:extLst>
              <a:ext uri="{FF2B5EF4-FFF2-40B4-BE49-F238E27FC236}">
                <a16:creationId xmlns:a16="http://schemas.microsoft.com/office/drawing/2014/main" id="{5A99184B-C29A-FB42-D773-F0CC42F40F48}"/>
              </a:ext>
            </a:extLst>
          </p:cNvPr>
          <p:cNvPicPr>
            <a:picLocks noChangeAspect="1"/>
          </p:cNvPicPr>
          <p:nvPr/>
        </p:nvPicPr>
        <p:blipFill>
          <a:blip r:embed="rId4"/>
          <a:stretch>
            <a:fillRect/>
          </a:stretch>
        </p:blipFill>
        <p:spPr>
          <a:xfrm>
            <a:off x="10304344" y="5724712"/>
            <a:ext cx="1371719" cy="768163"/>
          </a:xfrm>
          <a:prstGeom prst="rect">
            <a:avLst/>
          </a:prstGeom>
        </p:spPr>
      </p:pic>
    </p:spTree>
    <p:extLst>
      <p:ext uri="{BB962C8B-B14F-4D97-AF65-F5344CB8AC3E}">
        <p14:creationId xmlns:p14="http://schemas.microsoft.com/office/powerpoint/2010/main" val="127439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B6BC-480E-D1F9-F6D0-3882C51A267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96022E3-6135-FAE4-1344-9A913C5BD30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ED9B40E-4FCC-689C-56D3-387EDE8E6ED3}"/>
              </a:ext>
            </a:extLst>
          </p:cNvPr>
          <p:cNvPicPr>
            <a:picLocks noChangeAspect="1"/>
          </p:cNvPicPr>
          <p:nvPr/>
        </p:nvPicPr>
        <p:blipFill>
          <a:blip r:embed="rId2"/>
          <a:stretch>
            <a:fillRect/>
          </a:stretch>
        </p:blipFill>
        <p:spPr>
          <a:xfrm>
            <a:off x="292105" y="182598"/>
            <a:ext cx="11607790" cy="6492803"/>
          </a:xfrm>
          <a:prstGeom prst="rect">
            <a:avLst/>
          </a:prstGeom>
        </p:spPr>
      </p:pic>
      <p:sp>
        <p:nvSpPr>
          <p:cNvPr id="5" name="&quot;Not Allowed&quot; Symbol 4">
            <a:extLst>
              <a:ext uri="{FF2B5EF4-FFF2-40B4-BE49-F238E27FC236}">
                <a16:creationId xmlns:a16="http://schemas.microsoft.com/office/drawing/2014/main" id="{12632AAC-1547-B655-3AA2-9B1156CFB8DA}"/>
              </a:ext>
            </a:extLst>
          </p:cNvPr>
          <p:cNvSpPr/>
          <p:nvPr/>
        </p:nvSpPr>
        <p:spPr>
          <a:xfrm>
            <a:off x="6671091" y="3086894"/>
            <a:ext cx="1749287" cy="18288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quot;Not Allowed&quot; Symbol 5">
            <a:extLst>
              <a:ext uri="{FF2B5EF4-FFF2-40B4-BE49-F238E27FC236}">
                <a16:creationId xmlns:a16="http://schemas.microsoft.com/office/drawing/2014/main" id="{275435FF-A707-BDB8-2B98-96536AA177C3}"/>
              </a:ext>
            </a:extLst>
          </p:cNvPr>
          <p:cNvSpPr/>
          <p:nvPr/>
        </p:nvSpPr>
        <p:spPr>
          <a:xfrm>
            <a:off x="8693426" y="1825625"/>
            <a:ext cx="1749287" cy="182880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2098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84C1-128F-2916-75B4-FC7688A8A2B0}"/>
              </a:ext>
            </a:extLst>
          </p:cNvPr>
          <p:cNvSpPr>
            <a:spLocks noGrp="1"/>
          </p:cNvSpPr>
          <p:nvPr>
            <p:ph type="title"/>
          </p:nvPr>
        </p:nvSpPr>
        <p:spPr>
          <a:xfrm>
            <a:off x="621583" y="45636"/>
            <a:ext cx="10515600" cy="1325563"/>
          </a:xfrm>
        </p:spPr>
        <p:txBody>
          <a:bodyPr/>
          <a:lstStyle/>
          <a:p>
            <a:r>
              <a:rPr lang="en-GB"/>
              <a:t>EIC 2026 WP: Budget overview</a:t>
            </a:r>
          </a:p>
        </p:txBody>
      </p:sp>
      <p:sp>
        <p:nvSpPr>
          <p:cNvPr id="3" name="Content Placeholder 2">
            <a:extLst>
              <a:ext uri="{FF2B5EF4-FFF2-40B4-BE49-F238E27FC236}">
                <a16:creationId xmlns:a16="http://schemas.microsoft.com/office/drawing/2014/main" id="{AB540CAB-F4B0-8B98-D537-D62F081779F4}"/>
              </a:ext>
            </a:extLst>
          </p:cNvPr>
          <p:cNvSpPr>
            <a:spLocks noGrp="1"/>
          </p:cNvSpPr>
          <p:nvPr>
            <p:ph idx="1"/>
          </p:nvPr>
        </p:nvSpPr>
        <p:spPr>
          <a:xfrm>
            <a:off x="530087" y="1228725"/>
            <a:ext cx="11292943" cy="4948239"/>
          </a:xfrm>
        </p:spPr>
        <p:txBody>
          <a:bodyPr>
            <a:normAutofit fontScale="92500" lnSpcReduction="10000"/>
          </a:bodyPr>
          <a:lstStyle/>
          <a:p>
            <a:r>
              <a:rPr lang="en-GB" b="1" dirty="0">
                <a:solidFill>
                  <a:schemeClr val="tx2"/>
                </a:solidFill>
              </a:rPr>
              <a:t>Total budget €1.424 Billion </a:t>
            </a:r>
            <a:r>
              <a:rPr lang="en-GB" dirty="0">
                <a:solidFill>
                  <a:schemeClr val="tx2"/>
                </a:solidFill>
              </a:rPr>
              <a:t>(~equal to 2025 budget)</a:t>
            </a:r>
          </a:p>
          <a:p>
            <a:pPr lvl="1"/>
            <a:r>
              <a:rPr lang="en-GB" dirty="0">
                <a:solidFill>
                  <a:schemeClr val="accent1"/>
                </a:solidFill>
              </a:rPr>
              <a:t>New deadlines &amp; new budget for each call</a:t>
            </a:r>
          </a:p>
          <a:p>
            <a:r>
              <a:rPr lang="en-GB" b="1" dirty="0">
                <a:solidFill>
                  <a:schemeClr val="tx2"/>
                </a:solidFill>
              </a:rPr>
              <a:t>EIC Advanced Innovation Challenges</a:t>
            </a:r>
            <a:r>
              <a:rPr lang="en-GB" dirty="0">
                <a:solidFill>
                  <a:schemeClr val="tx2"/>
                </a:solidFill>
              </a:rPr>
              <a:t>: €6M in 2026 + €25M in’27 </a:t>
            </a:r>
          </a:p>
          <a:p>
            <a:pPr lvl="1"/>
            <a:r>
              <a:rPr lang="en-GB" dirty="0">
                <a:solidFill>
                  <a:schemeClr val="tx2"/>
                </a:solidFill>
              </a:rPr>
              <a:t>Deadline </a:t>
            </a:r>
            <a:r>
              <a:rPr lang="en-GB" dirty="0">
                <a:solidFill>
                  <a:schemeClr val="accent1"/>
                </a:solidFill>
              </a:rPr>
              <a:t>26/02/2026 Stage 1 </a:t>
            </a:r>
            <a:r>
              <a:rPr lang="en-GB" dirty="0">
                <a:solidFill>
                  <a:schemeClr val="tx2"/>
                </a:solidFill>
              </a:rPr>
              <a:t>&amp; </a:t>
            </a:r>
            <a:r>
              <a:rPr lang="en-GB" dirty="0">
                <a:solidFill>
                  <a:schemeClr val="accent1"/>
                </a:solidFill>
              </a:rPr>
              <a:t>18/06/2027 Stage 2</a:t>
            </a:r>
          </a:p>
          <a:p>
            <a:pPr marL="0" indent="0">
              <a:buNone/>
            </a:pPr>
            <a:endParaRPr lang="en-GB" b="1" dirty="0">
              <a:solidFill>
                <a:schemeClr val="tx2"/>
              </a:solidFill>
            </a:endParaRPr>
          </a:p>
          <a:p>
            <a:r>
              <a:rPr lang="en-GB" b="1" dirty="0">
                <a:solidFill>
                  <a:schemeClr val="tx2"/>
                </a:solidFill>
              </a:rPr>
              <a:t>EIC Pathfinder: </a:t>
            </a:r>
            <a:r>
              <a:rPr lang="en-GB" dirty="0">
                <a:solidFill>
                  <a:schemeClr val="tx2"/>
                </a:solidFill>
              </a:rPr>
              <a:t>€262 M (=2025)</a:t>
            </a:r>
          </a:p>
          <a:p>
            <a:pPr lvl="1"/>
            <a:r>
              <a:rPr lang="en-GB" dirty="0">
                <a:solidFill>
                  <a:schemeClr val="tx2"/>
                </a:solidFill>
              </a:rPr>
              <a:t>Pathfinder Open: €166 M (+24M€) 				Deadline </a:t>
            </a:r>
            <a:r>
              <a:rPr lang="en-GB" dirty="0">
                <a:solidFill>
                  <a:schemeClr val="accent1"/>
                </a:solidFill>
              </a:rPr>
              <a:t>12/05/2026</a:t>
            </a:r>
          </a:p>
          <a:p>
            <a:pPr lvl="1"/>
            <a:r>
              <a:rPr lang="en-GB" dirty="0">
                <a:solidFill>
                  <a:schemeClr val="tx2"/>
                </a:solidFill>
              </a:rPr>
              <a:t>Pathfinder Challenge: €96 M (-24M€) 				Deadline </a:t>
            </a:r>
            <a:r>
              <a:rPr lang="en-GB" dirty="0">
                <a:solidFill>
                  <a:schemeClr val="accent1"/>
                </a:solidFill>
              </a:rPr>
              <a:t>28/10/2026</a:t>
            </a:r>
          </a:p>
          <a:p>
            <a:r>
              <a:rPr lang="en-GB" b="1" dirty="0">
                <a:solidFill>
                  <a:schemeClr val="tx2"/>
                </a:solidFill>
              </a:rPr>
              <a:t>EIC Transition: </a:t>
            </a:r>
            <a:r>
              <a:rPr lang="en-GB" dirty="0">
                <a:solidFill>
                  <a:schemeClr val="tx2"/>
                </a:solidFill>
              </a:rPr>
              <a:t>€100 million (+2M€ from 2025) 		</a:t>
            </a:r>
            <a:r>
              <a:rPr lang="en-GB" sz="2400" dirty="0">
                <a:solidFill>
                  <a:schemeClr val="tx2"/>
                </a:solidFill>
              </a:rPr>
              <a:t>Deadline </a:t>
            </a:r>
            <a:r>
              <a:rPr lang="en-GB" sz="2400" dirty="0">
                <a:solidFill>
                  <a:schemeClr val="accent1"/>
                </a:solidFill>
              </a:rPr>
              <a:t>16/09/2026</a:t>
            </a:r>
          </a:p>
          <a:p>
            <a:r>
              <a:rPr lang="en-GB" b="1" dirty="0">
                <a:solidFill>
                  <a:schemeClr val="tx2"/>
                </a:solidFill>
              </a:rPr>
              <a:t>EIC Accelerator: </a:t>
            </a:r>
            <a:r>
              <a:rPr lang="en-GB" dirty="0">
                <a:solidFill>
                  <a:schemeClr val="tx2"/>
                </a:solidFill>
              </a:rPr>
              <a:t>€634 M(=2025) 				</a:t>
            </a:r>
            <a:r>
              <a:rPr lang="en-GB" sz="2400" dirty="0">
                <a:solidFill>
                  <a:schemeClr val="tx2"/>
                </a:solidFill>
              </a:rPr>
              <a:t>Deadline - </a:t>
            </a:r>
            <a:r>
              <a:rPr lang="en-GB" sz="2400" dirty="0">
                <a:solidFill>
                  <a:schemeClr val="accent1"/>
                </a:solidFill>
              </a:rPr>
              <a:t>Various</a:t>
            </a:r>
          </a:p>
          <a:p>
            <a:pPr lvl="1"/>
            <a:r>
              <a:rPr lang="en-GB" dirty="0">
                <a:solidFill>
                  <a:schemeClr val="tx2"/>
                </a:solidFill>
              </a:rPr>
              <a:t>Accelerator Open €414 M (+30M€)</a:t>
            </a:r>
          </a:p>
          <a:p>
            <a:pPr lvl="1"/>
            <a:r>
              <a:rPr lang="en-GB" dirty="0">
                <a:solidFill>
                  <a:schemeClr val="tx2"/>
                </a:solidFill>
              </a:rPr>
              <a:t>Accelerator challenges: €220m (-€30M)</a:t>
            </a:r>
          </a:p>
        </p:txBody>
      </p:sp>
      <p:pic>
        <p:nvPicPr>
          <p:cNvPr id="4" name="Picture 3" descr="Website&#10;&#10;Description automatically generated">
            <a:extLst>
              <a:ext uri="{FF2B5EF4-FFF2-40B4-BE49-F238E27FC236}">
                <a16:creationId xmlns:a16="http://schemas.microsoft.com/office/drawing/2014/main" id="{D181D78F-3EB5-3A69-4C26-B92107561E25}"/>
              </a:ext>
            </a:extLst>
          </p:cNvPr>
          <p:cNvPicPr>
            <a:picLocks noChangeAspect="1"/>
          </p:cNvPicPr>
          <p:nvPr/>
        </p:nvPicPr>
        <p:blipFill>
          <a:blip r:embed="rId2"/>
          <a:stretch>
            <a:fillRect/>
          </a:stretch>
        </p:blipFill>
        <p:spPr>
          <a:xfrm>
            <a:off x="10451337" y="5832088"/>
            <a:ext cx="1371693" cy="771877"/>
          </a:xfrm>
          <a:prstGeom prst="rect">
            <a:avLst/>
          </a:prstGeom>
        </p:spPr>
      </p:pic>
      <p:pic>
        <p:nvPicPr>
          <p:cNvPr id="5" name="Picture 4">
            <a:extLst>
              <a:ext uri="{FF2B5EF4-FFF2-40B4-BE49-F238E27FC236}">
                <a16:creationId xmlns:a16="http://schemas.microsoft.com/office/drawing/2014/main" id="{1EB5278F-E83A-A325-0203-D4DEDAC2F2F9}"/>
              </a:ext>
            </a:extLst>
          </p:cNvPr>
          <p:cNvPicPr>
            <a:picLocks noChangeAspect="1"/>
          </p:cNvPicPr>
          <p:nvPr/>
        </p:nvPicPr>
        <p:blipFill>
          <a:blip r:embed="rId3"/>
          <a:stretch>
            <a:fillRect/>
          </a:stretch>
        </p:blipFill>
        <p:spPr>
          <a:xfrm>
            <a:off x="9526543" y="825682"/>
            <a:ext cx="1211194" cy="806085"/>
          </a:xfrm>
          <a:prstGeom prst="rect">
            <a:avLst/>
          </a:prstGeom>
        </p:spPr>
      </p:pic>
    </p:spTree>
    <p:extLst>
      <p:ext uri="{BB962C8B-B14F-4D97-AF65-F5344CB8AC3E}">
        <p14:creationId xmlns:p14="http://schemas.microsoft.com/office/powerpoint/2010/main" val="1249070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Website&#10;&#10;Description automatically generated">
            <a:extLst>
              <a:ext uri="{FF2B5EF4-FFF2-40B4-BE49-F238E27FC236}">
                <a16:creationId xmlns:a16="http://schemas.microsoft.com/office/drawing/2014/main" id="{58C0E517-5885-AA23-BB41-9E2E6AADA705}"/>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4" name="Title 3">
            <a:extLst>
              <a:ext uri="{FF2B5EF4-FFF2-40B4-BE49-F238E27FC236}">
                <a16:creationId xmlns:a16="http://schemas.microsoft.com/office/drawing/2014/main" id="{1EAC3B0A-57B6-13BC-4A8C-A7AA7CDD1F26}"/>
              </a:ext>
            </a:extLst>
          </p:cNvPr>
          <p:cNvSpPr>
            <a:spLocks noGrp="1"/>
          </p:cNvSpPr>
          <p:nvPr>
            <p:ph type="title"/>
          </p:nvPr>
        </p:nvSpPr>
        <p:spPr>
          <a:xfrm>
            <a:off x="794782" y="123825"/>
            <a:ext cx="10515600" cy="1325563"/>
          </a:xfrm>
        </p:spPr>
        <p:txBody>
          <a:bodyPr/>
          <a:lstStyle/>
          <a:p>
            <a:r>
              <a:rPr lang="en-GB"/>
              <a:t>EIC Work Programme Budget 2026</a:t>
            </a:r>
          </a:p>
        </p:txBody>
      </p:sp>
      <p:pic>
        <p:nvPicPr>
          <p:cNvPr id="6" name="Picture 5">
            <a:extLst>
              <a:ext uri="{FF2B5EF4-FFF2-40B4-BE49-F238E27FC236}">
                <a16:creationId xmlns:a16="http://schemas.microsoft.com/office/drawing/2014/main" id="{E1A6E973-8925-BA15-8B3B-4F5932BE4726}"/>
              </a:ext>
            </a:extLst>
          </p:cNvPr>
          <p:cNvPicPr>
            <a:picLocks noChangeAspect="1"/>
          </p:cNvPicPr>
          <p:nvPr/>
        </p:nvPicPr>
        <p:blipFill>
          <a:blip r:embed="rId3"/>
          <a:stretch>
            <a:fillRect/>
          </a:stretch>
        </p:blipFill>
        <p:spPr>
          <a:xfrm>
            <a:off x="747585" y="1161945"/>
            <a:ext cx="10562797" cy="4534109"/>
          </a:xfrm>
          <a:prstGeom prst="rect">
            <a:avLst/>
          </a:prstGeom>
        </p:spPr>
      </p:pic>
      <p:pic>
        <p:nvPicPr>
          <p:cNvPr id="2" name="Picture 1">
            <a:extLst>
              <a:ext uri="{FF2B5EF4-FFF2-40B4-BE49-F238E27FC236}">
                <a16:creationId xmlns:a16="http://schemas.microsoft.com/office/drawing/2014/main" id="{27F1DA5D-499C-459D-3FB2-E61BAD73E4B5}"/>
              </a:ext>
            </a:extLst>
          </p:cNvPr>
          <p:cNvPicPr>
            <a:picLocks noChangeAspect="1"/>
          </p:cNvPicPr>
          <p:nvPr/>
        </p:nvPicPr>
        <p:blipFill>
          <a:blip r:embed="rId4"/>
          <a:stretch>
            <a:fillRect/>
          </a:stretch>
        </p:blipFill>
        <p:spPr>
          <a:xfrm>
            <a:off x="10396599" y="254035"/>
            <a:ext cx="1211194" cy="806085"/>
          </a:xfrm>
          <a:prstGeom prst="rect">
            <a:avLst/>
          </a:prstGeom>
        </p:spPr>
      </p:pic>
    </p:spTree>
    <p:extLst>
      <p:ext uri="{BB962C8B-B14F-4D97-AF65-F5344CB8AC3E}">
        <p14:creationId xmlns:p14="http://schemas.microsoft.com/office/powerpoint/2010/main" val="173227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69C95-ABA0-96E3-900C-CC006D3021D2}"/>
              </a:ext>
            </a:extLst>
          </p:cNvPr>
          <p:cNvSpPr>
            <a:spLocks noGrp="1"/>
          </p:cNvSpPr>
          <p:nvPr>
            <p:ph type="title"/>
          </p:nvPr>
        </p:nvSpPr>
        <p:spPr>
          <a:xfrm>
            <a:off x="838200" y="16900"/>
            <a:ext cx="10515600" cy="1325563"/>
          </a:xfrm>
        </p:spPr>
        <p:txBody>
          <a:bodyPr/>
          <a:lstStyle/>
          <a:p>
            <a:r>
              <a:rPr lang="en-GB" dirty="0"/>
              <a:t>EIC – New 2026 - all Lump Sum</a:t>
            </a:r>
          </a:p>
        </p:txBody>
      </p:sp>
      <p:pic>
        <p:nvPicPr>
          <p:cNvPr id="7" name="Content Placeholder 6">
            <a:extLst>
              <a:ext uri="{FF2B5EF4-FFF2-40B4-BE49-F238E27FC236}">
                <a16:creationId xmlns:a16="http://schemas.microsoft.com/office/drawing/2014/main" id="{1387022E-ADBD-81F3-7609-0E5B5BBBF854}"/>
              </a:ext>
            </a:extLst>
          </p:cNvPr>
          <p:cNvPicPr>
            <a:picLocks noGrp="1" noChangeAspect="1"/>
          </p:cNvPicPr>
          <p:nvPr>
            <p:ph idx="1"/>
          </p:nvPr>
        </p:nvPicPr>
        <p:blipFill>
          <a:blip r:embed="rId2"/>
          <a:stretch>
            <a:fillRect/>
          </a:stretch>
        </p:blipFill>
        <p:spPr>
          <a:xfrm>
            <a:off x="2739064" y="1514548"/>
            <a:ext cx="7007671" cy="5089417"/>
          </a:xfrm>
        </p:spPr>
      </p:pic>
      <p:pic>
        <p:nvPicPr>
          <p:cNvPr id="8" name="Picture 7" descr="Website&#10;&#10;Description automatically generated">
            <a:extLst>
              <a:ext uri="{FF2B5EF4-FFF2-40B4-BE49-F238E27FC236}">
                <a16:creationId xmlns:a16="http://schemas.microsoft.com/office/drawing/2014/main" id="{335930F6-DA35-9DFD-DCCB-D9F931F13CB9}"/>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6" name="TextBox 5">
            <a:extLst>
              <a:ext uri="{FF2B5EF4-FFF2-40B4-BE49-F238E27FC236}">
                <a16:creationId xmlns:a16="http://schemas.microsoft.com/office/drawing/2014/main" id="{4223CC12-23C4-B900-1DEE-518963EA4E2C}"/>
              </a:ext>
            </a:extLst>
          </p:cNvPr>
          <p:cNvSpPr txBox="1"/>
          <p:nvPr/>
        </p:nvSpPr>
        <p:spPr>
          <a:xfrm>
            <a:off x="146899" y="2283585"/>
            <a:ext cx="6096000" cy="369332"/>
          </a:xfrm>
          <a:prstGeom prst="rect">
            <a:avLst/>
          </a:prstGeom>
          <a:noFill/>
        </p:spPr>
        <p:txBody>
          <a:bodyPr wrap="square">
            <a:spAutoFit/>
          </a:bodyPr>
          <a:lstStyle/>
          <a:p>
            <a:r>
              <a:rPr lang="en-GB" dirty="0">
                <a:hlinkClick r:id="rId4"/>
              </a:rPr>
              <a:t>EU Funding &amp; Tenders Portal</a:t>
            </a:r>
            <a:endParaRPr lang="en-GB" dirty="0"/>
          </a:p>
        </p:txBody>
      </p:sp>
      <p:pic>
        <p:nvPicPr>
          <p:cNvPr id="2" name="Picture 1">
            <a:extLst>
              <a:ext uri="{FF2B5EF4-FFF2-40B4-BE49-F238E27FC236}">
                <a16:creationId xmlns:a16="http://schemas.microsoft.com/office/drawing/2014/main" id="{909EACF6-3970-25AD-F897-6FD4674E5DEA}"/>
              </a:ext>
            </a:extLst>
          </p:cNvPr>
          <p:cNvPicPr>
            <a:picLocks noChangeAspect="1"/>
          </p:cNvPicPr>
          <p:nvPr/>
        </p:nvPicPr>
        <p:blipFill>
          <a:blip r:embed="rId5"/>
          <a:stretch>
            <a:fillRect/>
          </a:stretch>
        </p:blipFill>
        <p:spPr>
          <a:xfrm>
            <a:off x="9746735" y="416107"/>
            <a:ext cx="1211194" cy="806085"/>
          </a:xfrm>
          <a:prstGeom prst="rect">
            <a:avLst/>
          </a:prstGeom>
        </p:spPr>
      </p:pic>
    </p:spTree>
    <p:extLst>
      <p:ext uri="{BB962C8B-B14F-4D97-AF65-F5344CB8AC3E}">
        <p14:creationId xmlns:p14="http://schemas.microsoft.com/office/powerpoint/2010/main" val="228427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DFAAD-0E3C-B86B-18E8-AE66747F0D8E}"/>
              </a:ext>
            </a:extLst>
          </p:cNvPr>
          <p:cNvSpPr>
            <a:spLocks noGrp="1"/>
          </p:cNvSpPr>
          <p:nvPr>
            <p:ph type="title"/>
          </p:nvPr>
        </p:nvSpPr>
        <p:spPr/>
        <p:txBody>
          <a:bodyPr/>
          <a:lstStyle/>
          <a:p>
            <a:r>
              <a:rPr lang="en-GB"/>
              <a:t>EIC Open vs Challenge Calls</a:t>
            </a:r>
          </a:p>
        </p:txBody>
      </p:sp>
      <p:sp>
        <p:nvSpPr>
          <p:cNvPr id="4" name="Content Placeholder 3">
            <a:extLst>
              <a:ext uri="{FF2B5EF4-FFF2-40B4-BE49-F238E27FC236}">
                <a16:creationId xmlns:a16="http://schemas.microsoft.com/office/drawing/2014/main" id="{7254008F-C76E-21FC-5831-3D72BC9E1B59}"/>
              </a:ext>
            </a:extLst>
          </p:cNvPr>
          <p:cNvSpPr>
            <a:spLocks noGrp="1"/>
          </p:cNvSpPr>
          <p:nvPr>
            <p:ph idx="1"/>
          </p:nvPr>
        </p:nvSpPr>
        <p:spPr/>
        <p:txBody>
          <a:bodyPr/>
          <a:lstStyle/>
          <a:p>
            <a:r>
              <a:rPr lang="en-GB" b="1">
                <a:solidFill>
                  <a:schemeClr val="accent1"/>
                </a:solidFill>
              </a:rPr>
              <a:t>EIC Open </a:t>
            </a:r>
            <a:r>
              <a:rPr lang="en-GB">
                <a:solidFill>
                  <a:schemeClr val="tx2"/>
                </a:solidFill>
              </a:rPr>
              <a:t>– to support projects in any field of science, technology or application without predefined thematic priorities (bottom-up)</a:t>
            </a:r>
          </a:p>
          <a:p>
            <a:endParaRPr lang="en-GB"/>
          </a:p>
          <a:p>
            <a:r>
              <a:rPr lang="en-GB" b="1">
                <a:solidFill>
                  <a:schemeClr val="accent1"/>
                </a:solidFill>
              </a:rPr>
              <a:t>EIC Challenges </a:t>
            </a:r>
            <a:r>
              <a:rPr lang="en-GB">
                <a:solidFill>
                  <a:schemeClr val="tx2"/>
                </a:solidFill>
              </a:rPr>
              <a:t>– to support projects within predefined thematic areas with the aim of achieving specific objectives for each challenge  (top-down)</a:t>
            </a:r>
          </a:p>
        </p:txBody>
      </p:sp>
      <p:pic>
        <p:nvPicPr>
          <p:cNvPr id="2" name="Picture 1" descr="Website&#10;&#10;Description automatically generated">
            <a:extLst>
              <a:ext uri="{FF2B5EF4-FFF2-40B4-BE49-F238E27FC236}">
                <a16:creationId xmlns:a16="http://schemas.microsoft.com/office/drawing/2014/main" id="{E137347B-186A-6C1E-39F5-48FD49C962F5}"/>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405972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8ADDD95-19BE-B316-CB5D-E56517CFBB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141A7A-1780-7E62-F044-73A311BE7806}"/>
              </a:ext>
            </a:extLst>
          </p:cNvPr>
          <p:cNvSpPr>
            <a:spLocks noGrp="1"/>
          </p:cNvSpPr>
          <p:nvPr>
            <p:ph type="title"/>
          </p:nvPr>
        </p:nvSpPr>
        <p:spPr/>
        <p:txBody>
          <a:bodyPr/>
          <a:lstStyle/>
          <a:p>
            <a:r>
              <a:rPr lang="en-GB"/>
              <a:t>EIC Programme Manager </a:t>
            </a:r>
          </a:p>
        </p:txBody>
      </p:sp>
      <p:sp>
        <p:nvSpPr>
          <p:cNvPr id="4" name="Content Placeholder 3">
            <a:extLst>
              <a:ext uri="{FF2B5EF4-FFF2-40B4-BE49-F238E27FC236}">
                <a16:creationId xmlns:a16="http://schemas.microsoft.com/office/drawing/2014/main" id="{2FD07B8E-F42D-38F8-BBAE-F3CE57797A24}"/>
              </a:ext>
            </a:extLst>
          </p:cNvPr>
          <p:cNvSpPr>
            <a:spLocks noGrp="1"/>
          </p:cNvSpPr>
          <p:nvPr>
            <p:ph idx="1"/>
          </p:nvPr>
        </p:nvSpPr>
        <p:spPr>
          <a:xfrm>
            <a:off x="838200" y="1551398"/>
            <a:ext cx="10515600" cy="4625565"/>
          </a:xfrm>
        </p:spPr>
        <p:txBody>
          <a:bodyPr>
            <a:normAutofit/>
          </a:bodyPr>
          <a:lstStyle/>
          <a:p>
            <a:r>
              <a:rPr lang="en-GB" dirty="0">
                <a:solidFill>
                  <a:schemeClr val="tx2"/>
                </a:solidFill>
              </a:rPr>
              <a:t>Follow on LinkedIn and listen to their </a:t>
            </a:r>
            <a:r>
              <a:rPr lang="en-GB" dirty="0"/>
              <a:t>‘</a:t>
            </a:r>
            <a:r>
              <a:rPr lang="en-GB" dirty="0">
                <a:solidFill>
                  <a:schemeClr val="accent1"/>
                </a:solidFill>
              </a:rPr>
              <a:t>Tech Talks</a:t>
            </a:r>
            <a:r>
              <a:rPr lang="en-GB" dirty="0"/>
              <a:t>’ </a:t>
            </a:r>
          </a:p>
          <a:p>
            <a:r>
              <a:rPr lang="en-GB" dirty="0">
                <a:solidFill>
                  <a:schemeClr val="tx2"/>
                </a:solidFill>
              </a:rPr>
              <a:t>Establishes a common roadmap </a:t>
            </a:r>
          </a:p>
          <a:p>
            <a:r>
              <a:rPr lang="en-GB" dirty="0">
                <a:solidFill>
                  <a:schemeClr val="tx2"/>
                </a:solidFill>
              </a:rPr>
              <a:t>Proactively steers the selected projects as a </a:t>
            </a:r>
            <a:r>
              <a:rPr lang="en-GB" dirty="0">
                <a:solidFill>
                  <a:schemeClr val="accent1"/>
                </a:solidFill>
              </a:rPr>
              <a:t>portfolio</a:t>
            </a:r>
            <a:r>
              <a:rPr lang="en-GB" dirty="0">
                <a:solidFill>
                  <a:schemeClr val="tx2"/>
                </a:solidFill>
              </a:rPr>
              <a:t> towards the goal of each challenge</a:t>
            </a:r>
          </a:p>
          <a:p>
            <a:r>
              <a:rPr lang="en-GB" dirty="0">
                <a:solidFill>
                  <a:schemeClr val="tx2"/>
                </a:solidFill>
              </a:rPr>
              <a:t>Projects are expected to:</a:t>
            </a:r>
          </a:p>
          <a:p>
            <a:pPr lvl="1"/>
            <a:r>
              <a:rPr lang="en-GB" dirty="0">
                <a:solidFill>
                  <a:schemeClr val="tx2"/>
                </a:solidFill>
              </a:rPr>
              <a:t>Interact and exchange</a:t>
            </a:r>
          </a:p>
          <a:p>
            <a:pPr lvl="1"/>
            <a:r>
              <a:rPr lang="en-GB" dirty="0">
                <a:solidFill>
                  <a:schemeClr val="tx2"/>
                </a:solidFill>
              </a:rPr>
              <a:t>Remain flexible &amp; reactive</a:t>
            </a:r>
          </a:p>
          <a:p>
            <a:pPr lvl="1"/>
            <a:r>
              <a:rPr lang="en-GB" dirty="0">
                <a:solidFill>
                  <a:schemeClr val="tx2"/>
                </a:solidFill>
              </a:rPr>
              <a:t>Progress together toward goals</a:t>
            </a:r>
          </a:p>
        </p:txBody>
      </p:sp>
      <p:pic>
        <p:nvPicPr>
          <p:cNvPr id="2" name="Picture 1" descr="Website&#10;&#10;Description automatically generated">
            <a:extLst>
              <a:ext uri="{FF2B5EF4-FFF2-40B4-BE49-F238E27FC236}">
                <a16:creationId xmlns:a16="http://schemas.microsoft.com/office/drawing/2014/main" id="{12DDD576-883B-63F2-2ADB-7FB126E680E3}"/>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8" name="TextBox 7">
            <a:extLst>
              <a:ext uri="{FF2B5EF4-FFF2-40B4-BE49-F238E27FC236}">
                <a16:creationId xmlns:a16="http://schemas.microsoft.com/office/drawing/2014/main" id="{0B5D7E8B-861B-F5F8-3AC4-BF6948F22C44}"/>
              </a:ext>
            </a:extLst>
          </p:cNvPr>
          <p:cNvSpPr txBox="1"/>
          <p:nvPr/>
        </p:nvSpPr>
        <p:spPr>
          <a:xfrm>
            <a:off x="2569029" y="5468983"/>
            <a:ext cx="7559040" cy="707886"/>
          </a:xfrm>
          <a:prstGeom prst="rect">
            <a:avLst/>
          </a:prstGeom>
          <a:noFill/>
        </p:spPr>
        <p:txBody>
          <a:bodyPr wrap="square" rtlCol="0">
            <a:spAutoFit/>
          </a:bodyPr>
          <a:lstStyle/>
          <a:p>
            <a:r>
              <a:rPr lang="en-GB" sz="2000">
                <a:hlinkClick r:id="rId4"/>
              </a:rPr>
              <a:t>EIC Programme Managers - European Commission (europa.eu)</a:t>
            </a:r>
            <a:endParaRPr lang="en-GB" sz="2000"/>
          </a:p>
          <a:p>
            <a:endParaRPr lang="en-GB" sz="2000"/>
          </a:p>
        </p:txBody>
      </p:sp>
    </p:spTree>
    <p:extLst>
      <p:ext uri="{BB962C8B-B14F-4D97-AF65-F5344CB8AC3E}">
        <p14:creationId xmlns:p14="http://schemas.microsoft.com/office/powerpoint/2010/main" val="3586399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CA4384-49A5-CA4C-CAAD-2073B5EFAE48}"/>
              </a:ext>
            </a:extLst>
          </p:cNvPr>
          <p:cNvSpPr>
            <a:spLocks noGrp="1"/>
          </p:cNvSpPr>
          <p:nvPr>
            <p:ph type="ctrTitle"/>
          </p:nvPr>
        </p:nvSpPr>
        <p:spPr/>
        <p:txBody>
          <a:bodyPr/>
          <a:lstStyle/>
          <a:p>
            <a:r>
              <a:rPr lang="en-GB"/>
              <a:t>What is the EIC Pathfinder?</a:t>
            </a:r>
          </a:p>
        </p:txBody>
      </p:sp>
      <p:sp>
        <p:nvSpPr>
          <p:cNvPr id="8" name="Subtitle 7">
            <a:extLst>
              <a:ext uri="{FF2B5EF4-FFF2-40B4-BE49-F238E27FC236}">
                <a16:creationId xmlns:a16="http://schemas.microsoft.com/office/drawing/2014/main" id="{1F161521-3CFA-DD27-9371-E51F8D6A1274}"/>
              </a:ext>
            </a:extLst>
          </p:cNvPr>
          <p:cNvSpPr>
            <a:spLocks noGrp="1"/>
          </p:cNvSpPr>
          <p:nvPr>
            <p:ph type="subTitle" idx="1"/>
          </p:nvPr>
        </p:nvSpPr>
        <p:spPr/>
        <p:txBody>
          <a:bodyPr>
            <a:normAutofit/>
          </a:bodyPr>
          <a:lstStyle/>
          <a:p>
            <a:r>
              <a:rPr lang="en-GB" sz="3200">
                <a:solidFill>
                  <a:schemeClr val="tx1"/>
                </a:solidFill>
              </a:rPr>
              <a:t>2026</a:t>
            </a:r>
          </a:p>
        </p:txBody>
      </p:sp>
      <p:pic>
        <p:nvPicPr>
          <p:cNvPr id="7" name="Picture 6" descr="Website&#10;&#10;Description automatically generated">
            <a:extLst>
              <a:ext uri="{FF2B5EF4-FFF2-40B4-BE49-F238E27FC236}">
                <a16:creationId xmlns:a16="http://schemas.microsoft.com/office/drawing/2014/main" id="{9C87B7F5-F92D-7F96-AE41-EB45870E053B}"/>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45976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3250-AC35-C61B-8473-463421F97611}"/>
              </a:ext>
            </a:extLst>
          </p:cNvPr>
          <p:cNvSpPr>
            <a:spLocks noGrp="1"/>
          </p:cNvSpPr>
          <p:nvPr>
            <p:ph type="title"/>
          </p:nvPr>
        </p:nvSpPr>
        <p:spPr/>
        <p:txBody>
          <a:bodyPr/>
          <a:lstStyle/>
          <a:p>
            <a:r>
              <a:rPr lang="en-GB"/>
              <a:t>Why Apply </a:t>
            </a:r>
          </a:p>
        </p:txBody>
      </p:sp>
      <p:sp>
        <p:nvSpPr>
          <p:cNvPr id="3" name="Content Placeholder 2">
            <a:extLst>
              <a:ext uri="{FF2B5EF4-FFF2-40B4-BE49-F238E27FC236}">
                <a16:creationId xmlns:a16="http://schemas.microsoft.com/office/drawing/2014/main" id="{557D19D8-3A1D-A0B1-FB25-E967D9D4565B}"/>
              </a:ext>
            </a:extLst>
          </p:cNvPr>
          <p:cNvSpPr>
            <a:spLocks noGrp="1"/>
          </p:cNvSpPr>
          <p:nvPr>
            <p:ph idx="1"/>
          </p:nvPr>
        </p:nvSpPr>
        <p:spPr>
          <a:xfrm>
            <a:off x="838200" y="1432086"/>
            <a:ext cx="10515600" cy="4351338"/>
          </a:xfrm>
        </p:spPr>
        <p:txBody>
          <a:bodyPr>
            <a:normAutofit/>
          </a:bodyPr>
          <a:lstStyle/>
          <a:p>
            <a:r>
              <a:rPr lang="en-GB" sz="3000">
                <a:solidFill>
                  <a:schemeClr val="tx1"/>
                </a:solidFill>
              </a:rPr>
              <a:t>Realise an ambitious vision for </a:t>
            </a:r>
            <a:r>
              <a:rPr lang="en-GB" sz="3000">
                <a:solidFill>
                  <a:schemeClr val="accent1"/>
                </a:solidFill>
              </a:rPr>
              <a:t>radically new technology</a:t>
            </a:r>
            <a:r>
              <a:rPr lang="en-GB" sz="3000">
                <a:solidFill>
                  <a:schemeClr val="tx1"/>
                </a:solidFill>
              </a:rPr>
              <a:t>, with potential to create new markets and/or to address global challenges</a:t>
            </a:r>
          </a:p>
          <a:p>
            <a:r>
              <a:rPr lang="en-GB" sz="3000">
                <a:solidFill>
                  <a:schemeClr val="accent1"/>
                </a:solidFill>
              </a:rPr>
              <a:t>Early-stage development of future technologies </a:t>
            </a:r>
            <a:r>
              <a:rPr lang="en-GB" sz="3000">
                <a:solidFill>
                  <a:schemeClr val="tx1"/>
                </a:solidFill>
              </a:rPr>
              <a:t>– Low TRLs</a:t>
            </a:r>
          </a:p>
          <a:p>
            <a:r>
              <a:rPr lang="en-GB" sz="3000">
                <a:solidFill>
                  <a:schemeClr val="tx1"/>
                </a:solidFill>
              </a:rPr>
              <a:t>Based on high-risk/ high-gain science-towards-technology breakthrough research (including deep-tech)</a:t>
            </a:r>
          </a:p>
          <a:p>
            <a:r>
              <a:rPr lang="en-GB" sz="3000">
                <a:solidFill>
                  <a:schemeClr val="tx1"/>
                </a:solidFill>
              </a:rPr>
              <a:t>Research must provide the </a:t>
            </a:r>
            <a:r>
              <a:rPr lang="en-GB" sz="3000">
                <a:solidFill>
                  <a:schemeClr val="accent1"/>
                </a:solidFill>
              </a:rPr>
              <a:t>foundations of the technology </a:t>
            </a:r>
            <a:r>
              <a:rPr lang="en-GB" sz="3000">
                <a:solidFill>
                  <a:schemeClr val="tx1"/>
                </a:solidFill>
              </a:rPr>
              <a:t>you are envisioning</a:t>
            </a:r>
          </a:p>
        </p:txBody>
      </p:sp>
      <p:pic>
        <p:nvPicPr>
          <p:cNvPr id="4" name="Picture 3" descr="Website&#10;&#10;Description automatically generated">
            <a:extLst>
              <a:ext uri="{FF2B5EF4-FFF2-40B4-BE49-F238E27FC236}">
                <a16:creationId xmlns:a16="http://schemas.microsoft.com/office/drawing/2014/main" id="{1EA1196A-5173-571F-6AEF-19705AB4609F}"/>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045974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53CBFC-180D-3E99-311A-155DD9C57748}"/>
              </a:ext>
            </a:extLst>
          </p:cNvPr>
          <p:cNvPicPr>
            <a:picLocks noChangeAspect="1"/>
          </p:cNvPicPr>
          <p:nvPr/>
        </p:nvPicPr>
        <p:blipFill>
          <a:blip r:embed="rId3"/>
          <a:stretch>
            <a:fillRect/>
          </a:stretch>
        </p:blipFill>
        <p:spPr>
          <a:xfrm>
            <a:off x="10930826" y="5761608"/>
            <a:ext cx="1128009" cy="634752"/>
          </a:xfrm>
          <a:prstGeom prst="rect">
            <a:avLst/>
          </a:prstGeom>
        </p:spPr>
      </p:pic>
      <p:pic>
        <p:nvPicPr>
          <p:cNvPr id="1028" name="Picture 4">
            <a:extLst>
              <a:ext uri="{FF2B5EF4-FFF2-40B4-BE49-F238E27FC236}">
                <a16:creationId xmlns:a16="http://schemas.microsoft.com/office/drawing/2014/main" id="{C230CF9E-59A4-0883-BDF9-95118098C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4650"/>
            <a:ext cx="12192000" cy="61071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83D0C7E-E5DE-7608-CEC9-E59D87935BA2}"/>
              </a:ext>
            </a:extLst>
          </p:cNvPr>
          <p:cNvSpPr/>
          <p:nvPr/>
        </p:nvSpPr>
        <p:spPr>
          <a:xfrm>
            <a:off x="8382000" y="1714500"/>
            <a:ext cx="3505200" cy="1304925"/>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202E4D9F-DED9-5D18-D02B-32B6475C08BE}"/>
              </a:ext>
            </a:extLst>
          </p:cNvPr>
          <p:cNvSpPr/>
          <p:nvPr/>
        </p:nvSpPr>
        <p:spPr>
          <a:xfrm>
            <a:off x="8382000" y="3019425"/>
            <a:ext cx="3505200" cy="1000125"/>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3087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853B6-A843-9F2A-3947-557F62F2A070}"/>
              </a:ext>
            </a:extLst>
          </p:cNvPr>
          <p:cNvPicPr>
            <a:picLocks noChangeAspect="1"/>
          </p:cNvPicPr>
          <p:nvPr/>
        </p:nvPicPr>
        <p:blipFill>
          <a:blip r:embed="rId2"/>
          <a:stretch>
            <a:fillRect/>
          </a:stretch>
        </p:blipFill>
        <p:spPr>
          <a:xfrm>
            <a:off x="1318507" y="288967"/>
            <a:ext cx="9554986" cy="5388567"/>
          </a:xfrm>
          <a:prstGeom prst="rect">
            <a:avLst/>
          </a:prstGeom>
        </p:spPr>
      </p:pic>
      <p:sp>
        <p:nvSpPr>
          <p:cNvPr id="2" name="Rectangle 1">
            <a:extLst>
              <a:ext uri="{FF2B5EF4-FFF2-40B4-BE49-F238E27FC236}">
                <a16:creationId xmlns:a16="http://schemas.microsoft.com/office/drawing/2014/main" id="{AFFA7B61-1145-9A4A-58A7-705FE3BC7FF5}"/>
              </a:ext>
            </a:extLst>
          </p:cNvPr>
          <p:cNvSpPr/>
          <p:nvPr/>
        </p:nvSpPr>
        <p:spPr>
          <a:xfrm>
            <a:off x="6778487" y="4810539"/>
            <a:ext cx="1948070" cy="5068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~30 @ 4M but </a:t>
            </a:r>
          </a:p>
          <a:p>
            <a:pPr algn="ctr"/>
            <a:r>
              <a:rPr lang="en-GB"/>
              <a:t>667 submitted </a:t>
            </a:r>
          </a:p>
        </p:txBody>
      </p:sp>
      <p:sp>
        <p:nvSpPr>
          <p:cNvPr id="4" name="Rectangle 3">
            <a:extLst>
              <a:ext uri="{FF2B5EF4-FFF2-40B4-BE49-F238E27FC236}">
                <a16:creationId xmlns:a16="http://schemas.microsoft.com/office/drawing/2014/main" id="{24100C36-579D-F916-8450-B98EF95A0BB2}"/>
              </a:ext>
            </a:extLst>
          </p:cNvPr>
          <p:cNvSpPr/>
          <p:nvPr/>
        </p:nvSpPr>
        <p:spPr>
          <a:xfrm>
            <a:off x="9594574" y="4810539"/>
            <a:ext cx="1948070" cy="5068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~4.5%</a:t>
            </a:r>
          </a:p>
        </p:txBody>
      </p:sp>
      <p:pic>
        <p:nvPicPr>
          <p:cNvPr id="5" name="Picture 4" descr="Website&#10;&#10;Description automatically generated">
            <a:extLst>
              <a:ext uri="{FF2B5EF4-FFF2-40B4-BE49-F238E27FC236}">
                <a16:creationId xmlns:a16="http://schemas.microsoft.com/office/drawing/2014/main" id="{A785465D-4EDB-F6E8-B643-FC31CE499A2B}"/>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72579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1419689"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EIC Pathfinder 2026 – Open &amp; Challenges </a:t>
            </a:r>
          </a:p>
        </p:txBody>
      </p:sp>
      <p:pic>
        <p:nvPicPr>
          <p:cNvPr id="2" name="Picture 1" descr="Website&#10;&#10;Description automatically generated">
            <a:extLst>
              <a:ext uri="{FF2B5EF4-FFF2-40B4-BE49-F238E27FC236}">
                <a16:creationId xmlns:a16="http://schemas.microsoft.com/office/drawing/2014/main" id="{FB5A4B21-266B-3CF3-FD5D-6C801711D36A}"/>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4" name="Content Placeholder 3">
            <a:extLst>
              <a:ext uri="{FF2B5EF4-FFF2-40B4-BE49-F238E27FC236}">
                <a16:creationId xmlns:a16="http://schemas.microsoft.com/office/drawing/2014/main" id="{AFB6FC1A-F23A-F709-D2D7-8DFD437C4FC5}"/>
              </a:ext>
            </a:extLst>
          </p:cNvPr>
          <p:cNvSpPr>
            <a:spLocks noGrp="1"/>
          </p:cNvSpPr>
          <p:nvPr>
            <p:ph sz="half" idx="1"/>
          </p:nvPr>
        </p:nvSpPr>
        <p:spPr>
          <a:xfrm>
            <a:off x="539369" y="1518518"/>
            <a:ext cx="5181600" cy="4351338"/>
          </a:xfrm>
        </p:spPr>
        <p:txBody>
          <a:bodyPr>
            <a:normAutofit/>
          </a:bodyPr>
          <a:lstStyle/>
          <a:p>
            <a:pPr marL="342900" indent="-342900">
              <a:buFont typeface="Arial" panose="020B0604020202020204" pitchFamily="34" charset="0"/>
              <a:buChar char="•"/>
            </a:pPr>
            <a:r>
              <a:rPr lang="en-GB" sz="2800" b="1" dirty="0">
                <a:solidFill>
                  <a:schemeClr val="accent1"/>
                </a:solidFill>
                <a:latin typeface="Arial" panose="020B0604020202020204" pitchFamily="34" charset="0"/>
                <a:cs typeface="Arial" panose="020B0604020202020204" pitchFamily="34" charset="0"/>
              </a:rPr>
              <a:t>OPEN</a:t>
            </a:r>
          </a:p>
          <a:p>
            <a:pPr marL="342900" indent="-342900">
              <a:buFont typeface="Arial" panose="020B0604020202020204" pitchFamily="34" charset="0"/>
              <a:buChar char="•"/>
            </a:pPr>
            <a:r>
              <a:rPr lang="en-GB" dirty="0">
                <a:solidFill>
                  <a:schemeClr val="tx2"/>
                </a:solidFill>
              </a:rPr>
              <a:t>Deadline</a:t>
            </a:r>
            <a:r>
              <a:rPr lang="en-GB" b="1" dirty="0">
                <a:solidFill>
                  <a:schemeClr val="tx2"/>
                </a:solidFill>
              </a:rPr>
              <a:t>: 12 May 2026</a:t>
            </a:r>
          </a:p>
          <a:p>
            <a:pPr marL="342900" indent="-342900">
              <a:buFont typeface="Arial" panose="020B0604020202020204" pitchFamily="34" charset="0"/>
              <a:buChar char="•"/>
            </a:pPr>
            <a:r>
              <a:rPr lang="en-GB" sz="2800" b="1" dirty="0">
                <a:solidFill>
                  <a:schemeClr val="tx2"/>
                </a:solidFill>
                <a:latin typeface="Arial" panose="020B0604020202020204" pitchFamily="34" charset="0"/>
                <a:cs typeface="Arial" panose="020B0604020202020204" pitchFamily="34" charset="0"/>
              </a:rPr>
              <a:t>Only Consortia</a:t>
            </a:r>
          </a:p>
          <a:p>
            <a:pPr marL="342900" indent="-342900">
              <a:buFont typeface="Arial" panose="020B0604020202020204" pitchFamily="34" charset="0"/>
              <a:buChar char="•"/>
            </a:pPr>
            <a:r>
              <a:rPr lang="en-GB" b="1" dirty="0">
                <a:solidFill>
                  <a:schemeClr val="accent1"/>
                </a:solidFill>
              </a:rPr>
              <a:t>100% grant up to €4M</a:t>
            </a:r>
          </a:p>
          <a:p>
            <a:pPr marL="342900" indent="-342900">
              <a:buFont typeface="Arial" panose="020B0604020202020204" pitchFamily="34" charset="0"/>
              <a:buChar char="•"/>
            </a:pPr>
            <a:r>
              <a:rPr lang="en-GB" sz="2800" b="1" dirty="0">
                <a:solidFill>
                  <a:schemeClr val="tx2"/>
                </a:solidFill>
                <a:latin typeface="Arial" panose="020B0604020202020204" pitchFamily="34" charset="0"/>
                <a:cs typeface="Arial" panose="020B0604020202020204" pitchFamily="34" charset="0"/>
              </a:rPr>
              <a:t>Info day 13</a:t>
            </a:r>
            <a:r>
              <a:rPr lang="en-GB" sz="2800" b="1" baseline="30000" dirty="0">
                <a:solidFill>
                  <a:schemeClr val="tx2"/>
                </a:solidFill>
                <a:latin typeface="Arial" panose="020B0604020202020204" pitchFamily="34" charset="0"/>
                <a:cs typeface="Arial" panose="020B0604020202020204" pitchFamily="34" charset="0"/>
              </a:rPr>
              <a:t>th</a:t>
            </a:r>
            <a:r>
              <a:rPr lang="en-GB" sz="2800" b="1" dirty="0">
                <a:solidFill>
                  <a:schemeClr val="tx2"/>
                </a:solidFill>
                <a:latin typeface="Arial" panose="020B0604020202020204" pitchFamily="34" charset="0"/>
                <a:cs typeface="Arial" panose="020B0604020202020204" pitchFamily="34" charset="0"/>
              </a:rPr>
              <a:t> November</a:t>
            </a:r>
          </a:p>
          <a:p>
            <a:pPr marL="342900" indent="-342900">
              <a:buFont typeface="Arial" panose="020B0604020202020204" pitchFamily="34" charset="0"/>
              <a:buChar char="•"/>
            </a:pPr>
            <a:r>
              <a:rPr lang="en-GB" dirty="0">
                <a:hlinkClick r:id="rId3"/>
              </a:rPr>
              <a:t>Online Info Day - EIC Work Programme 2026 - European Innovation Council</a:t>
            </a:r>
            <a:endParaRPr lang="en-GB" sz="2800" b="1" dirty="0">
              <a:solidFill>
                <a:schemeClr val="tx2"/>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1B5FD6FE-E961-FC44-8941-CC7E40CF67C8}"/>
              </a:ext>
            </a:extLst>
          </p:cNvPr>
          <p:cNvSpPr>
            <a:spLocks noGrp="1"/>
          </p:cNvSpPr>
          <p:nvPr>
            <p:ph sz="half" idx="2"/>
          </p:nvPr>
        </p:nvSpPr>
        <p:spPr>
          <a:xfrm>
            <a:off x="5720969" y="1114623"/>
            <a:ext cx="5632831" cy="5062341"/>
          </a:xfrm>
        </p:spPr>
        <p:txBody>
          <a:bodyPr>
            <a:normAutofit/>
          </a:bodyPr>
          <a:lstStyle/>
          <a:p>
            <a:endParaRPr lang="en-GB" b="1">
              <a:solidFill>
                <a:schemeClr val="accent1"/>
              </a:solidFill>
            </a:endParaRPr>
          </a:p>
          <a:p>
            <a:r>
              <a:rPr lang="en-GB" b="1">
                <a:solidFill>
                  <a:schemeClr val="accent1"/>
                </a:solidFill>
              </a:rPr>
              <a:t>CHALLENGE</a:t>
            </a:r>
          </a:p>
          <a:p>
            <a:r>
              <a:rPr lang="en-GB">
                <a:solidFill>
                  <a:schemeClr val="tx2"/>
                </a:solidFill>
              </a:rPr>
              <a:t>Deadline: </a:t>
            </a:r>
            <a:r>
              <a:rPr lang="en-GB" b="1">
                <a:solidFill>
                  <a:schemeClr val="tx2"/>
                </a:solidFill>
              </a:rPr>
              <a:t>28 October 2026</a:t>
            </a:r>
            <a:endParaRPr lang="en-GB">
              <a:solidFill>
                <a:schemeClr val="tx2"/>
              </a:solidFill>
            </a:endParaRPr>
          </a:p>
          <a:p>
            <a:r>
              <a:rPr lang="en-GB" b="1">
                <a:solidFill>
                  <a:schemeClr val="tx2"/>
                </a:solidFill>
              </a:rPr>
              <a:t>Single entities</a:t>
            </a:r>
          </a:p>
          <a:p>
            <a:r>
              <a:rPr lang="en-GB">
                <a:solidFill>
                  <a:schemeClr val="tx2"/>
                </a:solidFill>
              </a:rPr>
              <a:t>Consortia of two</a:t>
            </a:r>
          </a:p>
          <a:p>
            <a:r>
              <a:rPr lang="en-GB">
                <a:solidFill>
                  <a:schemeClr val="tx2"/>
                </a:solidFill>
              </a:rPr>
              <a:t>Consortia of three or more</a:t>
            </a:r>
          </a:p>
          <a:p>
            <a:r>
              <a:rPr lang="en-GB">
                <a:solidFill>
                  <a:schemeClr val="tx2"/>
                </a:solidFill>
              </a:rPr>
              <a:t>100% grant up to 4M€</a:t>
            </a:r>
          </a:p>
          <a:p>
            <a:r>
              <a:rPr lang="en-GB">
                <a:solidFill>
                  <a:schemeClr val="tx2"/>
                </a:solidFill>
              </a:rPr>
              <a:t>Info day TBC ~ March 2026 </a:t>
            </a:r>
            <a:endParaRPr lang="en-GB">
              <a:solidFill>
                <a:srgbClr val="0070C0"/>
              </a:solidFill>
            </a:endParaRPr>
          </a:p>
        </p:txBody>
      </p:sp>
    </p:spTree>
    <p:extLst>
      <p:ext uri="{BB962C8B-B14F-4D97-AF65-F5344CB8AC3E}">
        <p14:creationId xmlns:p14="http://schemas.microsoft.com/office/powerpoint/2010/main" val="110776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3E7EE-3963-33B5-466D-F2F401D4EA62}"/>
              </a:ext>
            </a:extLst>
          </p:cNvPr>
          <p:cNvSpPr>
            <a:spLocks noGrp="1"/>
          </p:cNvSpPr>
          <p:nvPr>
            <p:ph type="title"/>
          </p:nvPr>
        </p:nvSpPr>
        <p:spPr/>
        <p:txBody>
          <a:bodyPr/>
          <a:lstStyle/>
          <a:p>
            <a:r>
              <a:rPr lang="en-GB"/>
              <a:t>EIC Pathfinder Open: Gatekeepers</a:t>
            </a:r>
          </a:p>
        </p:txBody>
      </p:sp>
      <p:sp>
        <p:nvSpPr>
          <p:cNvPr id="5" name="Content Placeholder 4">
            <a:extLst>
              <a:ext uri="{FF2B5EF4-FFF2-40B4-BE49-F238E27FC236}">
                <a16:creationId xmlns:a16="http://schemas.microsoft.com/office/drawing/2014/main" id="{831AA7EC-A2CA-EC8B-F4EC-339A6EE705CC}"/>
              </a:ext>
            </a:extLst>
          </p:cNvPr>
          <p:cNvSpPr>
            <a:spLocks noGrp="1"/>
          </p:cNvSpPr>
          <p:nvPr>
            <p:ph idx="1"/>
          </p:nvPr>
        </p:nvSpPr>
        <p:spPr>
          <a:xfrm>
            <a:off x="838200" y="1520687"/>
            <a:ext cx="10515600" cy="4656276"/>
          </a:xfrm>
        </p:spPr>
        <p:txBody>
          <a:bodyPr>
            <a:normAutofit/>
          </a:bodyPr>
          <a:lstStyle/>
          <a:p>
            <a:r>
              <a:rPr lang="en-GB" dirty="0">
                <a:solidFill>
                  <a:schemeClr val="accent1"/>
                </a:solidFill>
              </a:rPr>
              <a:t>Collaborative</a:t>
            </a:r>
            <a:r>
              <a:rPr lang="en-GB" dirty="0">
                <a:solidFill>
                  <a:schemeClr val="tx1"/>
                </a:solidFill>
              </a:rPr>
              <a:t>, </a:t>
            </a:r>
            <a:r>
              <a:rPr lang="en-GB" dirty="0">
                <a:solidFill>
                  <a:schemeClr val="accent1"/>
                </a:solidFill>
              </a:rPr>
              <a:t>interdisciplinary</a:t>
            </a:r>
            <a:r>
              <a:rPr lang="en-GB" dirty="0">
                <a:solidFill>
                  <a:schemeClr val="tx1"/>
                </a:solidFill>
              </a:rPr>
              <a:t> research which meets:</a:t>
            </a:r>
          </a:p>
          <a:p>
            <a:pPr lvl="1"/>
            <a:r>
              <a:rPr lang="en-GB" sz="2800" dirty="0">
                <a:solidFill>
                  <a:schemeClr val="tx1"/>
                </a:solidFill>
              </a:rPr>
              <a:t>Convincing, long-term vision of a radically new technology that has the potential to have a transformative positive effect to our economy &amp; society</a:t>
            </a:r>
          </a:p>
          <a:p>
            <a:pPr lvl="1"/>
            <a:r>
              <a:rPr lang="en-GB" sz="2800" dirty="0">
                <a:solidFill>
                  <a:schemeClr val="tx1"/>
                </a:solidFill>
              </a:rPr>
              <a:t>Concrete, novel and ambition science-towards-technology breakthrough </a:t>
            </a:r>
            <a:r>
              <a:rPr lang="en-GB" sz="2800" dirty="0">
                <a:solidFill>
                  <a:schemeClr val="accent1"/>
                </a:solidFill>
              </a:rPr>
              <a:t>providing advancement towards the envisioned technology</a:t>
            </a:r>
          </a:p>
          <a:p>
            <a:pPr lvl="1"/>
            <a:r>
              <a:rPr lang="en-GB" sz="2800" dirty="0">
                <a:solidFill>
                  <a:schemeClr val="tx1"/>
                </a:solidFill>
              </a:rPr>
              <a:t>High-risk &amp; high-gain research approach &amp; methodology with </a:t>
            </a:r>
            <a:r>
              <a:rPr lang="en-GB" sz="2800" dirty="0">
                <a:solidFill>
                  <a:schemeClr val="accent1"/>
                </a:solidFill>
              </a:rPr>
              <a:t>concrete &amp; plausible objectives</a:t>
            </a:r>
          </a:p>
        </p:txBody>
      </p:sp>
      <p:pic>
        <p:nvPicPr>
          <p:cNvPr id="6" name="Picture 5" descr="Website&#10;&#10;Description automatically generated">
            <a:extLst>
              <a:ext uri="{FF2B5EF4-FFF2-40B4-BE49-F238E27FC236}">
                <a16:creationId xmlns:a16="http://schemas.microsoft.com/office/drawing/2014/main" id="{17D940E4-59F9-852B-9A8C-33CFE4D472CA}"/>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4095104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F890E-0A0A-DD22-1ADA-BF89C51F3FA4}"/>
              </a:ext>
            </a:extLst>
          </p:cNvPr>
          <p:cNvSpPr>
            <a:spLocks noGrp="1"/>
          </p:cNvSpPr>
          <p:nvPr>
            <p:ph type="title"/>
          </p:nvPr>
        </p:nvSpPr>
        <p:spPr/>
        <p:txBody>
          <a:bodyPr/>
          <a:lstStyle/>
          <a:p>
            <a:r>
              <a:rPr lang="en-GB"/>
              <a:t>Consortium Composition - Open</a:t>
            </a:r>
          </a:p>
        </p:txBody>
      </p:sp>
      <p:sp>
        <p:nvSpPr>
          <p:cNvPr id="5" name="Content Placeholder 4">
            <a:extLst>
              <a:ext uri="{FF2B5EF4-FFF2-40B4-BE49-F238E27FC236}">
                <a16:creationId xmlns:a16="http://schemas.microsoft.com/office/drawing/2014/main" id="{6D9FDA70-31EB-66B1-1204-4C721DBA5F45}"/>
              </a:ext>
            </a:extLst>
          </p:cNvPr>
          <p:cNvSpPr>
            <a:spLocks noGrp="1"/>
          </p:cNvSpPr>
          <p:nvPr>
            <p:ph idx="1"/>
          </p:nvPr>
        </p:nvSpPr>
        <p:spPr>
          <a:xfrm>
            <a:off x="838200" y="1449388"/>
            <a:ext cx="10515600" cy="4727575"/>
          </a:xfrm>
        </p:spPr>
        <p:txBody>
          <a:bodyPr/>
          <a:lstStyle/>
          <a:p>
            <a:r>
              <a:rPr lang="en-GB" dirty="0">
                <a:solidFill>
                  <a:schemeClr val="tx2"/>
                </a:solidFill>
              </a:rPr>
              <a:t>Submitted by the Co-Ordinator on behalf of a </a:t>
            </a:r>
            <a:r>
              <a:rPr lang="en-GB" dirty="0">
                <a:solidFill>
                  <a:schemeClr val="accent1"/>
                </a:solidFill>
              </a:rPr>
              <a:t>consortium</a:t>
            </a:r>
            <a:r>
              <a:rPr lang="en-GB" dirty="0">
                <a:solidFill>
                  <a:schemeClr val="tx2"/>
                </a:solidFill>
              </a:rPr>
              <a:t> </a:t>
            </a:r>
          </a:p>
          <a:p>
            <a:pPr lvl="1"/>
            <a:r>
              <a:rPr lang="en-GB" dirty="0">
                <a:solidFill>
                  <a:schemeClr val="tx2"/>
                </a:solidFill>
              </a:rPr>
              <a:t>Lump Sum</a:t>
            </a:r>
          </a:p>
          <a:p>
            <a:pPr lvl="1"/>
            <a:r>
              <a:rPr lang="en-GB" dirty="0">
                <a:solidFill>
                  <a:schemeClr val="accent1"/>
                </a:solidFill>
              </a:rPr>
              <a:t>New Part B – 22 A4 pages max</a:t>
            </a:r>
            <a:r>
              <a:rPr lang="en-GB" dirty="0">
                <a:solidFill>
                  <a:schemeClr val="tx2"/>
                </a:solidFill>
              </a:rPr>
              <a:t>. </a:t>
            </a:r>
          </a:p>
          <a:p>
            <a:r>
              <a:rPr lang="en-GB" dirty="0">
                <a:solidFill>
                  <a:schemeClr val="tx2"/>
                </a:solidFill>
              </a:rPr>
              <a:t>At </a:t>
            </a:r>
            <a:r>
              <a:rPr lang="en-GB" dirty="0">
                <a:solidFill>
                  <a:schemeClr val="accent1"/>
                </a:solidFill>
              </a:rPr>
              <a:t>least three legal entities</a:t>
            </a:r>
            <a:r>
              <a:rPr lang="en-GB" dirty="0">
                <a:solidFill>
                  <a:schemeClr val="tx2"/>
                </a:solidFill>
              </a:rPr>
              <a:t>, independent from each other and established in a different country </a:t>
            </a:r>
          </a:p>
          <a:p>
            <a:pPr lvl="1"/>
            <a:r>
              <a:rPr lang="en-GB" dirty="0">
                <a:solidFill>
                  <a:schemeClr val="tx2"/>
                </a:solidFill>
              </a:rPr>
              <a:t>At least one in a </a:t>
            </a:r>
            <a:r>
              <a:rPr lang="en-GB" dirty="0">
                <a:solidFill>
                  <a:schemeClr val="accent1"/>
                </a:solidFill>
              </a:rPr>
              <a:t>MS</a:t>
            </a:r>
          </a:p>
          <a:p>
            <a:pPr lvl="1"/>
            <a:r>
              <a:rPr lang="en-GB" dirty="0">
                <a:solidFill>
                  <a:schemeClr val="tx2"/>
                </a:solidFill>
              </a:rPr>
              <a:t>At least two other independent legal entities, each established in different MS or AC</a:t>
            </a:r>
          </a:p>
          <a:p>
            <a:r>
              <a:rPr lang="en-GB" dirty="0">
                <a:solidFill>
                  <a:schemeClr val="tx2"/>
                </a:solidFill>
              </a:rPr>
              <a:t>Legal entities may be universities, research organisations, SMEs, start-ups, industrial partners or natural persons</a:t>
            </a:r>
          </a:p>
          <a:p>
            <a:endParaRPr lang="en-GB" dirty="0"/>
          </a:p>
        </p:txBody>
      </p:sp>
      <p:pic>
        <p:nvPicPr>
          <p:cNvPr id="6" name="Picture 5" descr="Website&#10;&#10;Description automatically generated">
            <a:extLst>
              <a:ext uri="{FF2B5EF4-FFF2-40B4-BE49-F238E27FC236}">
                <a16:creationId xmlns:a16="http://schemas.microsoft.com/office/drawing/2014/main" id="{79906065-7A5F-9A7C-1F00-092459B5503E}"/>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741552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32A8A-68EF-F7E2-8E2F-BF9FE9634B73}"/>
              </a:ext>
            </a:extLst>
          </p:cNvPr>
          <p:cNvSpPr>
            <a:spLocks noGrp="1"/>
          </p:cNvSpPr>
          <p:nvPr>
            <p:ph type="title"/>
          </p:nvPr>
        </p:nvSpPr>
        <p:spPr/>
        <p:txBody>
          <a:bodyPr/>
          <a:lstStyle/>
          <a:p>
            <a:r>
              <a:rPr lang="en-GB"/>
              <a:t>EIC Pathfinder Open – Ranking criteria</a:t>
            </a:r>
          </a:p>
        </p:txBody>
      </p:sp>
      <p:sp>
        <p:nvSpPr>
          <p:cNvPr id="5" name="Content Placeholder 4">
            <a:extLst>
              <a:ext uri="{FF2B5EF4-FFF2-40B4-BE49-F238E27FC236}">
                <a16:creationId xmlns:a16="http://schemas.microsoft.com/office/drawing/2014/main" id="{208906F3-B789-F426-1B07-17681155C670}"/>
              </a:ext>
            </a:extLst>
          </p:cNvPr>
          <p:cNvSpPr>
            <a:spLocks noGrp="1"/>
          </p:cNvSpPr>
          <p:nvPr>
            <p:ph idx="1"/>
          </p:nvPr>
        </p:nvSpPr>
        <p:spPr>
          <a:xfrm>
            <a:off x="739739" y="1449388"/>
            <a:ext cx="10614061" cy="4727575"/>
          </a:xfrm>
        </p:spPr>
        <p:txBody>
          <a:bodyPr/>
          <a:lstStyle/>
          <a:p>
            <a:pPr marL="0" indent="0">
              <a:buNone/>
            </a:pPr>
            <a:r>
              <a:rPr lang="en-GB">
                <a:solidFill>
                  <a:schemeClr val="accent1"/>
                </a:solidFill>
              </a:rPr>
              <a:t>Proposals with the same scoring</a:t>
            </a:r>
            <a:r>
              <a:rPr lang="en-GB"/>
              <a:t> </a:t>
            </a:r>
            <a:r>
              <a:rPr lang="en-GB">
                <a:solidFill>
                  <a:schemeClr val="tx2"/>
                </a:solidFill>
              </a:rPr>
              <a:t>will be untied in the following order:</a:t>
            </a:r>
          </a:p>
          <a:p>
            <a:r>
              <a:rPr lang="en-GB">
                <a:solidFill>
                  <a:schemeClr val="tx2"/>
                </a:solidFill>
              </a:rPr>
              <a:t>Higher score under criterion</a:t>
            </a:r>
            <a:r>
              <a:rPr lang="en-GB"/>
              <a:t> </a:t>
            </a:r>
            <a:r>
              <a:rPr lang="en-GB">
                <a:solidFill>
                  <a:schemeClr val="accent1"/>
                </a:solidFill>
              </a:rPr>
              <a:t>Excellence</a:t>
            </a:r>
          </a:p>
          <a:p>
            <a:r>
              <a:rPr lang="en-GB">
                <a:solidFill>
                  <a:schemeClr val="tx2"/>
                </a:solidFill>
              </a:rPr>
              <a:t>Higher score under criterion </a:t>
            </a:r>
            <a:r>
              <a:rPr lang="en-GB">
                <a:solidFill>
                  <a:schemeClr val="accent1"/>
                </a:solidFill>
              </a:rPr>
              <a:t>Impact</a:t>
            </a:r>
          </a:p>
          <a:p>
            <a:r>
              <a:rPr lang="en-GB">
                <a:solidFill>
                  <a:schemeClr val="accent1"/>
                </a:solidFill>
              </a:rPr>
              <a:t>Gender balance </a:t>
            </a:r>
            <a:r>
              <a:rPr lang="en-GB">
                <a:solidFill>
                  <a:schemeClr val="tx2"/>
                </a:solidFill>
              </a:rPr>
              <a:t>among the work package leaders as identified in the proposal</a:t>
            </a:r>
          </a:p>
          <a:p>
            <a:r>
              <a:rPr lang="en-GB">
                <a:solidFill>
                  <a:schemeClr val="tx2"/>
                </a:solidFill>
              </a:rPr>
              <a:t>Number of applicants that are </a:t>
            </a:r>
            <a:r>
              <a:rPr lang="en-GB">
                <a:solidFill>
                  <a:schemeClr val="accent1"/>
                </a:solidFill>
              </a:rPr>
              <a:t>SMEs</a:t>
            </a:r>
          </a:p>
          <a:p>
            <a:r>
              <a:rPr lang="en-GB">
                <a:solidFill>
                  <a:schemeClr val="accent1"/>
                </a:solidFill>
              </a:rPr>
              <a:t>Number of MS &amp; AC </a:t>
            </a:r>
            <a:r>
              <a:rPr lang="en-GB">
                <a:solidFill>
                  <a:schemeClr val="tx2"/>
                </a:solidFill>
              </a:rPr>
              <a:t>in the consortium</a:t>
            </a:r>
          </a:p>
          <a:p>
            <a:r>
              <a:rPr lang="en-GB">
                <a:solidFill>
                  <a:schemeClr val="tx2"/>
                </a:solidFill>
              </a:rPr>
              <a:t>If needed, </a:t>
            </a:r>
            <a:r>
              <a:rPr lang="en-GB">
                <a:solidFill>
                  <a:schemeClr val="accent1"/>
                </a:solidFill>
              </a:rPr>
              <a:t>other factors </a:t>
            </a:r>
            <a:r>
              <a:rPr lang="en-GB">
                <a:solidFill>
                  <a:schemeClr val="tx2"/>
                </a:solidFill>
              </a:rPr>
              <a:t>determined by the evaluation committee</a:t>
            </a:r>
          </a:p>
        </p:txBody>
      </p:sp>
      <p:pic>
        <p:nvPicPr>
          <p:cNvPr id="6" name="Picture 5" descr="Website&#10;&#10;Description automatically generated">
            <a:extLst>
              <a:ext uri="{FF2B5EF4-FFF2-40B4-BE49-F238E27FC236}">
                <a16:creationId xmlns:a16="http://schemas.microsoft.com/office/drawing/2014/main" id="{105AEBC4-56E6-4D93-BDE9-0243FAF7662D}"/>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96702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0DE2-F86E-D49A-AEA1-5B6B993235B7}"/>
              </a:ext>
            </a:extLst>
          </p:cNvPr>
          <p:cNvSpPr>
            <a:spLocks noGrp="1"/>
          </p:cNvSpPr>
          <p:nvPr>
            <p:ph type="title"/>
          </p:nvPr>
        </p:nvSpPr>
        <p:spPr/>
        <p:txBody>
          <a:bodyPr/>
          <a:lstStyle/>
          <a:p>
            <a:r>
              <a:rPr lang="en-GB"/>
              <a:t>EIC Pathfinder Challenges 2026</a:t>
            </a:r>
          </a:p>
        </p:txBody>
      </p:sp>
      <p:pic>
        <p:nvPicPr>
          <p:cNvPr id="5" name="Content Placeholder 4">
            <a:extLst>
              <a:ext uri="{FF2B5EF4-FFF2-40B4-BE49-F238E27FC236}">
                <a16:creationId xmlns:a16="http://schemas.microsoft.com/office/drawing/2014/main" id="{695D2537-4136-508F-01E1-4A4C92795E20}"/>
              </a:ext>
            </a:extLst>
          </p:cNvPr>
          <p:cNvPicPr>
            <a:picLocks noGrp="1" noChangeAspect="1"/>
          </p:cNvPicPr>
          <p:nvPr>
            <p:ph idx="1"/>
          </p:nvPr>
        </p:nvPicPr>
        <p:blipFill>
          <a:blip r:embed="rId2"/>
          <a:srcRect t="21546" r="24727"/>
          <a:stretch>
            <a:fillRect/>
          </a:stretch>
        </p:blipFill>
        <p:spPr>
          <a:xfrm>
            <a:off x="838200" y="1519914"/>
            <a:ext cx="7868478" cy="4115905"/>
          </a:xfrm>
          <a:prstGeom prst="rect">
            <a:avLst/>
          </a:prstGeom>
        </p:spPr>
      </p:pic>
      <p:pic>
        <p:nvPicPr>
          <p:cNvPr id="3" name="Picture 2" descr="Website&#10;&#10;Description automatically generated">
            <a:extLst>
              <a:ext uri="{FF2B5EF4-FFF2-40B4-BE49-F238E27FC236}">
                <a16:creationId xmlns:a16="http://schemas.microsoft.com/office/drawing/2014/main" id="{1D7EBE3C-EA2F-C6FE-5796-E2E5E1534A19}"/>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6" name="Star: 5 Points 5">
            <a:extLst>
              <a:ext uri="{FF2B5EF4-FFF2-40B4-BE49-F238E27FC236}">
                <a16:creationId xmlns:a16="http://schemas.microsoft.com/office/drawing/2014/main" id="{EC765E0D-A61D-F7BA-A14D-C2AF3CEE1877}"/>
              </a:ext>
            </a:extLst>
          </p:cNvPr>
          <p:cNvSpPr/>
          <p:nvPr/>
        </p:nvSpPr>
        <p:spPr>
          <a:xfrm>
            <a:off x="9588307" y="365125"/>
            <a:ext cx="1726059" cy="1154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New</a:t>
            </a:r>
          </a:p>
        </p:txBody>
      </p:sp>
      <p:sp>
        <p:nvSpPr>
          <p:cNvPr id="7" name="Rectangle: Rounded Corners 6">
            <a:extLst>
              <a:ext uri="{FF2B5EF4-FFF2-40B4-BE49-F238E27FC236}">
                <a16:creationId xmlns:a16="http://schemas.microsoft.com/office/drawing/2014/main" id="{638E943B-C347-2A5C-B967-98A61E4A15F5}"/>
              </a:ext>
            </a:extLst>
          </p:cNvPr>
          <p:cNvSpPr/>
          <p:nvPr/>
        </p:nvSpPr>
        <p:spPr>
          <a:xfrm>
            <a:off x="8886825" y="2724150"/>
            <a:ext cx="2533650" cy="16287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Info day planned for  Spring 2026</a:t>
            </a:r>
          </a:p>
        </p:txBody>
      </p:sp>
    </p:spTree>
    <p:extLst>
      <p:ext uri="{BB962C8B-B14F-4D97-AF65-F5344CB8AC3E}">
        <p14:creationId xmlns:p14="http://schemas.microsoft.com/office/powerpoint/2010/main" val="2604645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1F3DB-B8B6-6DFF-4A9E-D683871C3EDA}"/>
              </a:ext>
            </a:extLst>
          </p:cNvPr>
          <p:cNvSpPr>
            <a:spLocks noGrp="1"/>
          </p:cNvSpPr>
          <p:nvPr>
            <p:ph type="title"/>
          </p:nvPr>
        </p:nvSpPr>
        <p:spPr/>
        <p:txBody>
          <a:bodyPr/>
          <a:lstStyle/>
          <a:p>
            <a:r>
              <a:rPr lang="en-GB"/>
              <a:t>EIC Pathfinder Challenges</a:t>
            </a:r>
          </a:p>
        </p:txBody>
      </p:sp>
      <p:sp>
        <p:nvSpPr>
          <p:cNvPr id="5" name="Content Placeholder 4">
            <a:extLst>
              <a:ext uri="{FF2B5EF4-FFF2-40B4-BE49-F238E27FC236}">
                <a16:creationId xmlns:a16="http://schemas.microsoft.com/office/drawing/2014/main" id="{BACB860A-8269-AB13-E825-9D2FEDC51324}"/>
              </a:ext>
            </a:extLst>
          </p:cNvPr>
          <p:cNvSpPr>
            <a:spLocks noGrp="1"/>
          </p:cNvSpPr>
          <p:nvPr>
            <p:ph idx="1"/>
          </p:nvPr>
        </p:nvSpPr>
        <p:spPr>
          <a:xfrm>
            <a:off x="838200" y="1403498"/>
            <a:ext cx="10515600" cy="4773465"/>
          </a:xfrm>
        </p:spPr>
        <p:txBody>
          <a:bodyPr/>
          <a:lstStyle/>
          <a:p>
            <a:r>
              <a:rPr lang="en-GB">
                <a:solidFill>
                  <a:schemeClr val="tx1"/>
                </a:solidFill>
              </a:rPr>
              <a:t>Build on </a:t>
            </a:r>
            <a:r>
              <a:rPr lang="en-GB">
                <a:solidFill>
                  <a:schemeClr val="accent1"/>
                </a:solidFill>
              </a:rPr>
              <a:t>cutting edge directions in science and technology </a:t>
            </a:r>
          </a:p>
          <a:p>
            <a:r>
              <a:rPr lang="en-GB">
                <a:solidFill>
                  <a:schemeClr val="accent1"/>
                </a:solidFill>
              </a:rPr>
              <a:t>Disrupt a market or create a new opportunities </a:t>
            </a:r>
            <a:r>
              <a:rPr lang="en-GB">
                <a:solidFill>
                  <a:schemeClr val="tx1"/>
                </a:solidFill>
              </a:rPr>
              <a:t>by realising innovative technological solutions grounded in high-risk/high-gain research and development</a:t>
            </a:r>
          </a:p>
          <a:p>
            <a:r>
              <a:rPr lang="en-GB">
                <a:solidFill>
                  <a:schemeClr val="tx1"/>
                </a:solidFill>
              </a:rPr>
              <a:t>Establish a </a:t>
            </a:r>
            <a:r>
              <a:rPr lang="en-GB">
                <a:solidFill>
                  <a:schemeClr val="accent1"/>
                </a:solidFill>
              </a:rPr>
              <a:t>portfolio of projects </a:t>
            </a:r>
            <a:r>
              <a:rPr lang="en-GB">
                <a:solidFill>
                  <a:schemeClr val="tx1"/>
                </a:solidFill>
              </a:rPr>
              <a:t>for each Challenge that explore different perspectives, competing approaches or complementary aspects</a:t>
            </a:r>
          </a:p>
          <a:p>
            <a:r>
              <a:rPr lang="en-GB">
                <a:solidFill>
                  <a:schemeClr val="tx1"/>
                </a:solidFill>
              </a:rPr>
              <a:t>Proactively steered by Programme Managers</a:t>
            </a:r>
          </a:p>
        </p:txBody>
      </p:sp>
      <p:pic>
        <p:nvPicPr>
          <p:cNvPr id="2" name="Picture 1" descr="Website&#10;&#10;Description automatically generated">
            <a:extLst>
              <a:ext uri="{FF2B5EF4-FFF2-40B4-BE49-F238E27FC236}">
                <a16:creationId xmlns:a16="http://schemas.microsoft.com/office/drawing/2014/main" id="{60F5B7A9-6220-55E0-E781-B2D71559A8AF}"/>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582572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45182"/>
            <a:ext cx="11372345"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EIC Pathfinder 2026 Challenges Guide </a:t>
            </a:r>
          </a:p>
        </p:txBody>
      </p:sp>
      <p:sp>
        <p:nvSpPr>
          <p:cNvPr id="3" name="Star: 5 Points 2">
            <a:extLst>
              <a:ext uri="{FF2B5EF4-FFF2-40B4-BE49-F238E27FC236}">
                <a16:creationId xmlns:a16="http://schemas.microsoft.com/office/drawing/2014/main" id="{BE2ADE75-5B13-BDF9-FB5C-C15142BC6181}"/>
              </a:ext>
            </a:extLst>
          </p:cNvPr>
          <p:cNvSpPr/>
          <p:nvPr/>
        </p:nvSpPr>
        <p:spPr>
          <a:xfrm>
            <a:off x="8126854" y="1110484"/>
            <a:ext cx="1726059" cy="1154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New</a:t>
            </a:r>
          </a:p>
        </p:txBody>
      </p:sp>
      <p:sp>
        <p:nvSpPr>
          <p:cNvPr id="5" name="Content Placeholder 4">
            <a:extLst>
              <a:ext uri="{FF2B5EF4-FFF2-40B4-BE49-F238E27FC236}">
                <a16:creationId xmlns:a16="http://schemas.microsoft.com/office/drawing/2014/main" id="{8EAEBB75-79DC-8E7E-8B35-F5F9CA76F623}"/>
              </a:ext>
            </a:extLst>
          </p:cNvPr>
          <p:cNvSpPr>
            <a:spLocks noGrp="1"/>
          </p:cNvSpPr>
          <p:nvPr>
            <p:ph idx="1"/>
          </p:nvPr>
        </p:nvSpPr>
        <p:spPr>
          <a:xfrm>
            <a:off x="450685" y="1358384"/>
            <a:ext cx="11372345" cy="4615291"/>
          </a:xfrm>
        </p:spPr>
        <p:txBody>
          <a:bodyPr>
            <a:noAutofit/>
          </a:bodyPr>
          <a:lstStyle/>
          <a:p>
            <a:pPr marL="0" indent="0">
              <a:buNone/>
            </a:pPr>
            <a:r>
              <a:rPr lang="en-GB" sz="3200" dirty="0">
                <a:solidFill>
                  <a:schemeClr val="tx1"/>
                </a:solidFill>
                <a:latin typeface="Arial" panose="020B0604020202020204" pitchFamily="34" charset="0"/>
                <a:cs typeface="Arial" panose="020B0604020202020204" pitchFamily="34" charset="0"/>
              </a:rPr>
              <a:t>Will provide more info about:</a:t>
            </a:r>
          </a:p>
          <a:p>
            <a:pPr marL="342900" indent="-342900">
              <a:buFont typeface="Arial" panose="020B0604020202020204" pitchFamily="34" charset="0"/>
              <a:buChar char="•"/>
            </a:pPr>
            <a:r>
              <a:rPr lang="en-GB" sz="3200" dirty="0">
                <a:solidFill>
                  <a:schemeClr val="accent1"/>
                </a:solidFill>
                <a:latin typeface="Arial" panose="020B0604020202020204" pitchFamily="34" charset="0"/>
                <a:cs typeface="Arial" panose="020B0604020202020204" pitchFamily="34" charset="0"/>
              </a:rPr>
              <a:t>Objectives</a:t>
            </a:r>
            <a:r>
              <a:rPr lang="en-GB" sz="3200" dirty="0">
                <a:solidFill>
                  <a:schemeClr val="tx1"/>
                </a:solidFill>
                <a:latin typeface="Arial" panose="020B0604020202020204" pitchFamily="34" charset="0"/>
                <a:cs typeface="Arial" panose="020B0604020202020204" pitchFamily="34" charset="0"/>
              </a:rPr>
              <a:t> of the Challenge</a:t>
            </a:r>
          </a:p>
          <a:p>
            <a:pPr marL="342900" indent="-342900">
              <a:buFont typeface="Arial" panose="020B0604020202020204" pitchFamily="34" charset="0"/>
              <a:buChar char="•"/>
            </a:pPr>
            <a:r>
              <a:rPr lang="en-GB" sz="3200" dirty="0">
                <a:solidFill>
                  <a:schemeClr val="accent1"/>
                </a:solidFill>
                <a:latin typeface="Arial" panose="020B0604020202020204" pitchFamily="34" charset="0"/>
                <a:cs typeface="Arial" panose="020B0604020202020204" pitchFamily="34" charset="0"/>
              </a:rPr>
              <a:t>Technical information </a:t>
            </a:r>
            <a:r>
              <a:rPr lang="en-GB" sz="3200" dirty="0">
                <a:solidFill>
                  <a:schemeClr val="tx1"/>
                </a:solidFill>
                <a:latin typeface="Arial" panose="020B0604020202020204" pitchFamily="34" charset="0"/>
                <a:cs typeface="Arial" panose="020B0604020202020204" pitchFamily="34" charset="0"/>
              </a:rPr>
              <a:t>underpinning the objectives</a:t>
            </a:r>
          </a:p>
          <a:p>
            <a:pPr marL="342900" indent="-342900">
              <a:buFont typeface="Arial" panose="020B0604020202020204" pitchFamily="34" charset="0"/>
              <a:buChar char="•"/>
            </a:pPr>
            <a:r>
              <a:rPr lang="en-GB" sz="3200" dirty="0">
                <a:solidFill>
                  <a:schemeClr val="accent1"/>
                </a:solidFill>
                <a:latin typeface="Arial" panose="020B0604020202020204" pitchFamily="34" charset="0"/>
                <a:cs typeface="Arial" panose="020B0604020202020204" pitchFamily="34" charset="0"/>
              </a:rPr>
              <a:t>Portfolio Considerations </a:t>
            </a:r>
            <a:r>
              <a:rPr lang="en-GB" sz="3200" dirty="0">
                <a:solidFill>
                  <a:schemeClr val="tx1"/>
                </a:solidFill>
                <a:latin typeface="Arial" panose="020B0604020202020204" pitchFamily="34" charset="0"/>
                <a:cs typeface="Arial" panose="020B0604020202020204" pitchFamily="34" charset="0"/>
              </a:rPr>
              <a:t>used for the final selection of proposals to be funded.</a:t>
            </a:r>
          </a:p>
          <a:p>
            <a:pPr marL="342900" indent="-342900">
              <a:buFont typeface="Arial" panose="020B0604020202020204" pitchFamily="34" charset="0"/>
              <a:buChar char="•"/>
            </a:pPr>
            <a:r>
              <a:rPr lang="en-GB" sz="3200" dirty="0">
                <a:solidFill>
                  <a:schemeClr val="tx1"/>
                </a:solidFill>
                <a:latin typeface="Arial" panose="020B0604020202020204" pitchFamily="34" charset="0"/>
                <a:cs typeface="Arial" panose="020B0604020202020204" pitchFamily="34" charset="0"/>
              </a:rPr>
              <a:t>Read in conjunction wit</a:t>
            </a:r>
            <a:r>
              <a:rPr lang="en-GB" sz="3200" dirty="0">
                <a:solidFill>
                  <a:schemeClr val="tx1"/>
                </a:solidFill>
              </a:rPr>
              <a:t>h EIC 2026 Work Programme!</a:t>
            </a:r>
          </a:p>
          <a:p>
            <a:pPr marL="342900" indent="-342900">
              <a:buFont typeface="Arial" panose="020B0604020202020204" pitchFamily="34" charset="0"/>
              <a:buChar char="•"/>
            </a:pPr>
            <a:r>
              <a:rPr lang="en-GB" sz="2000" dirty="0">
                <a:hlinkClick r:id="rId3"/>
              </a:rPr>
              <a:t>EIC Pathfinder Challenges 2026 - European Innovation Council</a:t>
            </a:r>
            <a:endParaRPr lang="en-GB" sz="3200" dirty="0">
              <a:solidFill>
                <a:schemeClr val="tx1"/>
              </a:solidFill>
              <a:latin typeface="Arial" panose="020B0604020202020204" pitchFamily="34" charset="0"/>
              <a:cs typeface="Arial" panose="020B0604020202020204" pitchFamily="34" charset="0"/>
            </a:endParaRPr>
          </a:p>
          <a:p>
            <a:endParaRPr lang="en-GB" sz="3200" dirty="0">
              <a:solidFill>
                <a:schemeClr val="tx1"/>
              </a:solidFill>
            </a:endParaRPr>
          </a:p>
        </p:txBody>
      </p:sp>
      <p:pic>
        <p:nvPicPr>
          <p:cNvPr id="6" name="Picture 5" descr="Website&#10;&#10;Description automatically generated">
            <a:extLst>
              <a:ext uri="{FF2B5EF4-FFF2-40B4-BE49-F238E27FC236}">
                <a16:creationId xmlns:a16="http://schemas.microsoft.com/office/drawing/2014/main" id="{3D71E446-5745-2A35-98F4-A29EC135E537}"/>
              </a:ext>
            </a:extLst>
          </p:cNvPr>
          <p:cNvPicPr>
            <a:picLocks noChangeAspect="1"/>
          </p:cNvPicPr>
          <p:nvPr/>
        </p:nvPicPr>
        <p:blipFill>
          <a:blip r:embed="rId4"/>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82461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9479A-DA00-E391-0D22-7B5E43968725}"/>
              </a:ext>
            </a:extLst>
          </p:cNvPr>
          <p:cNvSpPr>
            <a:spLocks noGrp="1"/>
          </p:cNvSpPr>
          <p:nvPr>
            <p:ph type="title"/>
          </p:nvPr>
        </p:nvSpPr>
        <p:spPr>
          <a:xfrm>
            <a:off x="838200" y="97819"/>
            <a:ext cx="10515600" cy="1325563"/>
          </a:xfrm>
        </p:spPr>
        <p:txBody>
          <a:bodyPr/>
          <a:lstStyle/>
          <a:p>
            <a:r>
              <a:rPr lang="en-GB"/>
              <a:t>Advanced Materials for miniaturised Energy Harvesting Systems </a:t>
            </a:r>
          </a:p>
        </p:txBody>
      </p:sp>
      <p:pic>
        <p:nvPicPr>
          <p:cNvPr id="7" name="Content Placeholder 6">
            <a:extLst>
              <a:ext uri="{FF2B5EF4-FFF2-40B4-BE49-F238E27FC236}">
                <a16:creationId xmlns:a16="http://schemas.microsoft.com/office/drawing/2014/main" id="{202BC3C3-2050-6070-E75B-E222381489A7}"/>
              </a:ext>
            </a:extLst>
          </p:cNvPr>
          <p:cNvPicPr>
            <a:picLocks noGrp="1" noChangeAspect="1"/>
          </p:cNvPicPr>
          <p:nvPr>
            <p:ph idx="1"/>
          </p:nvPr>
        </p:nvPicPr>
        <p:blipFill>
          <a:blip r:embed="rId2"/>
          <a:stretch>
            <a:fillRect/>
          </a:stretch>
        </p:blipFill>
        <p:spPr>
          <a:xfrm>
            <a:off x="865661" y="1523999"/>
            <a:ext cx="9469830" cy="4017041"/>
          </a:xfrm>
        </p:spPr>
      </p:pic>
      <p:pic>
        <p:nvPicPr>
          <p:cNvPr id="4" name="Picture 3" descr="Website&#10;&#10;Description automatically generated">
            <a:extLst>
              <a:ext uri="{FF2B5EF4-FFF2-40B4-BE49-F238E27FC236}">
                <a16:creationId xmlns:a16="http://schemas.microsoft.com/office/drawing/2014/main" id="{E43329C5-D7E7-2731-D7F1-6A0E7303FCC9}"/>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906473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10B8DE5-F69B-62B1-1268-E9C6718D4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F7B0-1893-51A2-783B-58E9ADB1733E}"/>
              </a:ext>
            </a:extLst>
          </p:cNvPr>
          <p:cNvSpPr>
            <a:spLocks noGrp="1"/>
          </p:cNvSpPr>
          <p:nvPr>
            <p:ph type="title"/>
          </p:nvPr>
        </p:nvSpPr>
        <p:spPr/>
        <p:txBody>
          <a:bodyPr/>
          <a:lstStyle/>
          <a:p>
            <a:r>
              <a:rPr lang="en-GB"/>
              <a:t>Advanced Materials for miniaturised Energy Harvesting Systems </a:t>
            </a:r>
          </a:p>
        </p:txBody>
      </p:sp>
      <p:pic>
        <p:nvPicPr>
          <p:cNvPr id="5" name="Content Placeholder 4">
            <a:extLst>
              <a:ext uri="{FF2B5EF4-FFF2-40B4-BE49-F238E27FC236}">
                <a16:creationId xmlns:a16="http://schemas.microsoft.com/office/drawing/2014/main" id="{2404A8A8-4F58-1D90-800F-0D65CCF48D82}"/>
              </a:ext>
            </a:extLst>
          </p:cNvPr>
          <p:cNvPicPr>
            <a:picLocks noGrp="1" noChangeAspect="1"/>
          </p:cNvPicPr>
          <p:nvPr>
            <p:ph idx="1"/>
          </p:nvPr>
        </p:nvPicPr>
        <p:blipFill>
          <a:blip r:embed="rId2"/>
          <a:srcRect t="17701"/>
          <a:stretch>
            <a:fillRect/>
          </a:stretch>
        </p:blipFill>
        <p:spPr>
          <a:xfrm>
            <a:off x="581892" y="1690688"/>
            <a:ext cx="10446326" cy="3926312"/>
          </a:xfrm>
          <a:prstGeom prst="rect">
            <a:avLst/>
          </a:prstGeom>
        </p:spPr>
      </p:pic>
      <p:pic>
        <p:nvPicPr>
          <p:cNvPr id="3" name="Picture 2" descr="Website&#10;&#10;Description automatically generated">
            <a:extLst>
              <a:ext uri="{FF2B5EF4-FFF2-40B4-BE49-F238E27FC236}">
                <a16:creationId xmlns:a16="http://schemas.microsoft.com/office/drawing/2014/main" id="{994C8CA1-AD7B-C3F5-AF62-5DAF1CA5BF3E}"/>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4" name="Rectangle: Rounded Corners 3">
            <a:extLst>
              <a:ext uri="{FF2B5EF4-FFF2-40B4-BE49-F238E27FC236}">
                <a16:creationId xmlns:a16="http://schemas.microsoft.com/office/drawing/2014/main" id="{AACCCA47-36FD-5654-81F8-82F7BD18A568}"/>
              </a:ext>
            </a:extLst>
          </p:cNvPr>
          <p:cNvSpPr/>
          <p:nvPr/>
        </p:nvSpPr>
        <p:spPr>
          <a:xfrm>
            <a:off x="3575713" y="1828800"/>
            <a:ext cx="3480180" cy="38213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8223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387942"/>
            <a:ext cx="9776557" cy="4154984"/>
          </a:xfrm>
          <a:prstGeom prst="rect">
            <a:avLst/>
          </a:prstGeom>
        </p:spPr>
        <p:txBody>
          <a:bodyPr wrap="square">
            <a:spAutoFit/>
          </a:bodyPr>
          <a:lstStyle/>
          <a:p>
            <a:r>
              <a:rPr lang="en-GB" sz="2400" b="1" dirty="0">
                <a:solidFill>
                  <a:schemeClr val="tx2"/>
                </a:solidFill>
                <a:latin typeface="Arial" panose="020B0604020202020204" pitchFamily="34" charset="0"/>
                <a:cs typeface="Arial" panose="020B0604020202020204" pitchFamily="34" charset="0"/>
              </a:rPr>
              <a:t>Supporting and Connecting Innovators Across Europe</a:t>
            </a:r>
          </a:p>
          <a:p>
            <a:endParaRPr lang="en-GB"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Europe has solid research and industrial base</a:t>
            </a:r>
          </a:p>
          <a:p>
            <a:endParaRPr lang="en-GB"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Yet it ‘</a:t>
            </a:r>
            <a:r>
              <a:rPr lang="en-GB" sz="2400" dirty="0">
                <a:solidFill>
                  <a:schemeClr val="accent1"/>
                </a:solidFill>
                <a:latin typeface="Arial" panose="020B0604020202020204" pitchFamily="34" charset="0"/>
                <a:cs typeface="Arial" panose="020B0604020202020204" pitchFamily="34" charset="0"/>
              </a:rPr>
              <a:t>could do better</a:t>
            </a:r>
            <a:r>
              <a:rPr lang="en-GB" sz="2400" dirty="0">
                <a:solidFill>
                  <a:schemeClr val="tx2"/>
                </a:solidFill>
                <a:latin typeface="Arial" panose="020B0604020202020204" pitchFamily="34" charset="0"/>
                <a:cs typeface="Arial" panose="020B0604020202020204" pitchFamily="34" charset="0"/>
              </a:rPr>
              <a:t>’ at strengthening the use of scientific excellence and industrial prowess to </a:t>
            </a:r>
            <a:r>
              <a:rPr lang="en-GB" sz="2400" dirty="0">
                <a:solidFill>
                  <a:schemeClr val="accent1"/>
                </a:solidFill>
                <a:latin typeface="Arial" panose="020B0604020202020204" pitchFamily="34" charset="0"/>
                <a:cs typeface="Arial" panose="020B0604020202020204" pitchFamily="34" charset="0"/>
              </a:rPr>
              <a:t>accelerate innovation and turn innovative SMEs into Technology Giants</a:t>
            </a:r>
            <a:r>
              <a:rPr lang="en-GB" sz="2400" dirty="0">
                <a:solidFill>
                  <a:schemeClr val="tx2"/>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GB"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Focus on supporting the development of disruptive and market-creating innovations and on enhancing European Innovation Ecosystems</a:t>
            </a:r>
          </a:p>
        </p:txBody>
      </p:sp>
      <p:sp>
        <p:nvSpPr>
          <p:cNvPr id="7" name="TextBox 6">
            <a:extLst>
              <a:ext uri="{FF2B5EF4-FFF2-40B4-BE49-F238E27FC236}">
                <a16:creationId xmlns:a16="http://schemas.microsoft.com/office/drawing/2014/main" id="{67B54F19-1212-9345-95FF-9D2815FD6E96}"/>
              </a:ext>
            </a:extLst>
          </p:cNvPr>
          <p:cNvSpPr txBox="1"/>
          <p:nvPr/>
        </p:nvSpPr>
        <p:spPr>
          <a:xfrm>
            <a:off x="403341" y="345182"/>
            <a:ext cx="8966690"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Pillar 3 - Innovative Europe</a:t>
            </a:r>
          </a:p>
        </p:txBody>
      </p:sp>
      <p:pic>
        <p:nvPicPr>
          <p:cNvPr id="2" name="Picture 1" descr="Website&#10;&#10;Description automatically generated">
            <a:extLst>
              <a:ext uri="{FF2B5EF4-FFF2-40B4-BE49-F238E27FC236}">
                <a16:creationId xmlns:a16="http://schemas.microsoft.com/office/drawing/2014/main" id="{E414F627-E834-AE66-7215-41E2300FAB93}"/>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87034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1AD9-6DF2-3579-D6CF-2F6DF728BF0B}"/>
              </a:ext>
            </a:extLst>
          </p:cNvPr>
          <p:cNvSpPr>
            <a:spLocks noGrp="1"/>
          </p:cNvSpPr>
          <p:nvPr>
            <p:ph type="title"/>
          </p:nvPr>
        </p:nvSpPr>
        <p:spPr/>
        <p:txBody>
          <a:bodyPr/>
          <a:lstStyle/>
          <a:p>
            <a:r>
              <a:rPr lang="en-GB"/>
              <a:t>Biotechnology for Healthy Ageing</a:t>
            </a:r>
          </a:p>
        </p:txBody>
      </p:sp>
      <p:pic>
        <p:nvPicPr>
          <p:cNvPr id="5" name="Content Placeholder 4">
            <a:extLst>
              <a:ext uri="{FF2B5EF4-FFF2-40B4-BE49-F238E27FC236}">
                <a16:creationId xmlns:a16="http://schemas.microsoft.com/office/drawing/2014/main" id="{5453762A-1B9E-277D-4D8C-DC44228592DA}"/>
              </a:ext>
            </a:extLst>
          </p:cNvPr>
          <p:cNvPicPr>
            <a:picLocks noGrp="1" noChangeAspect="1"/>
          </p:cNvPicPr>
          <p:nvPr>
            <p:ph idx="1"/>
          </p:nvPr>
        </p:nvPicPr>
        <p:blipFill>
          <a:blip r:embed="rId2"/>
          <a:srcRect t="16020" b="16923"/>
          <a:stretch>
            <a:fillRect/>
          </a:stretch>
        </p:blipFill>
        <p:spPr>
          <a:xfrm>
            <a:off x="1001877" y="1690688"/>
            <a:ext cx="9982530" cy="3770110"/>
          </a:xfrm>
          <a:prstGeom prst="rect">
            <a:avLst/>
          </a:prstGeom>
        </p:spPr>
      </p:pic>
      <p:pic>
        <p:nvPicPr>
          <p:cNvPr id="3" name="Picture 2" descr="Website&#10;&#10;Description automatically generated">
            <a:extLst>
              <a:ext uri="{FF2B5EF4-FFF2-40B4-BE49-F238E27FC236}">
                <a16:creationId xmlns:a16="http://schemas.microsoft.com/office/drawing/2014/main" id="{02F92CF0-25C5-D56F-C980-9151665F311E}"/>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14321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9F924-DF42-9EAD-70B5-2CF4ACBEB8E7}"/>
              </a:ext>
            </a:extLst>
          </p:cNvPr>
          <p:cNvSpPr>
            <a:spLocks noGrp="1"/>
          </p:cNvSpPr>
          <p:nvPr>
            <p:ph type="title"/>
          </p:nvPr>
        </p:nvSpPr>
        <p:spPr/>
        <p:txBody>
          <a:bodyPr/>
          <a:lstStyle/>
          <a:p>
            <a:r>
              <a:rPr lang="en-GB"/>
              <a:t>Biotechnology for Healthy Ageing</a:t>
            </a:r>
          </a:p>
        </p:txBody>
      </p:sp>
      <p:pic>
        <p:nvPicPr>
          <p:cNvPr id="7" name="Content Placeholder 6">
            <a:extLst>
              <a:ext uri="{FF2B5EF4-FFF2-40B4-BE49-F238E27FC236}">
                <a16:creationId xmlns:a16="http://schemas.microsoft.com/office/drawing/2014/main" id="{EDE22A0C-07B3-D032-12A1-46DA91D15B90}"/>
              </a:ext>
            </a:extLst>
          </p:cNvPr>
          <p:cNvPicPr>
            <a:picLocks noGrp="1" noChangeAspect="1"/>
          </p:cNvPicPr>
          <p:nvPr>
            <p:ph idx="1"/>
          </p:nvPr>
        </p:nvPicPr>
        <p:blipFill>
          <a:blip r:embed="rId2"/>
          <a:srcRect t="17767"/>
          <a:stretch>
            <a:fillRect/>
          </a:stretch>
        </p:blipFill>
        <p:spPr>
          <a:xfrm>
            <a:off x="838200" y="1502329"/>
            <a:ext cx="10120952" cy="4251753"/>
          </a:xfrm>
          <a:prstGeom prst="rect">
            <a:avLst/>
          </a:prstGeom>
        </p:spPr>
      </p:pic>
      <p:pic>
        <p:nvPicPr>
          <p:cNvPr id="2" name="Picture 1" descr="Website&#10;&#10;Description automatically generated">
            <a:extLst>
              <a:ext uri="{FF2B5EF4-FFF2-40B4-BE49-F238E27FC236}">
                <a16:creationId xmlns:a16="http://schemas.microsoft.com/office/drawing/2014/main" id="{313D55B4-5DA9-1EE2-933A-AC10027892D9}"/>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3" name="Rectangle: Rounded Corners 2">
            <a:extLst>
              <a:ext uri="{FF2B5EF4-FFF2-40B4-BE49-F238E27FC236}">
                <a16:creationId xmlns:a16="http://schemas.microsoft.com/office/drawing/2014/main" id="{FFC7D5F5-EB96-CDE4-6E6D-7AC6304A4696}"/>
              </a:ext>
            </a:extLst>
          </p:cNvPr>
          <p:cNvSpPr/>
          <p:nvPr/>
        </p:nvSpPr>
        <p:spPr>
          <a:xfrm>
            <a:off x="3125337" y="1978925"/>
            <a:ext cx="2688610" cy="259308"/>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6177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81FF-399F-6AB3-1AE0-4027899DFB8E}"/>
              </a:ext>
            </a:extLst>
          </p:cNvPr>
          <p:cNvSpPr>
            <a:spLocks noGrp="1"/>
          </p:cNvSpPr>
          <p:nvPr>
            <p:ph type="title"/>
          </p:nvPr>
        </p:nvSpPr>
        <p:spPr>
          <a:xfrm>
            <a:off x="369455" y="365125"/>
            <a:ext cx="11628581" cy="1325563"/>
          </a:xfrm>
        </p:spPr>
        <p:txBody>
          <a:bodyPr>
            <a:normAutofit/>
          </a:bodyPr>
          <a:lstStyle/>
          <a:p>
            <a:r>
              <a:rPr lang="en-GB" sz="3600"/>
              <a:t>DeepRAP: Deep Reasoning, Abstraction &amp; planning towards trustworthy Cognitive AI systems </a:t>
            </a:r>
          </a:p>
        </p:txBody>
      </p:sp>
      <p:pic>
        <p:nvPicPr>
          <p:cNvPr id="3" name="Picture 2" descr="Website&#10;&#10;Description automatically generated">
            <a:extLst>
              <a:ext uri="{FF2B5EF4-FFF2-40B4-BE49-F238E27FC236}">
                <a16:creationId xmlns:a16="http://schemas.microsoft.com/office/drawing/2014/main" id="{0CB3B876-988B-49C7-F0B9-64BBFC584BFF}"/>
              </a:ext>
            </a:extLst>
          </p:cNvPr>
          <p:cNvPicPr>
            <a:picLocks noChangeAspect="1"/>
          </p:cNvPicPr>
          <p:nvPr/>
        </p:nvPicPr>
        <p:blipFill>
          <a:blip r:embed="rId2"/>
          <a:stretch>
            <a:fillRect/>
          </a:stretch>
        </p:blipFill>
        <p:spPr>
          <a:xfrm>
            <a:off x="10451337" y="5832088"/>
            <a:ext cx="1371693" cy="771877"/>
          </a:xfrm>
          <a:prstGeom prst="rect">
            <a:avLst/>
          </a:prstGeom>
        </p:spPr>
      </p:pic>
      <p:pic>
        <p:nvPicPr>
          <p:cNvPr id="5" name="Content Placeholder 4">
            <a:extLst>
              <a:ext uri="{FF2B5EF4-FFF2-40B4-BE49-F238E27FC236}">
                <a16:creationId xmlns:a16="http://schemas.microsoft.com/office/drawing/2014/main" id="{03AC903C-451A-5875-FE8F-A11516F850D6}"/>
              </a:ext>
            </a:extLst>
          </p:cNvPr>
          <p:cNvPicPr>
            <a:picLocks noGrp="1" noChangeAspect="1"/>
          </p:cNvPicPr>
          <p:nvPr>
            <p:ph idx="1"/>
          </p:nvPr>
        </p:nvPicPr>
        <p:blipFill>
          <a:blip r:embed="rId3"/>
          <a:stretch>
            <a:fillRect/>
          </a:stretch>
        </p:blipFill>
        <p:spPr>
          <a:xfrm>
            <a:off x="1219201" y="1798247"/>
            <a:ext cx="8866909" cy="4918431"/>
          </a:xfrm>
        </p:spPr>
      </p:pic>
    </p:spTree>
    <p:extLst>
      <p:ext uri="{BB962C8B-B14F-4D97-AF65-F5344CB8AC3E}">
        <p14:creationId xmlns:p14="http://schemas.microsoft.com/office/powerpoint/2010/main" val="253740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C4A0E-1BC8-9C86-4E9C-BBB3A73F8027}"/>
              </a:ext>
            </a:extLst>
          </p:cNvPr>
          <p:cNvSpPr>
            <a:spLocks noGrp="1"/>
          </p:cNvSpPr>
          <p:nvPr>
            <p:ph type="title"/>
          </p:nvPr>
        </p:nvSpPr>
        <p:spPr>
          <a:xfrm>
            <a:off x="838200" y="194303"/>
            <a:ext cx="10515600" cy="1325563"/>
          </a:xfrm>
        </p:spPr>
        <p:txBody>
          <a:bodyPr>
            <a:noAutofit/>
          </a:bodyPr>
          <a:lstStyle/>
          <a:p>
            <a:r>
              <a:rPr lang="en-GB" sz="3600"/>
              <a:t>DeepRAP: Deep Reasoning, Abstraction &amp; planning towards trustworthy Cognitive AI systems </a:t>
            </a:r>
          </a:p>
        </p:txBody>
      </p:sp>
      <p:pic>
        <p:nvPicPr>
          <p:cNvPr id="5" name="Content Placeholder 4">
            <a:extLst>
              <a:ext uri="{FF2B5EF4-FFF2-40B4-BE49-F238E27FC236}">
                <a16:creationId xmlns:a16="http://schemas.microsoft.com/office/drawing/2014/main" id="{12042718-D2C1-DF07-25B6-6EEABB4C944B}"/>
              </a:ext>
            </a:extLst>
          </p:cNvPr>
          <p:cNvPicPr>
            <a:picLocks noGrp="1" noChangeAspect="1"/>
          </p:cNvPicPr>
          <p:nvPr>
            <p:ph idx="1"/>
          </p:nvPr>
        </p:nvPicPr>
        <p:blipFill>
          <a:blip r:embed="rId2"/>
          <a:stretch>
            <a:fillRect/>
          </a:stretch>
        </p:blipFill>
        <p:spPr>
          <a:xfrm>
            <a:off x="1296236" y="1519866"/>
            <a:ext cx="9326437" cy="4380094"/>
          </a:xfrm>
          <a:prstGeom prst="rect">
            <a:avLst/>
          </a:prstGeom>
        </p:spPr>
      </p:pic>
      <p:pic>
        <p:nvPicPr>
          <p:cNvPr id="6" name="Picture 5" descr="Website&#10;&#10;Description automatically generated">
            <a:extLst>
              <a:ext uri="{FF2B5EF4-FFF2-40B4-BE49-F238E27FC236}">
                <a16:creationId xmlns:a16="http://schemas.microsoft.com/office/drawing/2014/main" id="{39A33F1B-FBDC-57FD-0E7E-4E881439EF14}"/>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3" name="Rectangle: Rounded Corners 2">
            <a:extLst>
              <a:ext uri="{FF2B5EF4-FFF2-40B4-BE49-F238E27FC236}">
                <a16:creationId xmlns:a16="http://schemas.microsoft.com/office/drawing/2014/main" id="{3710EAEE-2317-28DF-6DCD-CDC0D59EC380}"/>
              </a:ext>
            </a:extLst>
          </p:cNvPr>
          <p:cNvSpPr/>
          <p:nvPr/>
        </p:nvSpPr>
        <p:spPr>
          <a:xfrm>
            <a:off x="4749421" y="2442948"/>
            <a:ext cx="3657600" cy="272955"/>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0331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9F7A-ECCE-14CC-B15A-FE4F7C819F62}"/>
              </a:ext>
            </a:extLst>
          </p:cNvPr>
          <p:cNvSpPr>
            <a:spLocks noGrp="1"/>
          </p:cNvSpPr>
          <p:nvPr>
            <p:ph type="title"/>
          </p:nvPr>
        </p:nvSpPr>
        <p:spPr/>
        <p:txBody>
          <a:bodyPr/>
          <a:lstStyle/>
          <a:p>
            <a:r>
              <a:rPr lang="en-GB"/>
              <a:t>EIC Pathfinder - Expected outcomes</a:t>
            </a:r>
          </a:p>
        </p:txBody>
      </p:sp>
      <p:sp>
        <p:nvSpPr>
          <p:cNvPr id="3" name="Content Placeholder 2">
            <a:extLst>
              <a:ext uri="{FF2B5EF4-FFF2-40B4-BE49-F238E27FC236}">
                <a16:creationId xmlns:a16="http://schemas.microsoft.com/office/drawing/2014/main" id="{4932D3C5-CD95-80F6-AC98-5CCA030302AE}"/>
              </a:ext>
            </a:extLst>
          </p:cNvPr>
          <p:cNvSpPr>
            <a:spLocks noGrp="1"/>
          </p:cNvSpPr>
          <p:nvPr>
            <p:ph idx="1"/>
          </p:nvPr>
        </p:nvSpPr>
        <p:spPr>
          <a:xfrm>
            <a:off x="838200" y="1487156"/>
            <a:ext cx="10515600" cy="4689807"/>
          </a:xfrm>
        </p:spPr>
        <p:txBody>
          <a:bodyPr/>
          <a:lstStyle/>
          <a:p>
            <a:r>
              <a:rPr lang="en-GB">
                <a:solidFill>
                  <a:schemeClr val="tx1"/>
                </a:solidFill>
              </a:rPr>
              <a:t>As defined in the respective challenge</a:t>
            </a:r>
          </a:p>
          <a:p>
            <a:r>
              <a:rPr lang="en-GB">
                <a:solidFill>
                  <a:schemeClr val="tx1"/>
                </a:solidFill>
              </a:rPr>
              <a:t>Top-level scientific publications </a:t>
            </a:r>
          </a:p>
          <a:p>
            <a:r>
              <a:rPr lang="en-GB">
                <a:solidFill>
                  <a:schemeClr val="tx1"/>
                </a:solidFill>
              </a:rPr>
              <a:t>Adequate formal protection of the generated IP, as well as an assessment of relevant aspects related to regulations, certification and standardization</a:t>
            </a:r>
          </a:p>
          <a:p>
            <a:r>
              <a:rPr lang="en-GB">
                <a:solidFill>
                  <a:schemeClr val="tx1"/>
                </a:solidFill>
              </a:rPr>
              <a:t>Projects are encouraged to involve and empower key actors that have potential to become future leaders</a:t>
            </a:r>
          </a:p>
          <a:p>
            <a:r>
              <a:rPr lang="en-GB">
                <a:solidFill>
                  <a:schemeClr val="tx1"/>
                </a:solidFill>
              </a:rPr>
              <a:t>Female researchers and achieve gender balance among work package leaders</a:t>
            </a:r>
          </a:p>
        </p:txBody>
      </p:sp>
      <p:pic>
        <p:nvPicPr>
          <p:cNvPr id="4" name="Picture 3" descr="Website&#10;&#10;Description automatically generated">
            <a:extLst>
              <a:ext uri="{FF2B5EF4-FFF2-40B4-BE49-F238E27FC236}">
                <a16:creationId xmlns:a16="http://schemas.microsoft.com/office/drawing/2014/main" id="{F43F0932-D4A9-4985-D425-A529B3FC12A0}"/>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299241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43DE16-5695-B320-92CA-4A791D31ACA4}"/>
              </a:ext>
            </a:extLst>
          </p:cNvPr>
          <p:cNvSpPr>
            <a:spLocks noGrp="1"/>
          </p:cNvSpPr>
          <p:nvPr>
            <p:ph type="ctrTitle"/>
          </p:nvPr>
        </p:nvSpPr>
        <p:spPr/>
        <p:txBody>
          <a:bodyPr/>
          <a:lstStyle/>
          <a:p>
            <a:r>
              <a:rPr lang="en-GB"/>
              <a:t>What is the EIC Transition?</a:t>
            </a:r>
          </a:p>
        </p:txBody>
      </p:sp>
      <p:sp>
        <p:nvSpPr>
          <p:cNvPr id="5" name="Subtitle 4">
            <a:extLst>
              <a:ext uri="{FF2B5EF4-FFF2-40B4-BE49-F238E27FC236}">
                <a16:creationId xmlns:a16="http://schemas.microsoft.com/office/drawing/2014/main" id="{702175D6-1F0C-A058-3A14-722C5AAF53EB}"/>
              </a:ext>
            </a:extLst>
          </p:cNvPr>
          <p:cNvSpPr>
            <a:spLocks noGrp="1"/>
          </p:cNvSpPr>
          <p:nvPr>
            <p:ph type="subTitle" idx="1"/>
          </p:nvPr>
        </p:nvSpPr>
        <p:spPr/>
        <p:txBody>
          <a:bodyPr>
            <a:normAutofit/>
          </a:bodyPr>
          <a:lstStyle/>
          <a:p>
            <a:r>
              <a:rPr lang="en-GB" sz="3200">
                <a:solidFill>
                  <a:schemeClr val="tx1"/>
                </a:solidFill>
              </a:rPr>
              <a:t>2026</a:t>
            </a:r>
          </a:p>
        </p:txBody>
      </p:sp>
      <p:pic>
        <p:nvPicPr>
          <p:cNvPr id="6" name="Picture 5" descr="Website&#10;&#10;Description automatically generated">
            <a:extLst>
              <a:ext uri="{FF2B5EF4-FFF2-40B4-BE49-F238E27FC236}">
                <a16:creationId xmlns:a16="http://schemas.microsoft.com/office/drawing/2014/main" id="{F5A89EB1-DC91-AE77-C86A-ABDCA2FEC6F0}"/>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79674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E8770A-77F7-F48F-86C9-91AF9529DA1E}"/>
              </a:ext>
            </a:extLst>
          </p:cNvPr>
          <p:cNvSpPr>
            <a:spLocks noGrp="1"/>
          </p:cNvSpPr>
          <p:nvPr>
            <p:ph idx="1"/>
          </p:nvPr>
        </p:nvSpPr>
        <p:spPr>
          <a:xfrm>
            <a:off x="917331" y="3815407"/>
            <a:ext cx="10905699" cy="2885837"/>
          </a:xfrm>
        </p:spPr>
        <p:txBody>
          <a:bodyPr>
            <a:normAutofit/>
          </a:bodyPr>
          <a:lstStyle/>
          <a:p>
            <a:r>
              <a:rPr lang="en-IE" sz="2400">
                <a:solidFill>
                  <a:schemeClr val="tx2"/>
                </a:solidFill>
              </a:rPr>
              <a:t>Have you </a:t>
            </a:r>
            <a:r>
              <a:rPr lang="en-IE" sz="2400">
                <a:solidFill>
                  <a:schemeClr val="accent1"/>
                </a:solidFill>
              </a:rPr>
              <a:t>identified EU-funded project </a:t>
            </a:r>
            <a:r>
              <a:rPr lang="en-IE" sz="2400">
                <a:solidFill>
                  <a:schemeClr val="tx2"/>
                </a:solidFill>
              </a:rPr>
              <a:t>with promising </a:t>
            </a:r>
            <a:r>
              <a:rPr lang="en-IE" sz="2400">
                <a:solidFill>
                  <a:schemeClr val="accent1"/>
                </a:solidFill>
              </a:rPr>
              <a:t>commercial potential</a:t>
            </a:r>
          </a:p>
          <a:p>
            <a:r>
              <a:rPr lang="en-IE" sz="2400">
                <a:solidFill>
                  <a:schemeClr val="tx2"/>
                </a:solidFill>
              </a:rPr>
              <a:t>Do you have a </a:t>
            </a:r>
            <a:r>
              <a:rPr lang="en-IE" sz="2400">
                <a:solidFill>
                  <a:schemeClr val="accent1"/>
                </a:solidFill>
              </a:rPr>
              <a:t>novel technology</a:t>
            </a:r>
            <a:r>
              <a:rPr lang="en-IE" sz="2400">
                <a:solidFill>
                  <a:schemeClr val="tx2"/>
                </a:solidFill>
              </a:rPr>
              <a:t>, with proof of concept </a:t>
            </a:r>
          </a:p>
          <a:p>
            <a:r>
              <a:rPr lang="en-IE" sz="2400">
                <a:solidFill>
                  <a:schemeClr val="tx2"/>
                </a:solidFill>
              </a:rPr>
              <a:t>Have you conducted </a:t>
            </a:r>
            <a:r>
              <a:rPr lang="en-IE" sz="2400">
                <a:solidFill>
                  <a:schemeClr val="accent1"/>
                </a:solidFill>
              </a:rPr>
              <a:t>early market / competition explorations</a:t>
            </a:r>
          </a:p>
          <a:p>
            <a:r>
              <a:rPr lang="en-IE" sz="2400">
                <a:solidFill>
                  <a:schemeClr val="tx2"/>
                </a:solidFill>
              </a:rPr>
              <a:t>Do you have a </a:t>
            </a:r>
            <a:r>
              <a:rPr lang="en-IE" sz="2400">
                <a:solidFill>
                  <a:schemeClr val="accent1"/>
                </a:solidFill>
              </a:rPr>
              <a:t>motivated and diverse team </a:t>
            </a:r>
            <a:r>
              <a:rPr lang="en-IE" sz="2400">
                <a:solidFill>
                  <a:schemeClr val="tx2"/>
                </a:solidFill>
              </a:rPr>
              <a:t>to take forward to the next steps </a:t>
            </a:r>
          </a:p>
        </p:txBody>
      </p:sp>
      <p:sp>
        <p:nvSpPr>
          <p:cNvPr id="3" name="Title 2">
            <a:extLst>
              <a:ext uri="{FF2B5EF4-FFF2-40B4-BE49-F238E27FC236}">
                <a16:creationId xmlns:a16="http://schemas.microsoft.com/office/drawing/2014/main" id="{03979776-3AF6-CEA0-0BD0-1EAEDE6572EA}"/>
              </a:ext>
            </a:extLst>
          </p:cNvPr>
          <p:cNvSpPr>
            <a:spLocks noGrp="1"/>
          </p:cNvSpPr>
          <p:nvPr>
            <p:ph type="title"/>
          </p:nvPr>
        </p:nvSpPr>
        <p:spPr>
          <a:xfrm>
            <a:off x="838200" y="-248213"/>
            <a:ext cx="10515600" cy="1325563"/>
          </a:xfrm>
        </p:spPr>
        <p:txBody>
          <a:bodyPr/>
          <a:lstStyle/>
          <a:p>
            <a:r>
              <a:rPr lang="en-IE"/>
              <a:t>EIC Transition</a:t>
            </a:r>
          </a:p>
        </p:txBody>
      </p:sp>
      <p:pic>
        <p:nvPicPr>
          <p:cNvPr id="5" name="Picture 4">
            <a:extLst>
              <a:ext uri="{FF2B5EF4-FFF2-40B4-BE49-F238E27FC236}">
                <a16:creationId xmlns:a16="http://schemas.microsoft.com/office/drawing/2014/main" id="{39B94350-F8EF-2686-749C-47D84D4C513E}"/>
              </a:ext>
            </a:extLst>
          </p:cNvPr>
          <p:cNvPicPr>
            <a:picLocks noChangeAspect="1"/>
          </p:cNvPicPr>
          <p:nvPr/>
        </p:nvPicPr>
        <p:blipFill>
          <a:blip r:embed="rId2"/>
          <a:stretch>
            <a:fillRect/>
          </a:stretch>
        </p:blipFill>
        <p:spPr>
          <a:xfrm>
            <a:off x="1096413" y="769237"/>
            <a:ext cx="9460015" cy="2767875"/>
          </a:xfrm>
          <a:prstGeom prst="rect">
            <a:avLst/>
          </a:prstGeom>
        </p:spPr>
      </p:pic>
      <p:pic>
        <p:nvPicPr>
          <p:cNvPr id="4" name="Picture 3" descr="Website&#10;&#10;Description automatically generated">
            <a:extLst>
              <a:ext uri="{FF2B5EF4-FFF2-40B4-BE49-F238E27FC236}">
                <a16:creationId xmlns:a16="http://schemas.microsoft.com/office/drawing/2014/main" id="{9E6EA753-69E4-8C6E-9541-E31DE87BFC0E}"/>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93084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7D79-8CCB-ABB6-B9E1-CFCEC3F91BFB}"/>
              </a:ext>
            </a:extLst>
          </p:cNvPr>
          <p:cNvSpPr>
            <a:spLocks noGrp="1"/>
          </p:cNvSpPr>
          <p:nvPr>
            <p:ph type="title"/>
          </p:nvPr>
        </p:nvSpPr>
        <p:spPr>
          <a:xfrm>
            <a:off x="562184" y="165307"/>
            <a:ext cx="10899913" cy="1325563"/>
          </a:xfrm>
        </p:spPr>
        <p:txBody>
          <a:bodyPr/>
          <a:lstStyle/>
          <a:p>
            <a:r>
              <a:rPr lang="en-GB"/>
              <a:t>Restricted application – Who can apply</a:t>
            </a:r>
          </a:p>
        </p:txBody>
      </p:sp>
      <p:sp>
        <p:nvSpPr>
          <p:cNvPr id="3" name="Content Placeholder 2">
            <a:extLst>
              <a:ext uri="{FF2B5EF4-FFF2-40B4-BE49-F238E27FC236}">
                <a16:creationId xmlns:a16="http://schemas.microsoft.com/office/drawing/2014/main" id="{BC880FCB-0BDC-6398-CE36-0D744432A866}"/>
              </a:ext>
            </a:extLst>
          </p:cNvPr>
          <p:cNvSpPr>
            <a:spLocks noGrp="1"/>
          </p:cNvSpPr>
          <p:nvPr>
            <p:ph idx="1"/>
          </p:nvPr>
        </p:nvSpPr>
        <p:spPr>
          <a:xfrm>
            <a:off x="838200" y="1318433"/>
            <a:ext cx="10515600" cy="4686093"/>
          </a:xfrm>
        </p:spPr>
        <p:txBody>
          <a:bodyPr/>
          <a:lstStyle/>
          <a:p>
            <a:r>
              <a:rPr lang="en-GB">
                <a:solidFill>
                  <a:schemeClr val="tx1"/>
                </a:solidFill>
              </a:rPr>
              <a:t>EIC Pathfinder &amp; H2020 FET</a:t>
            </a:r>
          </a:p>
          <a:p>
            <a:r>
              <a:rPr lang="en-GB">
                <a:solidFill>
                  <a:schemeClr val="tx1"/>
                </a:solidFill>
              </a:rPr>
              <a:t>ERC PoC – 1 proposal only</a:t>
            </a:r>
          </a:p>
          <a:p>
            <a:r>
              <a:rPr lang="en-GB">
                <a:solidFill>
                  <a:schemeClr val="accent1"/>
                </a:solidFill>
              </a:rPr>
              <a:t>Research Infrastructures</a:t>
            </a:r>
          </a:p>
          <a:p>
            <a:r>
              <a:rPr lang="en-GB">
                <a:solidFill>
                  <a:schemeClr val="tx1"/>
                </a:solidFill>
              </a:rPr>
              <a:t>H2020 Societal Challenges &amp; LEIT + Horizon Europe Pillar 2</a:t>
            </a:r>
          </a:p>
          <a:p>
            <a:r>
              <a:rPr lang="en-GB">
                <a:solidFill>
                  <a:schemeClr val="tx1"/>
                </a:solidFill>
              </a:rPr>
              <a:t>JUs except FSTP grants</a:t>
            </a:r>
          </a:p>
          <a:p>
            <a:r>
              <a:rPr lang="en-GB">
                <a:solidFill>
                  <a:schemeClr val="tx1"/>
                </a:solidFill>
              </a:rPr>
              <a:t>EDF (PADR)</a:t>
            </a:r>
          </a:p>
          <a:p>
            <a:r>
              <a:rPr lang="en-GB">
                <a:solidFill>
                  <a:schemeClr val="tx1"/>
                </a:solidFill>
              </a:rPr>
              <a:t>See – Innovation Radar - </a:t>
            </a:r>
            <a:r>
              <a:rPr lang="en-GB">
                <a:hlinkClick r:id="rId2"/>
              </a:rPr>
              <a:t>Innovation Radar &gt; EIC Transition</a:t>
            </a:r>
            <a:endParaRPr lang="en-GB"/>
          </a:p>
          <a:p>
            <a:r>
              <a:rPr lang="en-GB">
                <a:solidFill>
                  <a:schemeClr val="accent1"/>
                </a:solidFill>
              </a:rPr>
              <a:t>NOT Eligible </a:t>
            </a:r>
            <a:r>
              <a:rPr lang="en-GB">
                <a:solidFill>
                  <a:schemeClr val="tx2"/>
                </a:solidFill>
              </a:rPr>
              <a:t>– ERA-nets, Co-funded Partnerships, EIT KICs</a:t>
            </a:r>
            <a:endParaRPr lang="en-IE">
              <a:solidFill>
                <a:schemeClr val="tx2"/>
              </a:solidFill>
            </a:endParaRPr>
          </a:p>
          <a:p>
            <a:endParaRPr lang="en-GB">
              <a:solidFill>
                <a:schemeClr val="tx1"/>
              </a:solidFill>
            </a:endParaRPr>
          </a:p>
        </p:txBody>
      </p:sp>
      <p:sp>
        <p:nvSpPr>
          <p:cNvPr id="4" name="Star: 5 Points 3">
            <a:extLst>
              <a:ext uri="{FF2B5EF4-FFF2-40B4-BE49-F238E27FC236}">
                <a16:creationId xmlns:a16="http://schemas.microsoft.com/office/drawing/2014/main" id="{CA32F4A1-36D9-E51B-7F0E-0BF72AB2A92E}"/>
              </a:ext>
            </a:extLst>
          </p:cNvPr>
          <p:cNvSpPr/>
          <p:nvPr/>
        </p:nvSpPr>
        <p:spPr>
          <a:xfrm>
            <a:off x="5678766" y="1702008"/>
            <a:ext cx="1726059" cy="1154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New</a:t>
            </a:r>
          </a:p>
        </p:txBody>
      </p:sp>
      <p:pic>
        <p:nvPicPr>
          <p:cNvPr id="5" name="Picture 4" descr="Website&#10;&#10;Description automatically generated">
            <a:extLst>
              <a:ext uri="{FF2B5EF4-FFF2-40B4-BE49-F238E27FC236}">
                <a16:creationId xmlns:a16="http://schemas.microsoft.com/office/drawing/2014/main" id="{2887F0E0-3334-A7C7-68FA-A62139E536C3}"/>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753321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368970" y="1268389"/>
            <a:ext cx="11259749" cy="4524315"/>
          </a:xfrm>
          <a:prstGeom prst="rect">
            <a:avLst/>
          </a:prstGeom>
        </p:spPr>
        <p:txBody>
          <a:bodyPr wrap="square">
            <a:spAutoFit/>
          </a:bodyPr>
          <a:lstStyle/>
          <a:p>
            <a:pPr marL="457200" indent="-457200">
              <a:buFont typeface="Arial" panose="020B0604020202020204" pitchFamily="34" charset="0"/>
              <a:buChar char="•"/>
            </a:pPr>
            <a:r>
              <a:rPr lang="en-GB" sz="3200" dirty="0">
                <a:solidFill>
                  <a:schemeClr val="accent1"/>
                </a:solidFill>
                <a:latin typeface="Arial" panose="020B0604020202020204" pitchFamily="34" charset="0"/>
                <a:cs typeface="Arial" panose="020B0604020202020204" pitchFamily="34" charset="0"/>
              </a:rPr>
              <a:t>Validated in the ‘lab</a:t>
            </a:r>
            <a:r>
              <a:rPr lang="en-GB" sz="3200" dirty="0">
                <a:solidFill>
                  <a:srgbClr val="505050"/>
                </a:solidFill>
                <a:latin typeface="Arial" panose="020B0604020202020204" pitchFamily="34" charset="0"/>
                <a:cs typeface="Arial" panose="020B0604020202020204" pitchFamily="34" charset="0"/>
              </a:rPr>
              <a:t>’ </a:t>
            </a:r>
            <a:r>
              <a:rPr lang="en-GB" sz="3200" dirty="0">
                <a:solidFill>
                  <a:schemeClr val="tx2"/>
                </a:solidFill>
                <a:latin typeface="Arial" panose="020B0604020202020204" pitchFamily="34" charset="0"/>
                <a:cs typeface="Arial" panose="020B0604020202020204" pitchFamily="34" charset="0"/>
              </a:rPr>
              <a:t>&amp; ready for next steps towards maturation and validation</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Moving the boundaries of technological possibilities</a:t>
            </a:r>
          </a:p>
          <a:p>
            <a:pPr marL="457200" indent="-457200">
              <a:buFont typeface="Arial" panose="020B0604020202020204" pitchFamily="34" charset="0"/>
              <a:buChar char="•"/>
            </a:pPr>
            <a:r>
              <a:rPr lang="en-GB" sz="3200" dirty="0">
                <a:latin typeface="Arial" panose="020B0604020202020204" pitchFamily="34" charset="0"/>
                <a:cs typeface="Arial" panose="020B0604020202020204" pitchFamily="34" charset="0"/>
              </a:rPr>
              <a:t>Min TRL3 – </a:t>
            </a:r>
            <a:r>
              <a:rPr lang="en-GB" sz="3200" dirty="0">
                <a:solidFill>
                  <a:schemeClr val="accent1"/>
                </a:solidFill>
                <a:latin typeface="Arial" panose="020B0604020202020204" pitchFamily="34" charset="0"/>
                <a:cs typeface="Arial" panose="020B0604020202020204" pitchFamily="34" charset="0"/>
              </a:rPr>
              <a:t>TRL4 preferred</a:t>
            </a:r>
          </a:p>
          <a:p>
            <a:pPr marL="457200" indent="-45720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Consortium mono-beneficiary or max. 5 entities - </a:t>
            </a:r>
            <a:r>
              <a:rPr lang="en-GB" sz="3200" dirty="0">
                <a:solidFill>
                  <a:schemeClr val="accent1"/>
                </a:solidFill>
                <a:latin typeface="Arial" panose="020B0604020202020204" pitchFamily="34" charset="0"/>
                <a:cs typeface="Arial" panose="020B0604020202020204" pitchFamily="34" charset="0"/>
              </a:rPr>
              <a:t>very specific </a:t>
            </a:r>
            <a:endParaRPr lang="en-GB" sz="3200" dirty="0">
              <a:solidFill>
                <a:schemeClr val="tx2"/>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Who can apply –</a:t>
            </a:r>
            <a:r>
              <a:rPr lang="en-GB" sz="3200" dirty="0">
                <a:solidFill>
                  <a:srgbClr val="505050"/>
                </a:solidFill>
                <a:latin typeface="Arial" panose="020B0604020202020204" pitchFamily="34" charset="0"/>
                <a:cs typeface="Arial" panose="020B0604020202020204" pitchFamily="34" charset="0"/>
              </a:rPr>
              <a:t> </a:t>
            </a:r>
            <a:r>
              <a:rPr lang="en-GB" sz="3200" dirty="0">
                <a:solidFill>
                  <a:schemeClr val="accent1"/>
                </a:solidFill>
                <a:latin typeface="Arial" panose="020B0604020202020204" pitchFamily="34" charset="0"/>
                <a:cs typeface="Arial" panose="020B0604020202020204" pitchFamily="34" charset="0"/>
              </a:rPr>
              <a:t>previously funded projects .</a:t>
            </a:r>
          </a:p>
          <a:p>
            <a:pPr marL="457200" indent="-45720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Performed </a:t>
            </a:r>
            <a:r>
              <a:rPr lang="en-GB" sz="3200" dirty="0">
                <a:solidFill>
                  <a:schemeClr val="accent1"/>
                </a:solidFill>
                <a:latin typeface="Arial" panose="020B0604020202020204" pitchFamily="34" charset="0"/>
                <a:cs typeface="Arial" panose="020B0604020202020204" pitchFamily="34" charset="0"/>
              </a:rPr>
              <a:t>early market / competition </a:t>
            </a:r>
            <a:r>
              <a:rPr lang="en-GB" sz="3200" dirty="0">
                <a:solidFill>
                  <a:schemeClr val="tx2"/>
                </a:solidFill>
                <a:latin typeface="Arial" panose="020B0604020202020204" pitchFamily="34" charset="0"/>
                <a:cs typeface="Arial" panose="020B0604020202020204" pitchFamily="34" charset="0"/>
              </a:rPr>
              <a:t>collaborations</a:t>
            </a:r>
          </a:p>
          <a:p>
            <a:pPr marL="457200" indent="-457200">
              <a:buFont typeface="Arial" panose="020B0604020202020204" pitchFamily="34" charset="0"/>
              <a:buChar char="•"/>
            </a:pPr>
            <a:r>
              <a:rPr lang="en-GB" sz="3200" dirty="0">
                <a:solidFill>
                  <a:schemeClr val="tx2"/>
                </a:solidFill>
                <a:latin typeface="Arial" panose="020B0604020202020204" pitchFamily="34" charset="0"/>
                <a:cs typeface="Arial" panose="020B0604020202020204" pitchFamily="34" charset="0"/>
              </a:rPr>
              <a:t>Team motivated for </a:t>
            </a:r>
            <a:r>
              <a:rPr lang="en-GB" sz="3200" dirty="0">
                <a:solidFill>
                  <a:schemeClr val="accent1"/>
                </a:solidFill>
                <a:latin typeface="Arial" panose="020B0604020202020204" pitchFamily="34" charset="0"/>
                <a:cs typeface="Arial" panose="020B0604020202020204" pitchFamily="34" charset="0"/>
              </a:rPr>
              <a:t>commercialisation</a:t>
            </a:r>
            <a:r>
              <a:rPr lang="en-GB" sz="3200"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67B54F19-1212-9345-95FF-9D2815FD6E96}"/>
              </a:ext>
            </a:extLst>
          </p:cNvPr>
          <p:cNvSpPr txBox="1"/>
          <p:nvPr/>
        </p:nvSpPr>
        <p:spPr>
          <a:xfrm>
            <a:off x="466125" y="254035"/>
            <a:ext cx="11259749"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EIC Transition – eligibility criteria</a:t>
            </a:r>
          </a:p>
        </p:txBody>
      </p:sp>
      <p:pic>
        <p:nvPicPr>
          <p:cNvPr id="3" name="Picture 2" descr="Website&#10;&#10;Description automatically generated">
            <a:extLst>
              <a:ext uri="{FF2B5EF4-FFF2-40B4-BE49-F238E27FC236}">
                <a16:creationId xmlns:a16="http://schemas.microsoft.com/office/drawing/2014/main" id="{C91B42DD-D32F-FD4D-5683-2F2CBF32AEEB}"/>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606239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9F439-B02F-0F6E-D49F-72D85CD73841}"/>
              </a:ext>
            </a:extLst>
          </p:cNvPr>
          <p:cNvSpPr>
            <a:spLocks noGrp="1"/>
          </p:cNvSpPr>
          <p:nvPr>
            <p:ph type="title"/>
          </p:nvPr>
        </p:nvSpPr>
        <p:spPr>
          <a:xfrm>
            <a:off x="718931" y="-3310"/>
            <a:ext cx="10515600" cy="1325563"/>
          </a:xfrm>
        </p:spPr>
        <p:txBody>
          <a:bodyPr/>
          <a:lstStyle/>
          <a:p>
            <a:r>
              <a:rPr lang="en-GB"/>
              <a:t>EIC Transition 2021-2025</a:t>
            </a:r>
          </a:p>
        </p:txBody>
      </p:sp>
      <p:pic>
        <p:nvPicPr>
          <p:cNvPr id="2" name="Picture 1" descr="Website&#10;&#10;Description automatically generated">
            <a:extLst>
              <a:ext uri="{FF2B5EF4-FFF2-40B4-BE49-F238E27FC236}">
                <a16:creationId xmlns:a16="http://schemas.microsoft.com/office/drawing/2014/main" id="{B48483F4-8FEF-B784-B9A7-6F6E00CA7043}"/>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4" name="Content Placeholder 3">
            <a:extLst>
              <a:ext uri="{FF2B5EF4-FFF2-40B4-BE49-F238E27FC236}">
                <a16:creationId xmlns:a16="http://schemas.microsoft.com/office/drawing/2014/main" id="{2006952F-3FA6-C626-3601-3A447EF85536}"/>
              </a:ext>
            </a:extLst>
          </p:cNvPr>
          <p:cNvSpPr>
            <a:spLocks noGrp="1"/>
          </p:cNvSpPr>
          <p:nvPr>
            <p:ph idx="1"/>
          </p:nvPr>
        </p:nvSpPr>
        <p:spPr>
          <a:xfrm>
            <a:off x="1307430" y="1787440"/>
            <a:ext cx="10515600" cy="4351338"/>
          </a:xfrm>
        </p:spPr>
        <p:txBody>
          <a:bodyPr/>
          <a:lstStyle/>
          <a:p>
            <a:endParaRPr lang="en-GB"/>
          </a:p>
        </p:txBody>
      </p:sp>
      <p:pic>
        <p:nvPicPr>
          <p:cNvPr id="7" name="Picture 6">
            <a:extLst>
              <a:ext uri="{FF2B5EF4-FFF2-40B4-BE49-F238E27FC236}">
                <a16:creationId xmlns:a16="http://schemas.microsoft.com/office/drawing/2014/main" id="{BF5E103A-B833-9D84-65C1-06382DBEC32F}"/>
              </a:ext>
            </a:extLst>
          </p:cNvPr>
          <p:cNvPicPr>
            <a:picLocks noChangeAspect="1"/>
          </p:cNvPicPr>
          <p:nvPr/>
        </p:nvPicPr>
        <p:blipFill>
          <a:blip r:embed="rId4"/>
          <a:srcRect r="35699"/>
          <a:stretch>
            <a:fillRect/>
          </a:stretch>
        </p:blipFill>
        <p:spPr>
          <a:xfrm>
            <a:off x="1708276" y="1321736"/>
            <a:ext cx="8041222" cy="4351339"/>
          </a:xfrm>
          <a:prstGeom prst="rect">
            <a:avLst/>
          </a:prstGeom>
        </p:spPr>
      </p:pic>
    </p:spTree>
    <p:extLst>
      <p:ext uri="{BB962C8B-B14F-4D97-AF65-F5344CB8AC3E}">
        <p14:creationId xmlns:p14="http://schemas.microsoft.com/office/powerpoint/2010/main" val="67620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1" y="345182"/>
            <a:ext cx="6356456" cy="769441"/>
          </a:xfrm>
          <a:prstGeom prst="rect">
            <a:avLst/>
          </a:prstGeom>
          <a:noFill/>
        </p:spPr>
        <p:txBody>
          <a:bodyPr wrap="square" rtlCol="0" anchor="t">
            <a:spAutoFit/>
          </a:bodyPr>
          <a:lstStyle/>
          <a:p>
            <a:r>
              <a:rPr lang="en-US" sz="4400" b="1" spc="-150">
                <a:solidFill>
                  <a:srgbClr val="2E2D62"/>
                </a:solidFill>
                <a:latin typeface="Arial" panose="020B0604020202020204" pitchFamily="34" charset="0"/>
                <a:cs typeface="Arial" panose="020B0604020202020204" pitchFamily="34" charset="0"/>
              </a:rPr>
              <a:t>Copy only</a:t>
            </a:r>
          </a:p>
        </p:txBody>
      </p:sp>
      <p:pic>
        <p:nvPicPr>
          <p:cNvPr id="2" name="Content Placeholder 8">
            <a:extLst>
              <a:ext uri="{FF2B5EF4-FFF2-40B4-BE49-F238E27FC236}">
                <a16:creationId xmlns:a16="http://schemas.microsoft.com/office/drawing/2014/main" id="{A570F05E-B692-069D-AC1F-266FC91BC26F}"/>
              </a:ext>
            </a:extLst>
          </p:cNvPr>
          <p:cNvPicPr>
            <a:picLocks noChangeAspect="1"/>
          </p:cNvPicPr>
          <p:nvPr/>
        </p:nvPicPr>
        <p:blipFill>
          <a:blip r:embed="rId3"/>
          <a:stretch>
            <a:fillRect/>
          </a:stretch>
        </p:blipFill>
        <p:spPr>
          <a:xfrm>
            <a:off x="384485" y="437321"/>
            <a:ext cx="11470714" cy="5155095"/>
          </a:xfrm>
          <a:prstGeom prst="rect">
            <a:avLst/>
          </a:prstGeom>
        </p:spPr>
      </p:pic>
      <p:pic>
        <p:nvPicPr>
          <p:cNvPr id="3" name="Picture 2" descr="Website&#10;&#10;Description automatically generated">
            <a:extLst>
              <a:ext uri="{FF2B5EF4-FFF2-40B4-BE49-F238E27FC236}">
                <a16:creationId xmlns:a16="http://schemas.microsoft.com/office/drawing/2014/main" id="{B9D72990-E093-914C-ADB5-CDFCC141CEF2}"/>
              </a:ext>
            </a:extLst>
          </p:cNvPr>
          <p:cNvPicPr>
            <a:picLocks noChangeAspect="1"/>
          </p:cNvPicPr>
          <p:nvPr/>
        </p:nvPicPr>
        <p:blipFill>
          <a:blip r:embed="rId4"/>
          <a:stretch>
            <a:fillRect/>
          </a:stretch>
        </p:blipFill>
        <p:spPr>
          <a:xfrm>
            <a:off x="10451337" y="5832088"/>
            <a:ext cx="1371693" cy="771877"/>
          </a:xfrm>
          <a:prstGeom prst="rect">
            <a:avLst/>
          </a:prstGeom>
        </p:spPr>
      </p:pic>
      <p:pic>
        <p:nvPicPr>
          <p:cNvPr id="5" name="EIC square.ai" descr="EIC square.ai">
            <a:extLst>
              <a:ext uri="{FF2B5EF4-FFF2-40B4-BE49-F238E27FC236}">
                <a16:creationId xmlns:a16="http://schemas.microsoft.com/office/drawing/2014/main" id="{07590233-9BBD-B586-4001-122A9E3736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26073" y="644857"/>
            <a:ext cx="1397816" cy="469766"/>
          </a:xfrm>
          <a:prstGeom prst="rect">
            <a:avLst/>
          </a:prstGeom>
          <a:ln w="12700">
            <a:miter lim="400000"/>
          </a:ln>
        </p:spPr>
      </p:pic>
      <p:sp>
        <p:nvSpPr>
          <p:cNvPr id="6" name="Rectangle: Rounded Corners 5">
            <a:extLst>
              <a:ext uri="{FF2B5EF4-FFF2-40B4-BE49-F238E27FC236}">
                <a16:creationId xmlns:a16="http://schemas.microsoft.com/office/drawing/2014/main" id="{935A9067-2A22-EE41-C56A-6E150FE2240E}"/>
              </a:ext>
            </a:extLst>
          </p:cNvPr>
          <p:cNvSpPr/>
          <p:nvPr/>
        </p:nvSpPr>
        <p:spPr>
          <a:xfrm>
            <a:off x="502920" y="2276856"/>
            <a:ext cx="3346704" cy="1764792"/>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B5C229FF-5F57-E37A-0CF5-4E2BF953C7BE}"/>
              </a:ext>
            </a:extLst>
          </p:cNvPr>
          <p:cNvSpPr/>
          <p:nvPr/>
        </p:nvSpPr>
        <p:spPr>
          <a:xfrm>
            <a:off x="7981950" y="2276856"/>
            <a:ext cx="3777881" cy="320954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3782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9A3A71-A603-F369-40E0-7F9DF6590F73}"/>
              </a:ext>
            </a:extLst>
          </p:cNvPr>
          <p:cNvSpPr>
            <a:spLocks noGrp="1"/>
          </p:cNvSpPr>
          <p:nvPr>
            <p:ph type="title"/>
          </p:nvPr>
        </p:nvSpPr>
        <p:spPr/>
        <p:txBody>
          <a:bodyPr/>
          <a:lstStyle/>
          <a:p>
            <a:r>
              <a:rPr lang="en-GB"/>
              <a:t>EIC Transition 2021-2024</a:t>
            </a:r>
          </a:p>
        </p:txBody>
      </p:sp>
      <p:pic>
        <p:nvPicPr>
          <p:cNvPr id="7" name="Content Placeholder 6">
            <a:extLst>
              <a:ext uri="{FF2B5EF4-FFF2-40B4-BE49-F238E27FC236}">
                <a16:creationId xmlns:a16="http://schemas.microsoft.com/office/drawing/2014/main" id="{FE290ECF-723A-001D-0064-4BFFA46E9C51}"/>
              </a:ext>
            </a:extLst>
          </p:cNvPr>
          <p:cNvPicPr>
            <a:picLocks noGrp="1" noChangeAspect="1"/>
          </p:cNvPicPr>
          <p:nvPr>
            <p:ph sz="half" idx="2"/>
          </p:nvPr>
        </p:nvPicPr>
        <p:blipFill>
          <a:blip r:embed="rId2"/>
          <a:stretch>
            <a:fillRect/>
          </a:stretch>
        </p:blipFill>
        <p:spPr>
          <a:xfrm>
            <a:off x="7306147" y="1504142"/>
            <a:ext cx="4382270" cy="4598234"/>
          </a:xfrm>
          <a:prstGeom prst="rect">
            <a:avLst/>
          </a:prstGeom>
        </p:spPr>
      </p:pic>
      <p:sp>
        <p:nvSpPr>
          <p:cNvPr id="9" name="Content Placeholder 8">
            <a:extLst>
              <a:ext uri="{FF2B5EF4-FFF2-40B4-BE49-F238E27FC236}">
                <a16:creationId xmlns:a16="http://schemas.microsoft.com/office/drawing/2014/main" id="{6B0D2291-4433-1959-C016-2838D6103C56}"/>
              </a:ext>
            </a:extLst>
          </p:cNvPr>
          <p:cNvSpPr>
            <a:spLocks noGrp="1"/>
          </p:cNvSpPr>
          <p:nvPr>
            <p:ph sz="half" idx="1"/>
          </p:nvPr>
        </p:nvSpPr>
        <p:spPr>
          <a:xfrm>
            <a:off x="838199" y="1825625"/>
            <a:ext cx="6378495" cy="4351338"/>
          </a:xfrm>
        </p:spPr>
        <p:txBody>
          <a:bodyPr/>
          <a:lstStyle/>
          <a:p>
            <a:r>
              <a:rPr lang="en-GB">
                <a:solidFill>
                  <a:schemeClr val="tx1"/>
                </a:solidFill>
              </a:rPr>
              <a:t>183 projects &amp; 445M€ in grants</a:t>
            </a:r>
          </a:p>
          <a:p>
            <a:r>
              <a:rPr lang="en-GB">
                <a:solidFill>
                  <a:schemeClr val="tx1"/>
                </a:solidFill>
              </a:rPr>
              <a:t>33% SMEs beneficiaries</a:t>
            </a:r>
          </a:p>
          <a:p>
            <a:r>
              <a:rPr lang="en-GB">
                <a:solidFill>
                  <a:schemeClr val="tx1"/>
                </a:solidFill>
              </a:rPr>
              <a:t>50% </a:t>
            </a:r>
            <a:r>
              <a:rPr lang="en-GB">
                <a:solidFill>
                  <a:schemeClr val="accent1"/>
                </a:solidFill>
              </a:rPr>
              <a:t>from ERC PoC</a:t>
            </a:r>
          </a:p>
          <a:p>
            <a:r>
              <a:rPr lang="en-GB">
                <a:solidFill>
                  <a:schemeClr val="tx1"/>
                </a:solidFill>
              </a:rPr>
              <a:t>35% from Pathfinder / FET</a:t>
            </a:r>
          </a:p>
          <a:p>
            <a:r>
              <a:rPr lang="en-GB">
                <a:solidFill>
                  <a:schemeClr val="tx1"/>
                </a:solidFill>
              </a:rPr>
              <a:t>53.5% Medical &amp; Health Biotech</a:t>
            </a:r>
          </a:p>
          <a:p>
            <a:endParaRPr lang="en-GB">
              <a:solidFill>
                <a:schemeClr val="tx1"/>
              </a:solidFill>
            </a:endParaRPr>
          </a:p>
          <a:p>
            <a:pPr marL="0" indent="0">
              <a:buNone/>
            </a:pPr>
            <a:endParaRPr lang="en-GB">
              <a:solidFill>
                <a:schemeClr val="tx1"/>
              </a:solidFill>
            </a:endParaRPr>
          </a:p>
        </p:txBody>
      </p:sp>
      <p:pic>
        <p:nvPicPr>
          <p:cNvPr id="2" name="Picture 1" descr="Website&#10;&#10;Description automatically generated">
            <a:extLst>
              <a:ext uri="{FF2B5EF4-FFF2-40B4-BE49-F238E27FC236}">
                <a16:creationId xmlns:a16="http://schemas.microsoft.com/office/drawing/2014/main" id="{FB17B094-B1D7-D3A6-7E54-1E960636B630}"/>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520971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BAF9A7-8584-5AD5-C775-EECD47B43393}"/>
              </a:ext>
            </a:extLst>
          </p:cNvPr>
          <p:cNvSpPr>
            <a:spLocks noGrp="1"/>
          </p:cNvSpPr>
          <p:nvPr>
            <p:ph type="title"/>
          </p:nvPr>
        </p:nvSpPr>
        <p:spPr>
          <a:xfrm>
            <a:off x="838200" y="7478"/>
            <a:ext cx="10515600" cy="1325563"/>
          </a:xfrm>
        </p:spPr>
        <p:txBody>
          <a:bodyPr/>
          <a:lstStyle/>
          <a:p>
            <a:r>
              <a:rPr lang="en-GB"/>
              <a:t>EIC Transition – </a:t>
            </a:r>
            <a:r>
              <a:rPr lang="en-GB">
                <a:solidFill>
                  <a:schemeClr val="accent1"/>
                </a:solidFill>
              </a:rPr>
              <a:t>new in 2026</a:t>
            </a:r>
          </a:p>
        </p:txBody>
      </p:sp>
      <p:sp>
        <p:nvSpPr>
          <p:cNvPr id="5" name="Content Placeholder 4">
            <a:extLst>
              <a:ext uri="{FF2B5EF4-FFF2-40B4-BE49-F238E27FC236}">
                <a16:creationId xmlns:a16="http://schemas.microsoft.com/office/drawing/2014/main" id="{97CACA86-67CA-AC3D-D1EB-11E4E1593EA9}"/>
              </a:ext>
            </a:extLst>
          </p:cNvPr>
          <p:cNvSpPr>
            <a:spLocks noGrp="1"/>
          </p:cNvSpPr>
          <p:nvPr>
            <p:ph idx="1"/>
          </p:nvPr>
        </p:nvSpPr>
        <p:spPr>
          <a:xfrm>
            <a:off x="838200" y="1333041"/>
            <a:ext cx="10515600" cy="4693185"/>
          </a:xfrm>
        </p:spPr>
        <p:txBody>
          <a:bodyPr>
            <a:normAutofit fontScale="92500" lnSpcReduction="20000"/>
          </a:bodyPr>
          <a:lstStyle/>
          <a:p>
            <a:r>
              <a:rPr lang="en-GB" dirty="0">
                <a:solidFill>
                  <a:schemeClr val="tx1"/>
                </a:solidFill>
              </a:rPr>
              <a:t>Deadline 16 Sept 2026 @ 17:00 – UK time 16:00</a:t>
            </a:r>
          </a:p>
          <a:p>
            <a:r>
              <a:rPr lang="en-GB" dirty="0">
                <a:solidFill>
                  <a:schemeClr val="tx1"/>
                </a:solidFill>
              </a:rPr>
              <a:t>Hard </a:t>
            </a:r>
            <a:r>
              <a:rPr lang="en-GB" dirty="0">
                <a:solidFill>
                  <a:schemeClr val="accent1"/>
                </a:solidFill>
              </a:rPr>
              <a:t>limit of 2.5M</a:t>
            </a:r>
            <a:r>
              <a:rPr lang="en-GB" dirty="0">
                <a:solidFill>
                  <a:schemeClr val="tx1"/>
                </a:solidFill>
              </a:rPr>
              <a:t>€</a:t>
            </a:r>
          </a:p>
          <a:p>
            <a:r>
              <a:rPr lang="en-GB" dirty="0">
                <a:solidFill>
                  <a:schemeClr val="tx1"/>
                </a:solidFill>
              </a:rPr>
              <a:t>Duration of 1-3 years will be deemed appropriate</a:t>
            </a:r>
          </a:p>
          <a:p>
            <a:r>
              <a:rPr lang="en-GB" dirty="0">
                <a:solidFill>
                  <a:schemeClr val="accent1"/>
                </a:solidFill>
              </a:rPr>
              <a:t>18 months </a:t>
            </a:r>
            <a:r>
              <a:rPr lang="en-GB" dirty="0">
                <a:solidFill>
                  <a:schemeClr val="tx1"/>
                </a:solidFill>
              </a:rPr>
              <a:t>from start of previous project</a:t>
            </a:r>
          </a:p>
          <a:p>
            <a:r>
              <a:rPr lang="en-GB" dirty="0">
                <a:solidFill>
                  <a:schemeClr val="tx1"/>
                </a:solidFill>
              </a:rPr>
              <a:t>Within </a:t>
            </a:r>
            <a:r>
              <a:rPr lang="en-GB" dirty="0">
                <a:solidFill>
                  <a:schemeClr val="accent1"/>
                </a:solidFill>
              </a:rPr>
              <a:t>24 months of end </a:t>
            </a:r>
            <a:r>
              <a:rPr lang="en-GB" dirty="0">
                <a:solidFill>
                  <a:schemeClr val="tx1"/>
                </a:solidFill>
              </a:rPr>
              <a:t>of previous project</a:t>
            </a:r>
          </a:p>
          <a:p>
            <a:r>
              <a:rPr lang="en-GB" dirty="0">
                <a:solidFill>
                  <a:schemeClr val="tx1"/>
                </a:solidFill>
              </a:rPr>
              <a:t>Pay attention to consortium composition – </a:t>
            </a:r>
            <a:r>
              <a:rPr lang="en-GB" dirty="0">
                <a:solidFill>
                  <a:schemeClr val="accent1"/>
                </a:solidFill>
              </a:rPr>
              <a:t>5 max</a:t>
            </a:r>
            <a:r>
              <a:rPr lang="en-GB" dirty="0">
                <a:solidFill>
                  <a:schemeClr val="tx1"/>
                </a:solidFill>
              </a:rPr>
              <a:t>.</a:t>
            </a:r>
          </a:p>
          <a:p>
            <a:pPr lvl="1"/>
            <a:r>
              <a:rPr lang="en-GB" dirty="0">
                <a:solidFill>
                  <a:schemeClr val="tx1"/>
                </a:solidFill>
              </a:rPr>
              <a:t>Is the number of partners well justified?</a:t>
            </a:r>
          </a:p>
          <a:p>
            <a:pPr lvl="1"/>
            <a:r>
              <a:rPr lang="en-GB" dirty="0">
                <a:solidFill>
                  <a:schemeClr val="tx1"/>
                </a:solidFill>
              </a:rPr>
              <a:t>Main partners responsible for bringing technology to market must be involved in the research</a:t>
            </a:r>
          </a:p>
          <a:p>
            <a:r>
              <a:rPr lang="en-GB" dirty="0">
                <a:solidFill>
                  <a:schemeClr val="tx1"/>
                </a:solidFill>
              </a:rPr>
              <a:t>Operational capacity to execute project well</a:t>
            </a:r>
          </a:p>
          <a:p>
            <a:r>
              <a:rPr lang="en-GB" dirty="0">
                <a:solidFill>
                  <a:schemeClr val="tx1"/>
                </a:solidFill>
              </a:rPr>
              <a:t>BAS </a:t>
            </a:r>
            <a:r>
              <a:rPr lang="en-GB" dirty="0">
                <a:solidFill>
                  <a:schemeClr val="accent1"/>
                </a:solidFill>
              </a:rPr>
              <a:t>Coaching is Compulsory </a:t>
            </a:r>
            <a:r>
              <a:rPr lang="en-GB" dirty="0">
                <a:solidFill>
                  <a:schemeClr val="tx1"/>
                </a:solidFill>
              </a:rPr>
              <a:t>– Tech to Market Programme</a:t>
            </a:r>
          </a:p>
          <a:p>
            <a:r>
              <a:rPr lang="en-GB" dirty="0">
                <a:solidFill>
                  <a:schemeClr val="tx1"/>
                </a:solidFill>
              </a:rPr>
              <a:t>ERC PoC cannot submit more than one project</a:t>
            </a:r>
          </a:p>
        </p:txBody>
      </p:sp>
      <p:pic>
        <p:nvPicPr>
          <p:cNvPr id="2" name="Picture 1" descr="Website&#10;&#10;Description automatically generated">
            <a:extLst>
              <a:ext uri="{FF2B5EF4-FFF2-40B4-BE49-F238E27FC236}">
                <a16:creationId xmlns:a16="http://schemas.microsoft.com/office/drawing/2014/main" id="{9C0AB890-6F04-7270-2151-A482765FAF4F}"/>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618720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4156-557F-3104-3B08-F59ADD2FD5E7}"/>
              </a:ext>
            </a:extLst>
          </p:cNvPr>
          <p:cNvSpPr>
            <a:spLocks noGrp="1"/>
          </p:cNvSpPr>
          <p:nvPr>
            <p:ph type="title"/>
          </p:nvPr>
        </p:nvSpPr>
        <p:spPr>
          <a:xfrm>
            <a:off x="728032" y="18255"/>
            <a:ext cx="10515600" cy="1325563"/>
          </a:xfrm>
        </p:spPr>
        <p:txBody>
          <a:bodyPr/>
          <a:lstStyle/>
          <a:p>
            <a:r>
              <a:rPr lang="en-GB"/>
              <a:t>Lessons learnt from 2021-2025</a:t>
            </a:r>
          </a:p>
        </p:txBody>
      </p:sp>
      <p:sp>
        <p:nvSpPr>
          <p:cNvPr id="3" name="Content Placeholder 2">
            <a:extLst>
              <a:ext uri="{FF2B5EF4-FFF2-40B4-BE49-F238E27FC236}">
                <a16:creationId xmlns:a16="http://schemas.microsoft.com/office/drawing/2014/main" id="{E7BAC108-A707-FEC3-FBB4-D24ADD7A1C71}"/>
              </a:ext>
            </a:extLst>
          </p:cNvPr>
          <p:cNvSpPr>
            <a:spLocks noGrp="1"/>
          </p:cNvSpPr>
          <p:nvPr>
            <p:ph idx="1"/>
          </p:nvPr>
        </p:nvSpPr>
        <p:spPr>
          <a:xfrm>
            <a:off x="838200" y="1253330"/>
            <a:ext cx="10515600" cy="4508491"/>
          </a:xfrm>
        </p:spPr>
        <p:txBody>
          <a:bodyPr>
            <a:normAutofit lnSpcReduction="10000"/>
          </a:bodyPr>
          <a:lstStyle/>
          <a:p>
            <a:r>
              <a:rPr lang="en-GB" dirty="0">
                <a:solidFill>
                  <a:schemeClr val="tx1"/>
                </a:solidFill>
              </a:rPr>
              <a:t>Need for higher impact &amp; Commercial potential</a:t>
            </a:r>
          </a:p>
          <a:p>
            <a:pPr lvl="1"/>
            <a:r>
              <a:rPr lang="en-GB" dirty="0">
                <a:solidFill>
                  <a:schemeClr val="accent1"/>
                </a:solidFill>
              </a:rPr>
              <a:t>Need to identify </a:t>
            </a:r>
            <a:r>
              <a:rPr lang="en-GB" dirty="0">
                <a:solidFill>
                  <a:schemeClr val="tx1"/>
                </a:solidFill>
              </a:rPr>
              <a:t>a promising market</a:t>
            </a:r>
          </a:p>
          <a:p>
            <a:pPr lvl="1"/>
            <a:r>
              <a:rPr lang="en-GB" dirty="0">
                <a:solidFill>
                  <a:schemeClr val="tx1"/>
                </a:solidFill>
              </a:rPr>
              <a:t>Not specific, small market with limited potential</a:t>
            </a:r>
          </a:p>
          <a:p>
            <a:r>
              <a:rPr lang="en-GB" dirty="0">
                <a:solidFill>
                  <a:schemeClr val="tx1"/>
                </a:solidFill>
              </a:rPr>
              <a:t>Business model and Market Analysis</a:t>
            </a:r>
          </a:p>
          <a:p>
            <a:pPr lvl="1"/>
            <a:r>
              <a:rPr lang="en-GB" dirty="0">
                <a:solidFill>
                  <a:schemeClr val="tx1"/>
                </a:solidFill>
              </a:rPr>
              <a:t>Prelim Business Model and Market analysis – included</a:t>
            </a:r>
          </a:p>
          <a:p>
            <a:pPr lvl="1"/>
            <a:r>
              <a:rPr lang="en-GB" dirty="0">
                <a:solidFill>
                  <a:schemeClr val="tx1"/>
                </a:solidFill>
              </a:rPr>
              <a:t>Business model validation &amp; refinement of Market analysis</a:t>
            </a:r>
          </a:p>
          <a:p>
            <a:pPr lvl="1"/>
            <a:r>
              <a:rPr lang="en-GB" dirty="0">
                <a:solidFill>
                  <a:schemeClr val="tx1"/>
                </a:solidFill>
              </a:rPr>
              <a:t>Not only technology maturation</a:t>
            </a:r>
          </a:p>
          <a:p>
            <a:r>
              <a:rPr lang="en-GB" dirty="0">
                <a:solidFill>
                  <a:schemeClr val="tx1"/>
                </a:solidFill>
              </a:rPr>
              <a:t>Technology Readiness Level</a:t>
            </a:r>
          </a:p>
          <a:p>
            <a:pPr lvl="1"/>
            <a:r>
              <a:rPr lang="en-GB" dirty="0">
                <a:solidFill>
                  <a:schemeClr val="tx1"/>
                </a:solidFill>
              </a:rPr>
              <a:t>TRL3 is the min – </a:t>
            </a:r>
            <a:r>
              <a:rPr lang="en-GB" dirty="0">
                <a:solidFill>
                  <a:schemeClr val="accent1"/>
                </a:solidFill>
              </a:rPr>
              <a:t>TRL4 is preferred</a:t>
            </a:r>
          </a:p>
          <a:p>
            <a:pPr lvl="1"/>
            <a:r>
              <a:rPr lang="en-GB" dirty="0">
                <a:solidFill>
                  <a:schemeClr val="tx1"/>
                </a:solidFill>
              </a:rPr>
              <a:t>TRL5 or 6 is too high</a:t>
            </a:r>
          </a:p>
          <a:p>
            <a:r>
              <a:rPr lang="en-GB" dirty="0">
                <a:solidFill>
                  <a:schemeClr val="tx1"/>
                </a:solidFill>
              </a:rPr>
              <a:t>IPR issues – commitment needs to be solid</a:t>
            </a:r>
          </a:p>
        </p:txBody>
      </p:sp>
      <p:pic>
        <p:nvPicPr>
          <p:cNvPr id="4" name="Picture 3" descr="Website&#10;&#10;Description automatically generated">
            <a:extLst>
              <a:ext uri="{FF2B5EF4-FFF2-40B4-BE49-F238E27FC236}">
                <a16:creationId xmlns:a16="http://schemas.microsoft.com/office/drawing/2014/main" id="{1E6EE4D0-1340-1861-E7F9-F7480D7DD5DA}"/>
              </a:ext>
            </a:extLst>
          </p:cNvPr>
          <p:cNvPicPr>
            <a:picLocks noChangeAspect="1"/>
          </p:cNvPicPr>
          <p:nvPr/>
        </p:nvPicPr>
        <p:blipFill>
          <a:blip r:embed="rId2"/>
          <a:stretch>
            <a:fillRect/>
          </a:stretch>
        </p:blipFill>
        <p:spPr>
          <a:xfrm>
            <a:off x="10451337" y="5832088"/>
            <a:ext cx="1371693" cy="771877"/>
          </a:xfrm>
          <a:prstGeom prst="rect">
            <a:avLst/>
          </a:prstGeom>
        </p:spPr>
      </p:pic>
      <p:pic>
        <p:nvPicPr>
          <p:cNvPr id="5" name="Picture 4">
            <a:extLst>
              <a:ext uri="{FF2B5EF4-FFF2-40B4-BE49-F238E27FC236}">
                <a16:creationId xmlns:a16="http://schemas.microsoft.com/office/drawing/2014/main" id="{40314A73-1F4A-BE61-F6AA-2845E1100E80}"/>
              </a:ext>
            </a:extLst>
          </p:cNvPr>
          <p:cNvPicPr>
            <a:picLocks noChangeAspect="1"/>
          </p:cNvPicPr>
          <p:nvPr/>
        </p:nvPicPr>
        <p:blipFill>
          <a:blip r:embed="rId3"/>
          <a:stretch>
            <a:fillRect/>
          </a:stretch>
        </p:blipFill>
        <p:spPr>
          <a:xfrm>
            <a:off x="8394548" y="3999065"/>
            <a:ext cx="2959252" cy="1695537"/>
          </a:xfrm>
          <a:prstGeom prst="rect">
            <a:avLst/>
          </a:prstGeom>
        </p:spPr>
      </p:pic>
    </p:spTree>
    <p:extLst>
      <p:ext uri="{BB962C8B-B14F-4D97-AF65-F5344CB8AC3E}">
        <p14:creationId xmlns:p14="http://schemas.microsoft.com/office/powerpoint/2010/main" val="92706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A79D05B-1D79-C1DA-74FB-AB8D4321D8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31C120-7EE3-9D2A-2A80-910CCB4642A8}"/>
              </a:ext>
            </a:extLst>
          </p:cNvPr>
          <p:cNvSpPr>
            <a:spLocks noGrp="1"/>
          </p:cNvSpPr>
          <p:nvPr>
            <p:ph type="ctrTitle"/>
          </p:nvPr>
        </p:nvSpPr>
        <p:spPr/>
        <p:txBody>
          <a:bodyPr>
            <a:normAutofit fontScale="90000"/>
          </a:bodyPr>
          <a:lstStyle/>
          <a:p>
            <a:r>
              <a:rPr lang="en-GB"/>
              <a:t>EIC Advanced Innovation Challenges (AIC) 2026</a:t>
            </a:r>
          </a:p>
        </p:txBody>
      </p:sp>
      <p:sp>
        <p:nvSpPr>
          <p:cNvPr id="8" name="Subtitle 7">
            <a:extLst>
              <a:ext uri="{FF2B5EF4-FFF2-40B4-BE49-F238E27FC236}">
                <a16:creationId xmlns:a16="http://schemas.microsoft.com/office/drawing/2014/main" id="{336D969F-59B7-031C-859C-AE54814FC369}"/>
              </a:ext>
            </a:extLst>
          </p:cNvPr>
          <p:cNvSpPr>
            <a:spLocks noGrp="1"/>
          </p:cNvSpPr>
          <p:nvPr>
            <p:ph type="subTitle" idx="1"/>
          </p:nvPr>
        </p:nvSpPr>
        <p:spPr/>
        <p:txBody>
          <a:bodyPr>
            <a:normAutofit/>
          </a:bodyPr>
          <a:lstStyle/>
          <a:p>
            <a:r>
              <a:rPr lang="en-GB" sz="3200">
                <a:solidFill>
                  <a:schemeClr val="accent1"/>
                </a:solidFill>
              </a:rPr>
              <a:t>PILOT</a:t>
            </a:r>
          </a:p>
        </p:txBody>
      </p:sp>
      <p:pic>
        <p:nvPicPr>
          <p:cNvPr id="7" name="Picture 6" descr="Website&#10;&#10;Description automatically generated">
            <a:extLst>
              <a:ext uri="{FF2B5EF4-FFF2-40B4-BE49-F238E27FC236}">
                <a16:creationId xmlns:a16="http://schemas.microsoft.com/office/drawing/2014/main" id="{0826278C-623B-3BC3-9DC6-0C219B9D60A8}"/>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2" name="Star: 5 Points 1">
            <a:extLst>
              <a:ext uri="{FF2B5EF4-FFF2-40B4-BE49-F238E27FC236}">
                <a16:creationId xmlns:a16="http://schemas.microsoft.com/office/drawing/2014/main" id="{00AD2D71-E442-46C8-46A0-11422C158EB4}"/>
              </a:ext>
            </a:extLst>
          </p:cNvPr>
          <p:cNvSpPr/>
          <p:nvPr/>
        </p:nvSpPr>
        <p:spPr>
          <a:xfrm>
            <a:off x="8924306" y="3316703"/>
            <a:ext cx="1726059" cy="1154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New</a:t>
            </a:r>
          </a:p>
        </p:txBody>
      </p:sp>
    </p:spTree>
    <p:extLst>
      <p:ext uri="{BB962C8B-B14F-4D97-AF65-F5344CB8AC3E}">
        <p14:creationId xmlns:p14="http://schemas.microsoft.com/office/powerpoint/2010/main" val="845325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C29E-9A65-AA6C-9F32-28B88CF5E1D2}"/>
              </a:ext>
            </a:extLst>
          </p:cNvPr>
          <p:cNvSpPr>
            <a:spLocks noGrp="1"/>
          </p:cNvSpPr>
          <p:nvPr>
            <p:ph type="title"/>
          </p:nvPr>
        </p:nvSpPr>
        <p:spPr>
          <a:xfrm>
            <a:off x="708992" y="96768"/>
            <a:ext cx="10515600" cy="1325563"/>
          </a:xfrm>
        </p:spPr>
        <p:txBody>
          <a:bodyPr/>
          <a:lstStyle/>
          <a:p>
            <a:r>
              <a:rPr lang="en-GB"/>
              <a:t>Why Advanced Innovation Challenges</a:t>
            </a:r>
          </a:p>
        </p:txBody>
      </p:sp>
      <p:pic>
        <p:nvPicPr>
          <p:cNvPr id="5" name="Content Placeholder 4">
            <a:extLst>
              <a:ext uri="{FF2B5EF4-FFF2-40B4-BE49-F238E27FC236}">
                <a16:creationId xmlns:a16="http://schemas.microsoft.com/office/drawing/2014/main" id="{7FAB671A-F07D-D657-0985-82D808C4ECC3}"/>
              </a:ext>
            </a:extLst>
          </p:cNvPr>
          <p:cNvPicPr>
            <a:picLocks noGrp="1" noChangeAspect="1"/>
          </p:cNvPicPr>
          <p:nvPr>
            <p:ph idx="1"/>
          </p:nvPr>
        </p:nvPicPr>
        <p:blipFill>
          <a:blip r:embed="rId2"/>
          <a:srcRect t="16895"/>
          <a:stretch>
            <a:fillRect/>
          </a:stretch>
        </p:blipFill>
        <p:spPr>
          <a:xfrm>
            <a:off x="911725" y="1123683"/>
            <a:ext cx="10225458" cy="4718344"/>
          </a:xfrm>
          <a:prstGeom prst="rect">
            <a:avLst/>
          </a:prstGeom>
        </p:spPr>
      </p:pic>
      <p:pic>
        <p:nvPicPr>
          <p:cNvPr id="3" name="Picture 2" descr="Website&#10;&#10;Description automatically generated">
            <a:extLst>
              <a:ext uri="{FF2B5EF4-FFF2-40B4-BE49-F238E27FC236}">
                <a16:creationId xmlns:a16="http://schemas.microsoft.com/office/drawing/2014/main" id="{06C2AA54-F6D1-C995-30B3-62BAD1B31AE0}"/>
              </a:ext>
            </a:extLst>
          </p:cNvPr>
          <p:cNvPicPr>
            <a:picLocks noChangeAspect="1"/>
          </p:cNvPicPr>
          <p:nvPr/>
        </p:nvPicPr>
        <p:blipFill>
          <a:blip r:embed="rId3"/>
          <a:stretch>
            <a:fillRect/>
          </a:stretch>
        </p:blipFill>
        <p:spPr>
          <a:xfrm>
            <a:off x="10451337" y="5842027"/>
            <a:ext cx="1371693" cy="771877"/>
          </a:xfrm>
          <a:prstGeom prst="rect">
            <a:avLst/>
          </a:prstGeom>
        </p:spPr>
      </p:pic>
      <p:sp>
        <p:nvSpPr>
          <p:cNvPr id="4" name="Rectangle: Rounded Corners 3">
            <a:extLst>
              <a:ext uri="{FF2B5EF4-FFF2-40B4-BE49-F238E27FC236}">
                <a16:creationId xmlns:a16="http://schemas.microsoft.com/office/drawing/2014/main" id="{7F8F8121-4D32-92D3-1818-ED9384C4977F}"/>
              </a:ext>
            </a:extLst>
          </p:cNvPr>
          <p:cNvSpPr/>
          <p:nvPr/>
        </p:nvSpPr>
        <p:spPr>
          <a:xfrm>
            <a:off x="708992" y="4914900"/>
            <a:ext cx="6539533" cy="92712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4214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61E8-B107-B2D0-61B5-49D7F45FF207}"/>
              </a:ext>
            </a:extLst>
          </p:cNvPr>
          <p:cNvSpPr>
            <a:spLocks noGrp="1"/>
          </p:cNvSpPr>
          <p:nvPr>
            <p:ph type="title"/>
          </p:nvPr>
        </p:nvSpPr>
        <p:spPr>
          <a:xfrm>
            <a:off x="659296" y="136525"/>
            <a:ext cx="10515600" cy="1325563"/>
          </a:xfrm>
        </p:spPr>
        <p:txBody>
          <a:bodyPr/>
          <a:lstStyle/>
          <a:p>
            <a:r>
              <a:rPr lang="en-GB"/>
              <a:t>Typical Staged funding vs EIC AIC</a:t>
            </a:r>
          </a:p>
        </p:txBody>
      </p:sp>
      <p:pic>
        <p:nvPicPr>
          <p:cNvPr id="5" name="Content Placeholder 4">
            <a:extLst>
              <a:ext uri="{FF2B5EF4-FFF2-40B4-BE49-F238E27FC236}">
                <a16:creationId xmlns:a16="http://schemas.microsoft.com/office/drawing/2014/main" id="{543ADF79-0E94-344B-58B9-05176C033981}"/>
              </a:ext>
            </a:extLst>
          </p:cNvPr>
          <p:cNvPicPr>
            <a:picLocks noGrp="1" noChangeAspect="1"/>
          </p:cNvPicPr>
          <p:nvPr>
            <p:ph idx="1"/>
          </p:nvPr>
        </p:nvPicPr>
        <p:blipFill>
          <a:blip r:embed="rId2"/>
          <a:srcRect l="1569" t="16347"/>
          <a:stretch>
            <a:fillRect/>
          </a:stretch>
        </p:blipFill>
        <p:spPr>
          <a:xfrm>
            <a:off x="719288" y="1172817"/>
            <a:ext cx="10144182" cy="4659271"/>
          </a:xfrm>
          <a:prstGeom prst="rect">
            <a:avLst/>
          </a:prstGeom>
        </p:spPr>
      </p:pic>
      <p:pic>
        <p:nvPicPr>
          <p:cNvPr id="3" name="Picture 2" descr="Website&#10;&#10;Description automatically generated">
            <a:extLst>
              <a:ext uri="{FF2B5EF4-FFF2-40B4-BE49-F238E27FC236}">
                <a16:creationId xmlns:a16="http://schemas.microsoft.com/office/drawing/2014/main" id="{1F18FE0E-0107-A95F-5873-19C0E5B1F741}"/>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4" name="Rectangle: Rounded Corners 3">
            <a:extLst>
              <a:ext uri="{FF2B5EF4-FFF2-40B4-BE49-F238E27FC236}">
                <a16:creationId xmlns:a16="http://schemas.microsoft.com/office/drawing/2014/main" id="{57E29A9B-6CB0-019C-2F0D-6537E0F37CE6}"/>
              </a:ext>
            </a:extLst>
          </p:cNvPr>
          <p:cNvSpPr/>
          <p:nvPr/>
        </p:nvSpPr>
        <p:spPr>
          <a:xfrm>
            <a:off x="2448732" y="3429000"/>
            <a:ext cx="5393410" cy="2553346"/>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8547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A777-A9CB-39FD-1275-B0C6CDAEA819}"/>
              </a:ext>
            </a:extLst>
          </p:cNvPr>
          <p:cNvSpPr>
            <a:spLocks noGrp="1"/>
          </p:cNvSpPr>
          <p:nvPr>
            <p:ph type="title"/>
          </p:nvPr>
        </p:nvSpPr>
        <p:spPr>
          <a:xfrm>
            <a:off x="368359" y="73060"/>
            <a:ext cx="11455282" cy="1325563"/>
          </a:xfrm>
        </p:spPr>
        <p:txBody>
          <a:bodyPr/>
          <a:lstStyle/>
          <a:p>
            <a:r>
              <a:rPr lang="en-GB"/>
              <a:t>Key features of the EIC AIC – 2026 &amp; 2027</a:t>
            </a:r>
          </a:p>
        </p:txBody>
      </p:sp>
      <p:pic>
        <p:nvPicPr>
          <p:cNvPr id="3" name="Picture 2" descr="Website&#10;&#10;Description automatically generated">
            <a:extLst>
              <a:ext uri="{FF2B5EF4-FFF2-40B4-BE49-F238E27FC236}">
                <a16:creationId xmlns:a16="http://schemas.microsoft.com/office/drawing/2014/main" id="{6DABD6D4-F009-1E37-B469-B6B2469B03DF}"/>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6" name="Content Placeholder 5">
            <a:extLst>
              <a:ext uri="{FF2B5EF4-FFF2-40B4-BE49-F238E27FC236}">
                <a16:creationId xmlns:a16="http://schemas.microsoft.com/office/drawing/2014/main" id="{E8EBCC66-790D-2EB8-866C-A4D880302AF2}"/>
              </a:ext>
            </a:extLst>
          </p:cNvPr>
          <p:cNvSpPr>
            <a:spLocks noGrp="1"/>
          </p:cNvSpPr>
          <p:nvPr>
            <p:ph idx="1"/>
          </p:nvPr>
        </p:nvSpPr>
        <p:spPr>
          <a:xfrm>
            <a:off x="768626" y="1398623"/>
            <a:ext cx="10515600" cy="4646718"/>
          </a:xfrm>
        </p:spPr>
        <p:txBody>
          <a:bodyPr>
            <a:normAutofit fontScale="92500" lnSpcReduction="20000"/>
          </a:bodyPr>
          <a:lstStyle/>
          <a:p>
            <a:r>
              <a:rPr lang="en-GB">
                <a:solidFill>
                  <a:schemeClr val="accent1"/>
                </a:solidFill>
              </a:rPr>
              <a:t>Two-stage</a:t>
            </a:r>
            <a:r>
              <a:rPr lang="en-GB">
                <a:solidFill>
                  <a:schemeClr val="tx1"/>
                </a:solidFill>
              </a:rPr>
              <a:t>, gate funding</a:t>
            </a:r>
          </a:p>
          <a:p>
            <a:pPr lvl="1"/>
            <a:r>
              <a:rPr lang="en-GB">
                <a:solidFill>
                  <a:schemeClr val="accent1"/>
                </a:solidFill>
              </a:rPr>
              <a:t>Stage 1 </a:t>
            </a:r>
            <a:r>
              <a:rPr lang="en-GB">
                <a:solidFill>
                  <a:schemeClr val="tx1"/>
                </a:solidFill>
              </a:rPr>
              <a:t>- €300k lump sum for up to 9 months (Q4 2026 – end Q2 2027) to prepare &amp; benchmark PLUS explore their feasibility &amp; viability</a:t>
            </a:r>
          </a:p>
          <a:p>
            <a:pPr lvl="1"/>
            <a:r>
              <a:rPr lang="en-GB">
                <a:solidFill>
                  <a:schemeClr val="accent1"/>
                </a:solidFill>
              </a:rPr>
              <a:t>Stage 2 </a:t>
            </a:r>
            <a:r>
              <a:rPr lang="en-GB">
                <a:solidFill>
                  <a:schemeClr val="tx1"/>
                </a:solidFill>
              </a:rPr>
              <a:t>– up to €2.5M for 2.5 years to </a:t>
            </a:r>
            <a:r>
              <a:rPr lang="en-GB">
                <a:solidFill>
                  <a:schemeClr val="accent1"/>
                </a:solidFill>
              </a:rPr>
              <a:t>develop</a:t>
            </a:r>
            <a:r>
              <a:rPr lang="en-GB">
                <a:solidFill>
                  <a:schemeClr val="tx1"/>
                </a:solidFill>
              </a:rPr>
              <a:t> most promising solutions &amp; test in real world with </a:t>
            </a:r>
            <a:r>
              <a:rPr lang="en-GB">
                <a:solidFill>
                  <a:schemeClr val="accent1"/>
                </a:solidFill>
              </a:rPr>
              <a:t>users</a:t>
            </a:r>
          </a:p>
          <a:p>
            <a:r>
              <a:rPr lang="en-GB">
                <a:solidFill>
                  <a:schemeClr val="tx1"/>
                </a:solidFill>
              </a:rPr>
              <a:t>Demand side integration</a:t>
            </a:r>
          </a:p>
          <a:p>
            <a:pPr lvl="1"/>
            <a:r>
              <a:rPr lang="en-GB">
                <a:solidFill>
                  <a:schemeClr val="accent1"/>
                </a:solidFill>
              </a:rPr>
              <a:t>Commercial users </a:t>
            </a:r>
            <a:r>
              <a:rPr lang="en-GB">
                <a:solidFill>
                  <a:schemeClr val="tx1"/>
                </a:solidFill>
              </a:rPr>
              <a:t>(e.g. industry or public sector) or end-users</a:t>
            </a:r>
          </a:p>
          <a:p>
            <a:pPr lvl="1"/>
            <a:r>
              <a:rPr lang="en-GB">
                <a:solidFill>
                  <a:schemeClr val="accent1"/>
                </a:solidFill>
              </a:rPr>
              <a:t>Regulatory bodies </a:t>
            </a:r>
            <a:r>
              <a:rPr lang="en-GB">
                <a:solidFill>
                  <a:schemeClr val="tx1"/>
                </a:solidFill>
              </a:rPr>
              <a:t>or other major stakeholders</a:t>
            </a:r>
          </a:p>
          <a:p>
            <a:r>
              <a:rPr lang="en-GB">
                <a:solidFill>
                  <a:schemeClr val="tx1"/>
                </a:solidFill>
              </a:rPr>
              <a:t>Single entity or small consortia</a:t>
            </a:r>
          </a:p>
          <a:p>
            <a:pPr lvl="1"/>
            <a:r>
              <a:rPr lang="en-GB">
                <a:solidFill>
                  <a:schemeClr val="tx1"/>
                </a:solidFill>
              </a:rPr>
              <a:t>Mono-beneficiary for Stage 1</a:t>
            </a:r>
          </a:p>
          <a:p>
            <a:r>
              <a:rPr lang="en-GB">
                <a:solidFill>
                  <a:schemeClr val="tx1"/>
                </a:solidFill>
              </a:rPr>
              <a:t>Proactive portfolio management</a:t>
            </a:r>
          </a:p>
          <a:p>
            <a:pPr lvl="1"/>
            <a:r>
              <a:rPr lang="en-GB">
                <a:solidFill>
                  <a:schemeClr val="tx1"/>
                </a:solidFill>
              </a:rPr>
              <a:t>Overseen by </a:t>
            </a:r>
            <a:r>
              <a:rPr lang="en-GB">
                <a:solidFill>
                  <a:schemeClr val="accent1"/>
                </a:solidFill>
              </a:rPr>
              <a:t>PM</a:t>
            </a:r>
            <a:r>
              <a:rPr lang="en-GB">
                <a:solidFill>
                  <a:schemeClr val="tx1"/>
                </a:solidFill>
              </a:rPr>
              <a:t> ensure coherent portfolio development</a:t>
            </a:r>
          </a:p>
          <a:p>
            <a:r>
              <a:rPr lang="en-GB">
                <a:solidFill>
                  <a:schemeClr val="tx1"/>
                </a:solidFill>
              </a:rPr>
              <a:t>Lump Sum Funding – Type 1</a:t>
            </a:r>
          </a:p>
        </p:txBody>
      </p:sp>
    </p:spTree>
    <p:extLst>
      <p:ext uri="{BB962C8B-B14F-4D97-AF65-F5344CB8AC3E}">
        <p14:creationId xmlns:p14="http://schemas.microsoft.com/office/powerpoint/2010/main" val="2098263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6E63-F72C-C3AD-AE08-AD14266CADFA}"/>
              </a:ext>
            </a:extLst>
          </p:cNvPr>
          <p:cNvSpPr>
            <a:spLocks noGrp="1"/>
          </p:cNvSpPr>
          <p:nvPr>
            <p:ph type="title"/>
          </p:nvPr>
        </p:nvSpPr>
        <p:spPr>
          <a:xfrm>
            <a:off x="357809" y="365125"/>
            <a:ext cx="11549269" cy="1325563"/>
          </a:xfrm>
        </p:spPr>
        <p:txBody>
          <a:bodyPr/>
          <a:lstStyle/>
          <a:p>
            <a:r>
              <a:rPr lang="en-GB"/>
              <a:t>EIC Advanced Innovation Challenges 2026</a:t>
            </a:r>
          </a:p>
        </p:txBody>
      </p:sp>
      <p:pic>
        <p:nvPicPr>
          <p:cNvPr id="3" name="Picture 2" descr="Website&#10;&#10;Description automatically generated">
            <a:extLst>
              <a:ext uri="{FF2B5EF4-FFF2-40B4-BE49-F238E27FC236}">
                <a16:creationId xmlns:a16="http://schemas.microsoft.com/office/drawing/2014/main" id="{EC08CF33-08E5-42BE-348D-2318C1E91B2D}"/>
              </a:ext>
            </a:extLst>
          </p:cNvPr>
          <p:cNvPicPr>
            <a:picLocks noChangeAspect="1"/>
          </p:cNvPicPr>
          <p:nvPr/>
        </p:nvPicPr>
        <p:blipFill>
          <a:blip r:embed="rId2"/>
          <a:stretch>
            <a:fillRect/>
          </a:stretch>
        </p:blipFill>
        <p:spPr>
          <a:xfrm>
            <a:off x="10451337" y="5832088"/>
            <a:ext cx="1371693" cy="771877"/>
          </a:xfrm>
          <a:prstGeom prst="rect">
            <a:avLst/>
          </a:prstGeom>
        </p:spPr>
      </p:pic>
      <p:pic>
        <p:nvPicPr>
          <p:cNvPr id="8" name="Content Placeholder 7">
            <a:extLst>
              <a:ext uri="{FF2B5EF4-FFF2-40B4-BE49-F238E27FC236}">
                <a16:creationId xmlns:a16="http://schemas.microsoft.com/office/drawing/2014/main" id="{DADA53F9-23FC-2EB9-556A-BF6F942FFF58}"/>
              </a:ext>
            </a:extLst>
          </p:cNvPr>
          <p:cNvPicPr>
            <a:picLocks noGrp="1" noChangeAspect="1"/>
          </p:cNvPicPr>
          <p:nvPr>
            <p:ph idx="1"/>
          </p:nvPr>
        </p:nvPicPr>
        <p:blipFill>
          <a:blip r:embed="rId3"/>
          <a:stretch>
            <a:fillRect/>
          </a:stretch>
        </p:blipFill>
        <p:spPr>
          <a:xfrm>
            <a:off x="1142675" y="1690688"/>
            <a:ext cx="9906649" cy="3906676"/>
          </a:xfrm>
          <a:prstGeom prst="rect">
            <a:avLst/>
          </a:prstGeom>
        </p:spPr>
      </p:pic>
      <p:sp>
        <p:nvSpPr>
          <p:cNvPr id="4" name="Star: 5 Points 3">
            <a:extLst>
              <a:ext uri="{FF2B5EF4-FFF2-40B4-BE49-F238E27FC236}">
                <a16:creationId xmlns:a16="http://schemas.microsoft.com/office/drawing/2014/main" id="{00AD2D71-E442-46C8-46A0-11422C158EB4}"/>
              </a:ext>
            </a:extLst>
          </p:cNvPr>
          <p:cNvSpPr/>
          <p:nvPr/>
        </p:nvSpPr>
        <p:spPr>
          <a:xfrm>
            <a:off x="161306" y="1345028"/>
            <a:ext cx="1726059" cy="11547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New</a:t>
            </a:r>
          </a:p>
        </p:txBody>
      </p:sp>
    </p:spTree>
    <p:extLst>
      <p:ext uri="{BB962C8B-B14F-4D97-AF65-F5344CB8AC3E}">
        <p14:creationId xmlns:p14="http://schemas.microsoft.com/office/powerpoint/2010/main" val="4257406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A4C3-3F0D-9725-9588-F2DC4F93955E}"/>
              </a:ext>
            </a:extLst>
          </p:cNvPr>
          <p:cNvSpPr>
            <a:spLocks noGrp="1"/>
          </p:cNvSpPr>
          <p:nvPr>
            <p:ph type="title"/>
          </p:nvPr>
        </p:nvSpPr>
        <p:spPr>
          <a:xfrm>
            <a:off x="270456" y="90315"/>
            <a:ext cx="11921544" cy="1325563"/>
          </a:xfrm>
        </p:spPr>
        <p:txBody>
          <a:bodyPr>
            <a:normAutofit fontScale="90000"/>
          </a:bodyPr>
          <a:lstStyle/>
          <a:p>
            <a:r>
              <a:rPr lang="en-GB"/>
              <a:t>Accelerating Physical AI: Embodied Intelligence for the Next frontier of AI-Powered Robotics</a:t>
            </a:r>
          </a:p>
        </p:txBody>
      </p:sp>
      <p:sp>
        <p:nvSpPr>
          <p:cNvPr id="3" name="Content Placeholder 2">
            <a:extLst>
              <a:ext uri="{FF2B5EF4-FFF2-40B4-BE49-F238E27FC236}">
                <a16:creationId xmlns:a16="http://schemas.microsoft.com/office/drawing/2014/main" id="{F218FFB6-B149-9572-2B8B-3C49BCB8DCF2}"/>
              </a:ext>
            </a:extLst>
          </p:cNvPr>
          <p:cNvSpPr>
            <a:spLocks noGrp="1"/>
          </p:cNvSpPr>
          <p:nvPr>
            <p:ph idx="1"/>
          </p:nvPr>
        </p:nvSpPr>
        <p:spPr>
          <a:xfrm>
            <a:off x="838200" y="1480750"/>
            <a:ext cx="10515600" cy="4351338"/>
          </a:xfrm>
        </p:spPr>
        <p:txBody>
          <a:bodyPr>
            <a:normAutofit fontScale="92500"/>
          </a:bodyPr>
          <a:lstStyle/>
          <a:p>
            <a:pPr marL="0" indent="0">
              <a:buNone/>
            </a:pPr>
            <a:r>
              <a:rPr lang="en-GB">
                <a:solidFill>
                  <a:schemeClr val="tx1"/>
                </a:solidFill>
              </a:rPr>
              <a:t>Aims to accelerate the development towards integration deployment &amp; commercialisation of breakthrough Physical AI solutions</a:t>
            </a:r>
          </a:p>
          <a:p>
            <a:r>
              <a:rPr lang="en-GB">
                <a:solidFill>
                  <a:schemeClr val="tx1"/>
                </a:solidFill>
              </a:rPr>
              <a:t>Addresses the critical gap AI’s digital capabilities &amp; real world requirements</a:t>
            </a:r>
          </a:p>
          <a:p>
            <a:r>
              <a:rPr lang="en-GB">
                <a:solidFill>
                  <a:schemeClr val="tx1"/>
                </a:solidFill>
              </a:rPr>
              <a:t>Why is a deep tech approach needed</a:t>
            </a:r>
          </a:p>
          <a:p>
            <a:pPr lvl="1"/>
            <a:r>
              <a:rPr lang="en-GB">
                <a:solidFill>
                  <a:schemeClr val="tx1"/>
                </a:solidFill>
              </a:rPr>
              <a:t>Current AI systems are primarily designed for controlled digital environments</a:t>
            </a:r>
          </a:p>
          <a:p>
            <a:r>
              <a:rPr lang="en-GB">
                <a:solidFill>
                  <a:schemeClr val="tx1"/>
                </a:solidFill>
              </a:rPr>
              <a:t>This challenges requires fundamental breakthroughs in embodied intelligence, integrating advanced in robotics, materials science, and sensor technology to create autonomous </a:t>
            </a:r>
            <a:r>
              <a:rPr lang="en-GB">
                <a:solidFill>
                  <a:schemeClr val="accent1"/>
                </a:solidFill>
              </a:rPr>
              <a:t>PHYSICAL AI systems</a:t>
            </a:r>
          </a:p>
          <a:p>
            <a:endParaRPr lang="en-GB">
              <a:solidFill>
                <a:schemeClr val="tx1"/>
              </a:solidFill>
            </a:endParaRPr>
          </a:p>
        </p:txBody>
      </p:sp>
      <p:pic>
        <p:nvPicPr>
          <p:cNvPr id="4" name="Picture 3" descr="Website&#10;&#10;Description automatically generated">
            <a:extLst>
              <a:ext uri="{FF2B5EF4-FFF2-40B4-BE49-F238E27FC236}">
                <a16:creationId xmlns:a16="http://schemas.microsoft.com/office/drawing/2014/main" id="{928CB012-D72D-1DE7-B366-C5D18C2181A0}"/>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362311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7A0CE-2B53-24A3-D6D8-7BD17C7BD6FC}"/>
              </a:ext>
            </a:extLst>
          </p:cNvPr>
          <p:cNvSpPr>
            <a:spLocks noGrp="1"/>
          </p:cNvSpPr>
          <p:nvPr>
            <p:ph type="title"/>
          </p:nvPr>
        </p:nvSpPr>
        <p:spPr>
          <a:xfrm>
            <a:off x="177282" y="234968"/>
            <a:ext cx="12085983" cy="1325563"/>
          </a:xfrm>
        </p:spPr>
        <p:txBody>
          <a:bodyPr>
            <a:normAutofit fontScale="90000"/>
          </a:bodyPr>
          <a:lstStyle/>
          <a:p>
            <a:r>
              <a:rPr lang="en-GB"/>
              <a:t>Accelerating Physical AI: Embodied Intelligence for the Next frontier of AI-Powered Robotics</a:t>
            </a:r>
          </a:p>
        </p:txBody>
      </p:sp>
      <p:sp>
        <p:nvSpPr>
          <p:cNvPr id="5" name="Content Placeholder 4">
            <a:extLst>
              <a:ext uri="{FF2B5EF4-FFF2-40B4-BE49-F238E27FC236}">
                <a16:creationId xmlns:a16="http://schemas.microsoft.com/office/drawing/2014/main" id="{5471005B-2511-637F-7D06-764ED0E94161}"/>
              </a:ext>
            </a:extLst>
          </p:cNvPr>
          <p:cNvSpPr>
            <a:spLocks noGrp="1"/>
          </p:cNvSpPr>
          <p:nvPr>
            <p:ph idx="1"/>
          </p:nvPr>
        </p:nvSpPr>
        <p:spPr>
          <a:xfrm>
            <a:off x="710546" y="1595744"/>
            <a:ext cx="10515600" cy="4351338"/>
          </a:xfrm>
        </p:spPr>
        <p:txBody>
          <a:bodyPr/>
          <a:lstStyle/>
          <a:p>
            <a:r>
              <a:rPr lang="en-GB" dirty="0">
                <a:solidFill>
                  <a:schemeClr val="tx1"/>
                </a:solidFill>
              </a:rPr>
              <a:t>Proposals must address </a:t>
            </a:r>
            <a:r>
              <a:rPr lang="en-GB" dirty="0">
                <a:solidFill>
                  <a:schemeClr val="accent1"/>
                </a:solidFill>
              </a:rPr>
              <a:t>at least two </a:t>
            </a:r>
            <a:r>
              <a:rPr lang="en-GB" dirty="0">
                <a:solidFill>
                  <a:schemeClr val="tx1"/>
                </a:solidFill>
              </a:rPr>
              <a:t>of these technical aspects</a:t>
            </a:r>
          </a:p>
          <a:p>
            <a:pPr lvl="1"/>
            <a:r>
              <a:rPr lang="en-GB" dirty="0">
                <a:solidFill>
                  <a:schemeClr val="tx1"/>
                </a:solidFill>
              </a:rPr>
              <a:t>Intelligent Perception and Cognition</a:t>
            </a:r>
          </a:p>
          <a:p>
            <a:pPr lvl="1"/>
            <a:r>
              <a:rPr lang="en-GB" dirty="0">
                <a:solidFill>
                  <a:schemeClr val="tx1"/>
                </a:solidFill>
              </a:rPr>
              <a:t>Adaptive Learning and optimisation</a:t>
            </a:r>
          </a:p>
          <a:p>
            <a:pPr lvl="1"/>
            <a:r>
              <a:rPr lang="en-GB" dirty="0">
                <a:solidFill>
                  <a:schemeClr val="tx1"/>
                </a:solidFill>
              </a:rPr>
              <a:t>Autonomous Decision-Making &amp; collective Intelligence</a:t>
            </a:r>
          </a:p>
          <a:p>
            <a:pPr lvl="1"/>
            <a:r>
              <a:rPr lang="en-GB" dirty="0">
                <a:solidFill>
                  <a:schemeClr val="tx1"/>
                </a:solidFill>
              </a:rPr>
              <a:t>Human-AI Collaboration &amp; Interaction</a:t>
            </a:r>
          </a:p>
          <a:p>
            <a:pPr lvl="1"/>
            <a:r>
              <a:rPr lang="en-GB" dirty="0">
                <a:solidFill>
                  <a:schemeClr val="tx1"/>
                </a:solidFill>
              </a:rPr>
              <a:t>Physical Integration &amp; Innovation</a:t>
            </a:r>
          </a:p>
          <a:p>
            <a:r>
              <a:rPr lang="en-GB" dirty="0">
                <a:solidFill>
                  <a:schemeClr val="tx1"/>
                </a:solidFill>
              </a:rPr>
              <a:t>3 Application domains</a:t>
            </a:r>
          </a:p>
          <a:p>
            <a:pPr lvl="1"/>
            <a:r>
              <a:rPr lang="en-GB" dirty="0">
                <a:solidFill>
                  <a:schemeClr val="tx1"/>
                </a:solidFill>
              </a:rPr>
              <a:t>Disaster response &amp; Civil Security</a:t>
            </a:r>
          </a:p>
          <a:p>
            <a:pPr lvl="1"/>
            <a:r>
              <a:rPr lang="en-GB" dirty="0">
                <a:solidFill>
                  <a:schemeClr val="tx1"/>
                </a:solidFill>
              </a:rPr>
              <a:t>Autonomous Labs for Scientific Discovery</a:t>
            </a:r>
          </a:p>
          <a:p>
            <a:pPr lvl="1"/>
            <a:r>
              <a:rPr lang="en-GB" dirty="0">
                <a:solidFill>
                  <a:schemeClr val="tx1"/>
                </a:solidFill>
              </a:rPr>
              <a:t>Personal or professional robot assistants</a:t>
            </a:r>
          </a:p>
        </p:txBody>
      </p:sp>
      <p:pic>
        <p:nvPicPr>
          <p:cNvPr id="6" name="Picture 5" descr="Website&#10;&#10;Description automatically generated">
            <a:extLst>
              <a:ext uri="{FF2B5EF4-FFF2-40B4-BE49-F238E27FC236}">
                <a16:creationId xmlns:a16="http://schemas.microsoft.com/office/drawing/2014/main" id="{9736ADFA-2AD3-405D-2560-A805BD93A66A}"/>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2" name="Rectangle: Rounded Corners 1">
            <a:extLst>
              <a:ext uri="{FF2B5EF4-FFF2-40B4-BE49-F238E27FC236}">
                <a16:creationId xmlns:a16="http://schemas.microsoft.com/office/drawing/2014/main" id="{BC4E15B5-6375-BA14-E0FC-607DB941D5BB}"/>
              </a:ext>
            </a:extLst>
          </p:cNvPr>
          <p:cNvSpPr/>
          <p:nvPr/>
        </p:nvSpPr>
        <p:spPr>
          <a:xfrm>
            <a:off x="4886325" y="1560531"/>
            <a:ext cx="1924050" cy="52544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028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Website&#10;&#10;Description automatically generated">
            <a:extLst>
              <a:ext uri="{FF2B5EF4-FFF2-40B4-BE49-F238E27FC236}">
                <a16:creationId xmlns:a16="http://schemas.microsoft.com/office/drawing/2014/main" id="{8C215780-EB96-BECB-7906-CB01E4E450D4}"/>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3" name="Title 2">
            <a:extLst>
              <a:ext uri="{FF2B5EF4-FFF2-40B4-BE49-F238E27FC236}">
                <a16:creationId xmlns:a16="http://schemas.microsoft.com/office/drawing/2014/main" id="{AF5C0A1A-C0B1-E9C4-0D6A-4D2E5E264B39}"/>
              </a:ext>
            </a:extLst>
          </p:cNvPr>
          <p:cNvSpPr>
            <a:spLocks noGrp="1"/>
          </p:cNvSpPr>
          <p:nvPr>
            <p:ph type="title"/>
          </p:nvPr>
        </p:nvSpPr>
        <p:spPr/>
        <p:txBody>
          <a:bodyPr/>
          <a:lstStyle/>
          <a:p>
            <a:pPr algn="ctr"/>
            <a:r>
              <a:rPr lang="en-GB"/>
              <a:t>European Innovation Council</a:t>
            </a:r>
            <a:br>
              <a:rPr lang="en-GB"/>
            </a:br>
            <a:r>
              <a:rPr lang="en-GB"/>
              <a:t>(EIC) </a:t>
            </a:r>
          </a:p>
        </p:txBody>
      </p:sp>
      <p:sp>
        <p:nvSpPr>
          <p:cNvPr id="4" name="Text Placeholder 3">
            <a:extLst>
              <a:ext uri="{FF2B5EF4-FFF2-40B4-BE49-F238E27FC236}">
                <a16:creationId xmlns:a16="http://schemas.microsoft.com/office/drawing/2014/main" id="{89B44BA1-D697-AFC3-B9DA-8E5EA71DE33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38017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2B507B-F9B2-C65C-6E22-E9D1D4A3AE1E}"/>
              </a:ext>
            </a:extLst>
          </p:cNvPr>
          <p:cNvSpPr>
            <a:spLocks noGrp="1"/>
          </p:cNvSpPr>
          <p:nvPr>
            <p:ph type="title"/>
          </p:nvPr>
        </p:nvSpPr>
        <p:spPr/>
        <p:txBody>
          <a:bodyPr/>
          <a:lstStyle/>
          <a:p>
            <a:r>
              <a:rPr lang="en-GB"/>
              <a:t>Translating Disruptive New Approach Methodologies (NAMs) into Practice</a:t>
            </a:r>
          </a:p>
        </p:txBody>
      </p:sp>
      <p:sp>
        <p:nvSpPr>
          <p:cNvPr id="5" name="Content Placeholder 4">
            <a:extLst>
              <a:ext uri="{FF2B5EF4-FFF2-40B4-BE49-F238E27FC236}">
                <a16:creationId xmlns:a16="http://schemas.microsoft.com/office/drawing/2014/main" id="{F741EB73-A421-3EB7-B8C9-1F8A9137416F}"/>
              </a:ext>
            </a:extLst>
          </p:cNvPr>
          <p:cNvSpPr>
            <a:spLocks noGrp="1"/>
          </p:cNvSpPr>
          <p:nvPr>
            <p:ph idx="1"/>
          </p:nvPr>
        </p:nvSpPr>
        <p:spPr/>
        <p:txBody>
          <a:bodyPr/>
          <a:lstStyle/>
          <a:p>
            <a:r>
              <a:rPr lang="en-GB" dirty="0">
                <a:solidFill>
                  <a:schemeClr val="tx1"/>
                </a:solidFill>
              </a:rPr>
              <a:t>Vision – </a:t>
            </a:r>
            <a:r>
              <a:rPr lang="en-GB" dirty="0">
                <a:solidFill>
                  <a:schemeClr val="accent1"/>
                </a:solidFill>
              </a:rPr>
              <a:t>to move from lab-based proof-of-concept to clinical and industrial adoption</a:t>
            </a:r>
          </a:p>
          <a:p>
            <a:pPr lvl="1"/>
            <a:r>
              <a:rPr lang="en-GB" dirty="0">
                <a:solidFill>
                  <a:schemeClr val="tx1"/>
                </a:solidFill>
              </a:rPr>
              <a:t>To accelerate the uptake of disruptive NAMs in biomedical research, safety, efficacy and quality testing – enabling human-relevant, ethical and faster innovation in health. </a:t>
            </a:r>
          </a:p>
          <a:p>
            <a:r>
              <a:rPr lang="en-GB" dirty="0">
                <a:solidFill>
                  <a:schemeClr val="tx1"/>
                </a:solidFill>
              </a:rPr>
              <a:t>Scope – applicants should propose the further </a:t>
            </a:r>
            <a:r>
              <a:rPr lang="en-GB" dirty="0">
                <a:solidFill>
                  <a:schemeClr val="accent1"/>
                </a:solidFill>
              </a:rPr>
              <a:t>development of innovative and disruptive NAMs </a:t>
            </a:r>
            <a:r>
              <a:rPr lang="en-GB" dirty="0">
                <a:solidFill>
                  <a:schemeClr val="tx1"/>
                </a:solidFill>
              </a:rPr>
              <a:t>addressing </a:t>
            </a:r>
            <a:r>
              <a:rPr lang="en-GB" dirty="0">
                <a:solidFill>
                  <a:schemeClr val="accent1"/>
                </a:solidFill>
              </a:rPr>
              <a:t>one or both </a:t>
            </a:r>
            <a:r>
              <a:rPr lang="en-GB" dirty="0">
                <a:solidFill>
                  <a:schemeClr val="tx1"/>
                </a:solidFill>
              </a:rPr>
              <a:t>areas:</a:t>
            </a:r>
          </a:p>
          <a:p>
            <a:pPr lvl="1"/>
            <a:r>
              <a:rPr lang="en-GB" dirty="0">
                <a:solidFill>
                  <a:schemeClr val="tx1"/>
                </a:solidFill>
              </a:rPr>
              <a:t>Preclinical biomedical research</a:t>
            </a:r>
          </a:p>
          <a:p>
            <a:pPr lvl="1"/>
            <a:r>
              <a:rPr lang="en-GB" dirty="0">
                <a:solidFill>
                  <a:schemeClr val="tx1"/>
                </a:solidFill>
              </a:rPr>
              <a:t>Testing of medicinal products or medical technologies for safety, efficacy or quality. </a:t>
            </a:r>
          </a:p>
        </p:txBody>
      </p:sp>
      <p:pic>
        <p:nvPicPr>
          <p:cNvPr id="6" name="Picture 5" descr="Website&#10;&#10;Description automatically generated">
            <a:extLst>
              <a:ext uri="{FF2B5EF4-FFF2-40B4-BE49-F238E27FC236}">
                <a16:creationId xmlns:a16="http://schemas.microsoft.com/office/drawing/2014/main" id="{CF22ED24-DCF9-F6FE-E4D2-C53017366093}"/>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2" name="Rectangle: Rounded Corners 1">
            <a:extLst>
              <a:ext uri="{FF2B5EF4-FFF2-40B4-BE49-F238E27FC236}">
                <a16:creationId xmlns:a16="http://schemas.microsoft.com/office/drawing/2014/main" id="{E84C8D2F-AE9B-8956-4594-DE03281052AB}"/>
              </a:ext>
            </a:extLst>
          </p:cNvPr>
          <p:cNvSpPr/>
          <p:nvPr/>
        </p:nvSpPr>
        <p:spPr>
          <a:xfrm>
            <a:off x="8001000" y="4171950"/>
            <a:ext cx="1924050" cy="457200"/>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6357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DFC9-3BB5-F759-4BF5-C5DFBB957E71}"/>
              </a:ext>
            </a:extLst>
          </p:cNvPr>
          <p:cNvSpPr>
            <a:spLocks noGrp="1"/>
          </p:cNvSpPr>
          <p:nvPr>
            <p:ph type="title"/>
          </p:nvPr>
        </p:nvSpPr>
        <p:spPr>
          <a:xfrm>
            <a:off x="552009" y="-141771"/>
            <a:ext cx="10515600" cy="1325563"/>
          </a:xfrm>
        </p:spPr>
        <p:txBody>
          <a:bodyPr/>
          <a:lstStyle/>
          <a:p>
            <a:r>
              <a:rPr lang="en-GB"/>
              <a:t>EIC AIC – Stage1</a:t>
            </a:r>
          </a:p>
        </p:txBody>
      </p:sp>
      <p:sp>
        <p:nvSpPr>
          <p:cNvPr id="7" name="Content Placeholder 6">
            <a:extLst>
              <a:ext uri="{FF2B5EF4-FFF2-40B4-BE49-F238E27FC236}">
                <a16:creationId xmlns:a16="http://schemas.microsoft.com/office/drawing/2014/main" id="{3376AF66-BDCC-4C73-D02A-99D277F2141B}"/>
              </a:ext>
            </a:extLst>
          </p:cNvPr>
          <p:cNvSpPr>
            <a:spLocks noGrp="1"/>
          </p:cNvSpPr>
          <p:nvPr>
            <p:ph idx="1"/>
          </p:nvPr>
        </p:nvSpPr>
        <p:spPr>
          <a:xfrm>
            <a:off x="838200" y="946233"/>
            <a:ext cx="10515600" cy="5123415"/>
          </a:xfrm>
        </p:spPr>
        <p:txBody>
          <a:bodyPr>
            <a:normAutofit/>
          </a:bodyPr>
          <a:lstStyle/>
          <a:p>
            <a:r>
              <a:rPr lang="en-GB" dirty="0">
                <a:solidFill>
                  <a:schemeClr val="tx1"/>
                </a:solidFill>
              </a:rPr>
              <a:t>Opening </a:t>
            </a:r>
            <a:r>
              <a:rPr lang="en-GB" dirty="0">
                <a:solidFill>
                  <a:schemeClr val="accent1"/>
                </a:solidFill>
              </a:rPr>
              <a:t>mid Dec 2025 &amp; </a:t>
            </a:r>
            <a:r>
              <a:rPr lang="en-GB" dirty="0">
                <a:solidFill>
                  <a:schemeClr val="tx1"/>
                </a:solidFill>
              </a:rPr>
              <a:t>Closing </a:t>
            </a:r>
            <a:r>
              <a:rPr lang="en-GB" dirty="0">
                <a:solidFill>
                  <a:schemeClr val="accent1"/>
                </a:solidFill>
              </a:rPr>
              <a:t>26</a:t>
            </a:r>
            <a:r>
              <a:rPr lang="en-GB" baseline="30000" dirty="0">
                <a:solidFill>
                  <a:schemeClr val="accent1"/>
                </a:solidFill>
              </a:rPr>
              <a:t>th</a:t>
            </a:r>
            <a:r>
              <a:rPr lang="en-GB" dirty="0">
                <a:solidFill>
                  <a:schemeClr val="accent1"/>
                </a:solidFill>
              </a:rPr>
              <a:t> Feb 2026 @17:00</a:t>
            </a:r>
          </a:p>
          <a:p>
            <a:r>
              <a:rPr lang="en-GB" dirty="0">
                <a:solidFill>
                  <a:schemeClr val="tx1"/>
                </a:solidFill>
              </a:rPr>
              <a:t>Existing prototype or existing </a:t>
            </a:r>
            <a:r>
              <a:rPr lang="en-GB" dirty="0">
                <a:solidFill>
                  <a:schemeClr val="accent1"/>
                </a:solidFill>
              </a:rPr>
              <a:t>results at least TRL4</a:t>
            </a:r>
          </a:p>
          <a:p>
            <a:r>
              <a:rPr lang="en-GB" dirty="0">
                <a:solidFill>
                  <a:schemeClr val="tx1"/>
                </a:solidFill>
              </a:rPr>
              <a:t>Expected to </a:t>
            </a:r>
            <a:r>
              <a:rPr lang="en-GB" dirty="0">
                <a:solidFill>
                  <a:schemeClr val="accent1"/>
                </a:solidFill>
              </a:rPr>
              <a:t>demonstrate feasibility </a:t>
            </a:r>
            <a:r>
              <a:rPr lang="en-GB" dirty="0">
                <a:solidFill>
                  <a:schemeClr val="tx1"/>
                </a:solidFill>
              </a:rPr>
              <a:t>of solution</a:t>
            </a:r>
          </a:p>
          <a:p>
            <a:r>
              <a:rPr lang="en-GB" dirty="0">
                <a:solidFill>
                  <a:schemeClr val="accent1"/>
                </a:solidFill>
              </a:rPr>
              <a:t>Benchmark</a:t>
            </a:r>
            <a:r>
              <a:rPr lang="en-GB" dirty="0">
                <a:solidFill>
                  <a:schemeClr val="tx1"/>
                </a:solidFill>
              </a:rPr>
              <a:t> against state-of-the-art</a:t>
            </a:r>
          </a:p>
          <a:p>
            <a:r>
              <a:rPr lang="en-GB" dirty="0">
                <a:solidFill>
                  <a:schemeClr val="tx1"/>
                </a:solidFill>
              </a:rPr>
              <a:t>Proposal 11 pages for sections 1-3</a:t>
            </a:r>
          </a:p>
          <a:p>
            <a:r>
              <a:rPr lang="en-GB" dirty="0">
                <a:solidFill>
                  <a:schemeClr val="tx1"/>
                </a:solidFill>
              </a:rPr>
              <a:t>Workshop with other Stage 1 projects, experts &amp; users</a:t>
            </a:r>
          </a:p>
          <a:p>
            <a:r>
              <a:rPr lang="en-GB" dirty="0">
                <a:solidFill>
                  <a:schemeClr val="tx1"/>
                </a:solidFill>
              </a:rPr>
              <a:t>EIC PMs will provide strategic guidance &amp; support</a:t>
            </a:r>
          </a:p>
          <a:p>
            <a:r>
              <a:rPr lang="en-GB" dirty="0">
                <a:solidFill>
                  <a:schemeClr val="tx1"/>
                </a:solidFill>
              </a:rPr>
              <a:t>Encourage collaboration &amp; learning across projects &amp; stakeholders</a:t>
            </a:r>
          </a:p>
          <a:p>
            <a:r>
              <a:rPr lang="en-GB" dirty="0">
                <a:solidFill>
                  <a:schemeClr val="tx1"/>
                </a:solidFill>
              </a:rPr>
              <a:t>Allocate at </a:t>
            </a:r>
            <a:r>
              <a:rPr lang="en-GB" dirty="0">
                <a:solidFill>
                  <a:schemeClr val="accent1"/>
                </a:solidFill>
              </a:rPr>
              <a:t>least 1 person month for portfolio activities</a:t>
            </a:r>
          </a:p>
          <a:p>
            <a:endParaRPr lang="en-GB" dirty="0">
              <a:solidFill>
                <a:schemeClr val="tx1"/>
              </a:solidFill>
            </a:endParaRPr>
          </a:p>
          <a:p>
            <a:endParaRPr lang="en-GB" dirty="0">
              <a:solidFill>
                <a:schemeClr val="tx1"/>
              </a:solidFill>
            </a:endParaRPr>
          </a:p>
        </p:txBody>
      </p:sp>
      <p:pic>
        <p:nvPicPr>
          <p:cNvPr id="3" name="Picture 2" descr="Website&#10;&#10;Description automatically generated">
            <a:extLst>
              <a:ext uri="{FF2B5EF4-FFF2-40B4-BE49-F238E27FC236}">
                <a16:creationId xmlns:a16="http://schemas.microsoft.com/office/drawing/2014/main" id="{D5CAA546-9106-303E-691C-6F0EF9A9C9DD}"/>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4124586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66529-C48A-A72A-DDC4-B66FE03CFF20}"/>
              </a:ext>
            </a:extLst>
          </p:cNvPr>
          <p:cNvSpPr>
            <a:spLocks noGrp="1"/>
          </p:cNvSpPr>
          <p:nvPr>
            <p:ph type="title"/>
          </p:nvPr>
        </p:nvSpPr>
        <p:spPr>
          <a:xfrm>
            <a:off x="708992" y="-121892"/>
            <a:ext cx="10515600" cy="1325563"/>
          </a:xfrm>
        </p:spPr>
        <p:txBody>
          <a:bodyPr/>
          <a:lstStyle/>
          <a:p>
            <a:r>
              <a:rPr lang="en-GB"/>
              <a:t>EIC AIC – Stage 2</a:t>
            </a:r>
          </a:p>
        </p:txBody>
      </p:sp>
      <p:sp>
        <p:nvSpPr>
          <p:cNvPr id="5" name="Content Placeholder 4">
            <a:extLst>
              <a:ext uri="{FF2B5EF4-FFF2-40B4-BE49-F238E27FC236}">
                <a16:creationId xmlns:a16="http://schemas.microsoft.com/office/drawing/2014/main" id="{3C5E61FC-6AD2-0306-FF40-9C5CE53B488E}"/>
              </a:ext>
            </a:extLst>
          </p:cNvPr>
          <p:cNvSpPr>
            <a:spLocks noGrp="1"/>
          </p:cNvSpPr>
          <p:nvPr>
            <p:ph idx="1"/>
          </p:nvPr>
        </p:nvSpPr>
        <p:spPr>
          <a:xfrm>
            <a:off x="708992" y="1133475"/>
            <a:ext cx="10515600" cy="4680916"/>
          </a:xfrm>
        </p:spPr>
        <p:txBody>
          <a:bodyPr>
            <a:normAutofit fontScale="92500" lnSpcReduction="10000"/>
          </a:bodyPr>
          <a:lstStyle/>
          <a:p>
            <a:r>
              <a:rPr lang="en-GB" dirty="0">
                <a:solidFill>
                  <a:schemeClr val="tx1"/>
                </a:solidFill>
              </a:rPr>
              <a:t>Closing </a:t>
            </a:r>
            <a:r>
              <a:rPr lang="en-GB" dirty="0">
                <a:solidFill>
                  <a:schemeClr val="accent1"/>
                </a:solidFill>
              </a:rPr>
              <a:t>18</a:t>
            </a:r>
            <a:r>
              <a:rPr lang="en-GB" baseline="30000" dirty="0">
                <a:solidFill>
                  <a:schemeClr val="accent1"/>
                </a:solidFill>
              </a:rPr>
              <a:t>th</a:t>
            </a:r>
            <a:r>
              <a:rPr lang="en-GB" dirty="0">
                <a:solidFill>
                  <a:schemeClr val="accent1"/>
                </a:solidFill>
              </a:rPr>
              <a:t> June 2027</a:t>
            </a:r>
          </a:p>
          <a:p>
            <a:r>
              <a:rPr lang="en-GB" dirty="0">
                <a:solidFill>
                  <a:schemeClr val="tx1"/>
                </a:solidFill>
              </a:rPr>
              <a:t>Goal – </a:t>
            </a:r>
            <a:r>
              <a:rPr lang="en-GB" dirty="0">
                <a:solidFill>
                  <a:schemeClr val="accent1"/>
                </a:solidFill>
              </a:rPr>
              <a:t>further develop to TRL6/7 </a:t>
            </a:r>
            <a:r>
              <a:rPr lang="en-GB" dirty="0">
                <a:solidFill>
                  <a:schemeClr val="tx1"/>
                </a:solidFill>
              </a:rPr>
              <a:t>– the most promising solutions from Stage 1 and test them in real world &amp; users</a:t>
            </a:r>
          </a:p>
          <a:p>
            <a:r>
              <a:rPr lang="en-GB" dirty="0">
                <a:solidFill>
                  <a:schemeClr val="tx1"/>
                </a:solidFill>
              </a:rPr>
              <a:t>Proposal – 22 pages</a:t>
            </a:r>
          </a:p>
          <a:p>
            <a:r>
              <a:rPr lang="en-GB" dirty="0">
                <a:solidFill>
                  <a:schemeClr val="accent1"/>
                </a:solidFill>
              </a:rPr>
              <a:t>Mono-beneficiary &amp; small consortia </a:t>
            </a:r>
            <a:r>
              <a:rPr lang="en-GB" dirty="0">
                <a:solidFill>
                  <a:schemeClr val="tx1"/>
                </a:solidFill>
              </a:rPr>
              <a:t>&lt;= 3</a:t>
            </a:r>
          </a:p>
          <a:p>
            <a:r>
              <a:rPr lang="en-GB" dirty="0">
                <a:solidFill>
                  <a:schemeClr val="accent1"/>
                </a:solidFill>
              </a:rPr>
              <a:t>Live pitch </a:t>
            </a:r>
            <a:r>
              <a:rPr lang="en-GB" dirty="0">
                <a:solidFill>
                  <a:schemeClr val="tx1"/>
                </a:solidFill>
              </a:rPr>
              <a:t>in front of Jury Chaired by PM</a:t>
            </a:r>
          </a:p>
          <a:p>
            <a:r>
              <a:rPr lang="en-GB" dirty="0">
                <a:solidFill>
                  <a:schemeClr val="tx1"/>
                </a:solidFill>
              </a:rPr>
              <a:t>Results from Stage 1 taken into consideration</a:t>
            </a:r>
          </a:p>
          <a:p>
            <a:r>
              <a:rPr lang="en-GB" dirty="0">
                <a:solidFill>
                  <a:schemeClr val="tx1"/>
                </a:solidFill>
              </a:rPr>
              <a:t>Access to BAS</a:t>
            </a:r>
          </a:p>
          <a:p>
            <a:r>
              <a:rPr lang="en-GB" dirty="0">
                <a:solidFill>
                  <a:schemeClr val="tx1"/>
                </a:solidFill>
              </a:rPr>
              <a:t>Evaluation will access readiness for </a:t>
            </a:r>
            <a:r>
              <a:rPr lang="en-GB" dirty="0">
                <a:solidFill>
                  <a:schemeClr val="accent1"/>
                </a:solidFill>
              </a:rPr>
              <a:t>real world deployment</a:t>
            </a:r>
            <a:r>
              <a:rPr lang="en-GB" dirty="0">
                <a:solidFill>
                  <a:schemeClr val="tx1"/>
                </a:solidFill>
              </a:rPr>
              <a:t>, and the </a:t>
            </a:r>
            <a:r>
              <a:rPr lang="en-GB" dirty="0">
                <a:solidFill>
                  <a:schemeClr val="accent1"/>
                </a:solidFill>
              </a:rPr>
              <a:t>potential for scale-up </a:t>
            </a:r>
            <a:r>
              <a:rPr lang="en-GB" dirty="0">
                <a:solidFill>
                  <a:schemeClr val="tx1"/>
                </a:solidFill>
              </a:rPr>
              <a:t>and </a:t>
            </a:r>
            <a:r>
              <a:rPr lang="en-GB" dirty="0">
                <a:solidFill>
                  <a:schemeClr val="accent1"/>
                </a:solidFill>
              </a:rPr>
              <a:t>market up-take</a:t>
            </a:r>
            <a:r>
              <a:rPr lang="en-GB" dirty="0">
                <a:solidFill>
                  <a:schemeClr val="tx1"/>
                </a:solidFill>
              </a:rPr>
              <a:t>. </a:t>
            </a:r>
          </a:p>
          <a:p>
            <a:r>
              <a:rPr lang="en-GB" dirty="0">
                <a:solidFill>
                  <a:schemeClr val="tx1"/>
                </a:solidFill>
              </a:rPr>
              <a:t>Results - 6 weeks after 2</a:t>
            </a:r>
            <a:r>
              <a:rPr lang="en-GB" baseline="30000" dirty="0">
                <a:solidFill>
                  <a:schemeClr val="tx1"/>
                </a:solidFill>
              </a:rPr>
              <a:t>nd</a:t>
            </a:r>
            <a:r>
              <a:rPr lang="en-GB" dirty="0">
                <a:solidFill>
                  <a:schemeClr val="tx1"/>
                </a:solidFill>
              </a:rPr>
              <a:t> Stage call closure. </a:t>
            </a:r>
          </a:p>
        </p:txBody>
      </p:sp>
      <p:pic>
        <p:nvPicPr>
          <p:cNvPr id="6" name="Picture 5" descr="Website&#10;&#10;Description automatically generated">
            <a:extLst>
              <a:ext uri="{FF2B5EF4-FFF2-40B4-BE49-F238E27FC236}">
                <a16:creationId xmlns:a16="http://schemas.microsoft.com/office/drawing/2014/main" id="{A88B9FAD-AE19-5685-C097-4A2B945200AD}"/>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44012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A3077-2B8E-0ACF-62FF-8178667D09C6}"/>
              </a:ext>
            </a:extLst>
          </p:cNvPr>
          <p:cNvSpPr>
            <a:spLocks noGrp="1"/>
          </p:cNvSpPr>
          <p:nvPr>
            <p:ph type="ctrTitle"/>
          </p:nvPr>
        </p:nvSpPr>
        <p:spPr>
          <a:xfrm>
            <a:off x="996593" y="1122363"/>
            <a:ext cx="9914561" cy="2387600"/>
          </a:xfrm>
        </p:spPr>
        <p:txBody>
          <a:bodyPr/>
          <a:lstStyle/>
          <a:p>
            <a:r>
              <a:rPr lang="en-GB"/>
              <a:t>What is the EIC Accelerator? </a:t>
            </a:r>
          </a:p>
        </p:txBody>
      </p:sp>
      <p:sp>
        <p:nvSpPr>
          <p:cNvPr id="3" name="Subtitle 2">
            <a:extLst>
              <a:ext uri="{FF2B5EF4-FFF2-40B4-BE49-F238E27FC236}">
                <a16:creationId xmlns:a16="http://schemas.microsoft.com/office/drawing/2014/main" id="{386D2967-5F90-D56D-A0AA-928989E13BC1}"/>
              </a:ext>
            </a:extLst>
          </p:cNvPr>
          <p:cNvSpPr>
            <a:spLocks noGrp="1"/>
          </p:cNvSpPr>
          <p:nvPr>
            <p:ph type="subTitle" idx="1"/>
          </p:nvPr>
        </p:nvSpPr>
        <p:spPr/>
        <p:txBody>
          <a:bodyPr>
            <a:normAutofit/>
          </a:bodyPr>
          <a:lstStyle/>
          <a:p>
            <a:r>
              <a:rPr lang="en-GB" sz="4400" b="1">
                <a:solidFill>
                  <a:schemeClr val="tx1"/>
                </a:solidFill>
              </a:rPr>
              <a:t>2026</a:t>
            </a:r>
          </a:p>
        </p:txBody>
      </p:sp>
      <p:pic>
        <p:nvPicPr>
          <p:cNvPr id="4" name="Picture 3" descr="Website&#10;&#10;Description automatically generated">
            <a:extLst>
              <a:ext uri="{FF2B5EF4-FFF2-40B4-BE49-F238E27FC236}">
                <a16:creationId xmlns:a16="http://schemas.microsoft.com/office/drawing/2014/main" id="{7857B374-C124-FF44-9AD9-24859D56AAE6}"/>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730364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320A23-441E-02D8-7A8F-9F95F2501A8C}"/>
              </a:ext>
            </a:extLst>
          </p:cNvPr>
          <p:cNvSpPr>
            <a:spLocks noGrp="1"/>
          </p:cNvSpPr>
          <p:nvPr>
            <p:ph type="title"/>
          </p:nvPr>
        </p:nvSpPr>
        <p:spPr/>
        <p:txBody>
          <a:bodyPr/>
          <a:lstStyle/>
          <a:p>
            <a:r>
              <a:rPr lang="en-GB"/>
              <a:t>What is the EIC looking for?</a:t>
            </a:r>
          </a:p>
        </p:txBody>
      </p:sp>
      <p:pic>
        <p:nvPicPr>
          <p:cNvPr id="7" name="Content Placeholder 6">
            <a:extLst>
              <a:ext uri="{FF2B5EF4-FFF2-40B4-BE49-F238E27FC236}">
                <a16:creationId xmlns:a16="http://schemas.microsoft.com/office/drawing/2014/main" id="{EF4701B2-7327-7A6C-EFD5-0FF75BDCA411}"/>
              </a:ext>
            </a:extLst>
          </p:cNvPr>
          <p:cNvPicPr>
            <a:picLocks noGrp="1" noChangeAspect="1"/>
          </p:cNvPicPr>
          <p:nvPr>
            <p:ph idx="1"/>
          </p:nvPr>
        </p:nvPicPr>
        <p:blipFill>
          <a:blip r:embed="rId2"/>
          <a:stretch>
            <a:fillRect/>
          </a:stretch>
        </p:blipFill>
        <p:spPr>
          <a:xfrm>
            <a:off x="1165608" y="1502403"/>
            <a:ext cx="9415305" cy="4212315"/>
          </a:xfrm>
        </p:spPr>
      </p:pic>
      <p:pic>
        <p:nvPicPr>
          <p:cNvPr id="2" name="Picture 1" descr="Website&#10;&#10;Description automatically generated">
            <a:extLst>
              <a:ext uri="{FF2B5EF4-FFF2-40B4-BE49-F238E27FC236}">
                <a16:creationId xmlns:a16="http://schemas.microsoft.com/office/drawing/2014/main" id="{BE7BF0F6-C5EE-8573-9FAA-440684BE6A84}"/>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6" name="TextBox 5">
            <a:extLst>
              <a:ext uri="{FF2B5EF4-FFF2-40B4-BE49-F238E27FC236}">
                <a16:creationId xmlns:a16="http://schemas.microsoft.com/office/drawing/2014/main" id="{6A49B31C-6027-3044-E291-1463A68D27CC}"/>
              </a:ext>
            </a:extLst>
          </p:cNvPr>
          <p:cNvSpPr txBox="1"/>
          <p:nvPr/>
        </p:nvSpPr>
        <p:spPr>
          <a:xfrm>
            <a:off x="7470143" y="3732756"/>
            <a:ext cx="2981194" cy="369332"/>
          </a:xfrm>
          <a:prstGeom prst="rect">
            <a:avLst/>
          </a:prstGeom>
          <a:noFill/>
          <a:ln w="76200">
            <a:solidFill>
              <a:schemeClr val="accent1"/>
            </a:solidFill>
          </a:ln>
        </p:spPr>
        <p:txBody>
          <a:bodyPr wrap="square" rtlCol="0">
            <a:spAutoFit/>
          </a:bodyPr>
          <a:lstStyle/>
          <a:p>
            <a:pPr algn="ctr"/>
            <a:r>
              <a:rPr lang="en-GB" b="1" i="1" u="sng">
                <a:solidFill>
                  <a:schemeClr val="bg1"/>
                </a:solidFill>
              </a:rPr>
              <a:t>Min TRL6 is required</a:t>
            </a:r>
          </a:p>
        </p:txBody>
      </p:sp>
    </p:spTree>
    <p:extLst>
      <p:ext uri="{BB962C8B-B14F-4D97-AF65-F5344CB8AC3E}">
        <p14:creationId xmlns:p14="http://schemas.microsoft.com/office/powerpoint/2010/main" val="3226687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6BC1-DA3B-2A50-AE8A-F09F67CFEBFA}"/>
              </a:ext>
            </a:extLst>
          </p:cNvPr>
          <p:cNvSpPr>
            <a:spLocks noGrp="1"/>
          </p:cNvSpPr>
          <p:nvPr>
            <p:ph type="title"/>
          </p:nvPr>
        </p:nvSpPr>
        <p:spPr>
          <a:xfrm>
            <a:off x="768626" y="18255"/>
            <a:ext cx="10515600" cy="1325563"/>
          </a:xfrm>
        </p:spPr>
        <p:txBody>
          <a:bodyPr/>
          <a:lstStyle/>
          <a:p>
            <a:r>
              <a:rPr lang="en-GB"/>
              <a:t>Who can apply?</a:t>
            </a:r>
          </a:p>
        </p:txBody>
      </p:sp>
      <p:sp>
        <p:nvSpPr>
          <p:cNvPr id="3" name="Content Placeholder 2">
            <a:extLst>
              <a:ext uri="{FF2B5EF4-FFF2-40B4-BE49-F238E27FC236}">
                <a16:creationId xmlns:a16="http://schemas.microsoft.com/office/drawing/2014/main" id="{2FF089EF-CCB9-FF18-041E-C10444A0D05E}"/>
              </a:ext>
            </a:extLst>
          </p:cNvPr>
          <p:cNvSpPr>
            <a:spLocks noGrp="1"/>
          </p:cNvSpPr>
          <p:nvPr>
            <p:ph idx="1"/>
          </p:nvPr>
        </p:nvSpPr>
        <p:spPr>
          <a:xfrm>
            <a:off x="907774" y="1079072"/>
            <a:ext cx="10515600" cy="4983798"/>
          </a:xfrm>
        </p:spPr>
        <p:txBody>
          <a:bodyPr>
            <a:normAutofit/>
          </a:bodyPr>
          <a:lstStyle/>
          <a:p>
            <a:r>
              <a:rPr lang="en-GB">
                <a:solidFill>
                  <a:schemeClr val="accent1"/>
                </a:solidFill>
              </a:rPr>
              <a:t>Single Companies </a:t>
            </a:r>
            <a:r>
              <a:rPr lang="en-GB">
                <a:solidFill>
                  <a:schemeClr val="tx1"/>
                </a:solidFill>
              </a:rPr>
              <a:t>– mono-beneficiary</a:t>
            </a:r>
          </a:p>
          <a:p>
            <a:pPr lvl="1"/>
            <a:r>
              <a:rPr lang="en-GB">
                <a:solidFill>
                  <a:schemeClr val="accent1"/>
                </a:solidFill>
              </a:rPr>
              <a:t>NO</a:t>
            </a:r>
            <a:r>
              <a:rPr lang="en-GB">
                <a:solidFill>
                  <a:schemeClr val="tx1"/>
                </a:solidFill>
              </a:rPr>
              <a:t> Universities, </a:t>
            </a:r>
            <a:r>
              <a:rPr lang="en-GB">
                <a:solidFill>
                  <a:schemeClr val="accent1"/>
                </a:solidFill>
              </a:rPr>
              <a:t>NO</a:t>
            </a:r>
            <a:r>
              <a:rPr lang="en-GB">
                <a:solidFill>
                  <a:schemeClr val="tx1"/>
                </a:solidFill>
              </a:rPr>
              <a:t> Research organisations, </a:t>
            </a:r>
            <a:r>
              <a:rPr lang="en-GB">
                <a:solidFill>
                  <a:schemeClr val="accent1"/>
                </a:solidFill>
              </a:rPr>
              <a:t>NO</a:t>
            </a:r>
            <a:r>
              <a:rPr lang="en-GB">
                <a:solidFill>
                  <a:schemeClr val="tx1"/>
                </a:solidFill>
              </a:rPr>
              <a:t> Consortia</a:t>
            </a:r>
          </a:p>
          <a:p>
            <a:pPr lvl="1"/>
            <a:r>
              <a:rPr lang="en-GB">
                <a:solidFill>
                  <a:schemeClr val="tx1"/>
                </a:solidFill>
              </a:rPr>
              <a:t>Subcontracting &amp; affiliated entities are possible</a:t>
            </a:r>
          </a:p>
          <a:p>
            <a:r>
              <a:rPr lang="en-GB">
                <a:solidFill>
                  <a:schemeClr val="accent1"/>
                </a:solidFill>
              </a:rPr>
              <a:t>Natural person(s) or legal entity</a:t>
            </a:r>
            <a:r>
              <a:rPr lang="en-GB">
                <a:solidFill>
                  <a:schemeClr val="tx1"/>
                </a:solidFill>
              </a:rPr>
              <a:t>:</a:t>
            </a:r>
          </a:p>
          <a:p>
            <a:pPr lvl="1"/>
            <a:r>
              <a:rPr lang="en-GB">
                <a:solidFill>
                  <a:schemeClr val="tx1"/>
                </a:solidFill>
              </a:rPr>
              <a:t>From MS or AC intending to est an SME in MS or AC by contract</a:t>
            </a:r>
          </a:p>
          <a:p>
            <a:pPr lvl="1"/>
            <a:r>
              <a:rPr lang="en-GB">
                <a:solidFill>
                  <a:schemeClr val="tx1"/>
                </a:solidFill>
              </a:rPr>
              <a:t>From non-associated third country intending to est SME prior to FULL</a:t>
            </a:r>
          </a:p>
          <a:p>
            <a:r>
              <a:rPr lang="en-GB">
                <a:solidFill>
                  <a:schemeClr val="tx1"/>
                </a:solidFill>
              </a:rPr>
              <a:t>SME according to EU Definition</a:t>
            </a:r>
          </a:p>
          <a:p>
            <a:pPr lvl="1"/>
            <a:r>
              <a:rPr lang="en-GB">
                <a:solidFill>
                  <a:schemeClr val="tx1"/>
                </a:solidFill>
              </a:rPr>
              <a:t>&lt;250 employees, &lt;50M€  turnover or &lt;43 M€ total balance</a:t>
            </a:r>
          </a:p>
          <a:p>
            <a:pPr lvl="2"/>
            <a:r>
              <a:rPr lang="en-GB">
                <a:solidFill>
                  <a:schemeClr val="tx1"/>
                </a:solidFill>
              </a:rPr>
              <a:t>Linked or partner enterprises will be taken into consideration</a:t>
            </a:r>
          </a:p>
          <a:p>
            <a:r>
              <a:rPr lang="en-GB">
                <a:solidFill>
                  <a:schemeClr val="tx1"/>
                </a:solidFill>
              </a:rPr>
              <a:t>Small mid-caps (up to 499 employees) for equity only</a:t>
            </a:r>
          </a:p>
        </p:txBody>
      </p:sp>
      <p:pic>
        <p:nvPicPr>
          <p:cNvPr id="4" name="Picture 3" descr="Website&#10;&#10;Description automatically generated">
            <a:extLst>
              <a:ext uri="{FF2B5EF4-FFF2-40B4-BE49-F238E27FC236}">
                <a16:creationId xmlns:a16="http://schemas.microsoft.com/office/drawing/2014/main" id="{6C394526-F92C-EFD6-8DD3-D163663D7A71}"/>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5" name="TextBox 4">
            <a:extLst>
              <a:ext uri="{FF2B5EF4-FFF2-40B4-BE49-F238E27FC236}">
                <a16:creationId xmlns:a16="http://schemas.microsoft.com/office/drawing/2014/main" id="{2016E595-7303-2BCF-0D33-F09777794D97}"/>
              </a:ext>
            </a:extLst>
          </p:cNvPr>
          <p:cNvSpPr txBox="1"/>
          <p:nvPr/>
        </p:nvSpPr>
        <p:spPr>
          <a:xfrm>
            <a:off x="3277717" y="5710194"/>
            <a:ext cx="5497417" cy="1138773"/>
          </a:xfrm>
          <a:prstGeom prst="rect">
            <a:avLst/>
          </a:prstGeom>
          <a:noFill/>
        </p:spPr>
        <p:txBody>
          <a:bodyPr wrap="square" rtlCol="0">
            <a:spAutoFit/>
          </a:bodyPr>
          <a:lstStyle/>
          <a:p>
            <a:r>
              <a:rPr lang="en-GB" sz="3400">
                <a:hlinkClick r:id="rId3"/>
              </a:rPr>
              <a:t>SME Self-assessment tool </a:t>
            </a:r>
            <a:endParaRPr lang="en-GB" sz="3400"/>
          </a:p>
          <a:p>
            <a:endParaRPr lang="en-GB" sz="3400"/>
          </a:p>
        </p:txBody>
      </p:sp>
    </p:spTree>
    <p:extLst>
      <p:ext uri="{BB962C8B-B14F-4D97-AF65-F5344CB8AC3E}">
        <p14:creationId xmlns:p14="http://schemas.microsoft.com/office/powerpoint/2010/main" val="3772867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B8C94-7913-817A-4C8E-A6212DE40D6F}"/>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7A9BFC31-EF95-8639-800A-1D733579016D}"/>
              </a:ext>
            </a:extLst>
          </p:cNvPr>
          <p:cNvPicPr>
            <a:picLocks noGrp="1" noChangeAspect="1"/>
          </p:cNvPicPr>
          <p:nvPr>
            <p:ph idx="1"/>
          </p:nvPr>
        </p:nvPicPr>
        <p:blipFill>
          <a:blip r:embed="rId2"/>
          <a:stretch>
            <a:fillRect/>
          </a:stretch>
        </p:blipFill>
        <p:spPr>
          <a:xfrm>
            <a:off x="571724" y="281734"/>
            <a:ext cx="10997424" cy="5551630"/>
          </a:xfrm>
          <a:prstGeom prst="rect">
            <a:avLst/>
          </a:prstGeom>
        </p:spPr>
      </p:pic>
      <p:pic>
        <p:nvPicPr>
          <p:cNvPr id="8" name="Picture 7" descr="Website&#10;&#10;Description automatically generated">
            <a:extLst>
              <a:ext uri="{FF2B5EF4-FFF2-40B4-BE49-F238E27FC236}">
                <a16:creationId xmlns:a16="http://schemas.microsoft.com/office/drawing/2014/main" id="{2D53D788-ABD7-ECC7-DA91-0E9830723B9C}"/>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525782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ECE71E7-AB3D-E2F1-6ACD-5FBF039132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CABED3-9A05-697D-5DC1-407AA9F70A09}"/>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4AF8F380-E1AB-75B2-3702-54EC2EC43D4A}"/>
              </a:ext>
            </a:extLst>
          </p:cNvPr>
          <p:cNvPicPr>
            <a:picLocks noGrp="1" noChangeAspect="1"/>
          </p:cNvPicPr>
          <p:nvPr>
            <p:ph idx="1"/>
          </p:nvPr>
        </p:nvPicPr>
        <p:blipFill>
          <a:blip r:embed="rId2"/>
          <a:stretch>
            <a:fillRect/>
          </a:stretch>
        </p:blipFill>
        <p:spPr>
          <a:xfrm>
            <a:off x="571724" y="183247"/>
            <a:ext cx="10997424" cy="5551630"/>
          </a:xfrm>
          <a:prstGeom prst="rect">
            <a:avLst/>
          </a:prstGeom>
        </p:spPr>
      </p:pic>
      <p:pic>
        <p:nvPicPr>
          <p:cNvPr id="8" name="Picture 7" descr="Website&#10;&#10;Description automatically generated">
            <a:extLst>
              <a:ext uri="{FF2B5EF4-FFF2-40B4-BE49-F238E27FC236}">
                <a16:creationId xmlns:a16="http://schemas.microsoft.com/office/drawing/2014/main" id="{586AB6F4-AE98-F2AD-6788-9B2C20591F96}"/>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9" name="Rectangle: Rounded Corners 8">
            <a:extLst>
              <a:ext uri="{FF2B5EF4-FFF2-40B4-BE49-F238E27FC236}">
                <a16:creationId xmlns:a16="http://schemas.microsoft.com/office/drawing/2014/main" id="{5D2BDEB2-D066-4FD8-46C5-1C0F71BC48EC}"/>
              </a:ext>
            </a:extLst>
          </p:cNvPr>
          <p:cNvSpPr/>
          <p:nvPr/>
        </p:nvSpPr>
        <p:spPr>
          <a:xfrm>
            <a:off x="622852" y="1911069"/>
            <a:ext cx="3687417" cy="3637721"/>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quot;Not Allowed&quot; Symbol 1">
            <a:extLst>
              <a:ext uri="{FF2B5EF4-FFF2-40B4-BE49-F238E27FC236}">
                <a16:creationId xmlns:a16="http://schemas.microsoft.com/office/drawing/2014/main" id="{90DD187F-DC39-F5C9-7969-4F6ED9555589}"/>
              </a:ext>
            </a:extLst>
          </p:cNvPr>
          <p:cNvSpPr/>
          <p:nvPr/>
        </p:nvSpPr>
        <p:spPr>
          <a:xfrm>
            <a:off x="5362306" y="2723102"/>
            <a:ext cx="1718268" cy="1577591"/>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quot;Not Allowed&quot; Symbol 2">
            <a:extLst>
              <a:ext uri="{FF2B5EF4-FFF2-40B4-BE49-F238E27FC236}">
                <a16:creationId xmlns:a16="http://schemas.microsoft.com/office/drawing/2014/main" id="{A0258052-88D3-63A3-CB47-FEEF60E3DBE9}"/>
              </a:ext>
            </a:extLst>
          </p:cNvPr>
          <p:cNvSpPr/>
          <p:nvPr/>
        </p:nvSpPr>
        <p:spPr>
          <a:xfrm>
            <a:off x="8951242" y="2775856"/>
            <a:ext cx="1718268" cy="1577591"/>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78458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61269A-FCCC-E280-9462-7056C94E59BF}"/>
              </a:ext>
            </a:extLst>
          </p:cNvPr>
          <p:cNvSpPr>
            <a:spLocks noGrp="1"/>
          </p:cNvSpPr>
          <p:nvPr>
            <p:ph type="title"/>
          </p:nvPr>
        </p:nvSpPr>
        <p:spPr>
          <a:xfrm>
            <a:off x="838200" y="18255"/>
            <a:ext cx="10515600" cy="1325563"/>
          </a:xfrm>
        </p:spPr>
        <p:txBody>
          <a:bodyPr/>
          <a:lstStyle/>
          <a:p>
            <a:r>
              <a:rPr lang="en-GB"/>
              <a:t>EIC Accelerator novelties in 2026</a:t>
            </a:r>
          </a:p>
        </p:txBody>
      </p:sp>
      <p:sp>
        <p:nvSpPr>
          <p:cNvPr id="5" name="Content Placeholder 4">
            <a:extLst>
              <a:ext uri="{FF2B5EF4-FFF2-40B4-BE49-F238E27FC236}">
                <a16:creationId xmlns:a16="http://schemas.microsoft.com/office/drawing/2014/main" id="{CA170242-95DB-D6A0-B0BD-496FED0CB5EC}"/>
              </a:ext>
            </a:extLst>
          </p:cNvPr>
          <p:cNvSpPr>
            <a:spLocks noGrp="1"/>
          </p:cNvSpPr>
          <p:nvPr>
            <p:ph idx="1"/>
          </p:nvPr>
        </p:nvSpPr>
        <p:spPr>
          <a:xfrm>
            <a:off x="838200" y="1461052"/>
            <a:ext cx="10515600" cy="4715911"/>
          </a:xfrm>
        </p:spPr>
        <p:txBody>
          <a:bodyPr/>
          <a:lstStyle/>
          <a:p>
            <a:r>
              <a:rPr lang="en-GB">
                <a:solidFill>
                  <a:schemeClr val="tx1"/>
                </a:solidFill>
              </a:rPr>
              <a:t>Major </a:t>
            </a:r>
            <a:r>
              <a:rPr lang="en-GB">
                <a:solidFill>
                  <a:schemeClr val="accent1"/>
                </a:solidFill>
              </a:rPr>
              <a:t>simplification</a:t>
            </a:r>
            <a:r>
              <a:rPr lang="en-GB">
                <a:solidFill>
                  <a:schemeClr val="tx1"/>
                </a:solidFill>
              </a:rPr>
              <a:t> and shortening of the evaluation process</a:t>
            </a:r>
          </a:p>
          <a:p>
            <a:r>
              <a:rPr lang="en-GB">
                <a:solidFill>
                  <a:schemeClr val="accent1"/>
                </a:solidFill>
              </a:rPr>
              <a:t>More frequent batching </a:t>
            </a:r>
            <a:r>
              <a:rPr lang="en-GB">
                <a:solidFill>
                  <a:schemeClr val="tx1"/>
                </a:solidFill>
              </a:rPr>
              <a:t>of proposals for evaluation</a:t>
            </a:r>
          </a:p>
          <a:p>
            <a:r>
              <a:rPr lang="en-GB">
                <a:solidFill>
                  <a:schemeClr val="accent1"/>
                </a:solidFill>
              </a:rPr>
              <a:t>Due diligence </a:t>
            </a:r>
            <a:r>
              <a:rPr lang="en-GB">
                <a:solidFill>
                  <a:schemeClr val="tx1"/>
                </a:solidFill>
              </a:rPr>
              <a:t>at the application stage to enable fast investment decisions</a:t>
            </a:r>
          </a:p>
          <a:p>
            <a:r>
              <a:rPr lang="en-GB">
                <a:solidFill>
                  <a:schemeClr val="tx1"/>
                </a:solidFill>
              </a:rPr>
              <a:t>Increase in budget for Open call from 384 to 414M€</a:t>
            </a:r>
          </a:p>
          <a:p>
            <a:r>
              <a:rPr lang="en-GB">
                <a:solidFill>
                  <a:schemeClr val="tx1"/>
                </a:solidFill>
              </a:rPr>
              <a:t>New Challenges</a:t>
            </a:r>
          </a:p>
          <a:p>
            <a:r>
              <a:rPr lang="en-GB">
                <a:solidFill>
                  <a:schemeClr val="accent1"/>
                </a:solidFill>
              </a:rPr>
              <a:t>New Part A </a:t>
            </a:r>
            <a:r>
              <a:rPr lang="en-GB">
                <a:solidFill>
                  <a:schemeClr val="tx1"/>
                </a:solidFill>
              </a:rPr>
              <a:t>submission forms AND </a:t>
            </a:r>
            <a:r>
              <a:rPr lang="en-GB">
                <a:solidFill>
                  <a:schemeClr val="accent1"/>
                </a:solidFill>
              </a:rPr>
              <a:t>simplified Part B </a:t>
            </a:r>
            <a:r>
              <a:rPr lang="en-GB">
                <a:solidFill>
                  <a:schemeClr val="tx1"/>
                </a:solidFill>
              </a:rPr>
              <a:t>submission template </a:t>
            </a:r>
          </a:p>
        </p:txBody>
      </p:sp>
      <p:pic>
        <p:nvPicPr>
          <p:cNvPr id="6" name="Picture 5" descr="Website&#10;&#10;Description automatically generated">
            <a:extLst>
              <a:ext uri="{FF2B5EF4-FFF2-40B4-BE49-F238E27FC236}">
                <a16:creationId xmlns:a16="http://schemas.microsoft.com/office/drawing/2014/main" id="{48396504-B360-9F75-90B6-372E88C7705D}"/>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466796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B73A0-3ED3-020B-93F8-A36B077A957D}"/>
              </a:ext>
            </a:extLst>
          </p:cNvPr>
          <p:cNvSpPr>
            <a:spLocks noGrp="1"/>
          </p:cNvSpPr>
          <p:nvPr>
            <p:ph type="title"/>
          </p:nvPr>
        </p:nvSpPr>
        <p:spPr>
          <a:xfrm>
            <a:off x="838200" y="18255"/>
            <a:ext cx="10515600" cy="1325563"/>
          </a:xfrm>
        </p:spPr>
        <p:txBody>
          <a:bodyPr/>
          <a:lstStyle/>
          <a:p>
            <a:r>
              <a:rPr lang="en-GB"/>
              <a:t>Main Changes to evaluation process</a:t>
            </a:r>
          </a:p>
        </p:txBody>
      </p:sp>
      <p:sp>
        <p:nvSpPr>
          <p:cNvPr id="5" name="Content Placeholder 4">
            <a:extLst>
              <a:ext uri="{FF2B5EF4-FFF2-40B4-BE49-F238E27FC236}">
                <a16:creationId xmlns:a16="http://schemas.microsoft.com/office/drawing/2014/main" id="{AC014BF7-6CA5-C99A-2D06-E70C57C143DB}"/>
              </a:ext>
            </a:extLst>
          </p:cNvPr>
          <p:cNvSpPr>
            <a:spLocks noGrp="1"/>
          </p:cNvSpPr>
          <p:nvPr>
            <p:ph idx="1"/>
          </p:nvPr>
        </p:nvSpPr>
        <p:spPr>
          <a:xfrm>
            <a:off x="838200" y="1122744"/>
            <a:ext cx="10515600" cy="5054219"/>
          </a:xfrm>
        </p:spPr>
        <p:txBody>
          <a:bodyPr/>
          <a:lstStyle/>
          <a:p>
            <a:r>
              <a:rPr lang="en-GB" b="1">
                <a:solidFill>
                  <a:schemeClr val="tx1"/>
                </a:solidFill>
              </a:rPr>
              <a:t>Short proposal </a:t>
            </a:r>
            <a:r>
              <a:rPr lang="en-GB">
                <a:solidFill>
                  <a:schemeClr val="tx1"/>
                </a:solidFill>
              </a:rPr>
              <a:t>– updated submission template with simplified set of questions and improved evaluation criteria</a:t>
            </a:r>
          </a:p>
          <a:p>
            <a:r>
              <a:rPr lang="en-GB" b="1">
                <a:solidFill>
                  <a:schemeClr val="tx1"/>
                </a:solidFill>
              </a:rPr>
              <a:t>Full Proposal</a:t>
            </a:r>
          </a:p>
          <a:p>
            <a:pPr lvl="1"/>
            <a:r>
              <a:rPr lang="en-GB">
                <a:solidFill>
                  <a:schemeClr val="accent1"/>
                </a:solidFill>
              </a:rPr>
              <a:t>6 batches</a:t>
            </a:r>
            <a:r>
              <a:rPr lang="en-GB">
                <a:solidFill>
                  <a:schemeClr val="tx1"/>
                </a:solidFill>
              </a:rPr>
              <a:t> annually – first Wednesday  / odd numbered months</a:t>
            </a:r>
          </a:p>
          <a:p>
            <a:pPr lvl="1"/>
            <a:r>
              <a:rPr lang="en-GB">
                <a:solidFill>
                  <a:schemeClr val="accent1"/>
                </a:solidFill>
              </a:rPr>
              <a:t>3 interview sessions </a:t>
            </a:r>
            <a:r>
              <a:rPr lang="en-GB">
                <a:solidFill>
                  <a:schemeClr val="tx1"/>
                </a:solidFill>
              </a:rPr>
              <a:t>– dates TBC</a:t>
            </a:r>
          </a:p>
          <a:p>
            <a:pPr lvl="1"/>
            <a:r>
              <a:rPr lang="en-GB">
                <a:solidFill>
                  <a:schemeClr val="tx1"/>
                </a:solidFill>
              </a:rPr>
              <a:t>Simplified set of questions – </a:t>
            </a:r>
            <a:r>
              <a:rPr lang="en-GB">
                <a:solidFill>
                  <a:schemeClr val="accent1"/>
                </a:solidFill>
              </a:rPr>
              <a:t>20 pages </a:t>
            </a:r>
            <a:r>
              <a:rPr lang="en-GB">
                <a:solidFill>
                  <a:schemeClr val="tx1"/>
                </a:solidFill>
              </a:rPr>
              <a:t>max</a:t>
            </a:r>
          </a:p>
          <a:p>
            <a:pPr lvl="1"/>
            <a:r>
              <a:rPr lang="en-GB">
                <a:solidFill>
                  <a:schemeClr val="tx1"/>
                </a:solidFill>
              </a:rPr>
              <a:t>Technology expert in-depth assessment PLUS remote interview</a:t>
            </a:r>
          </a:p>
          <a:p>
            <a:pPr lvl="2"/>
            <a:r>
              <a:rPr lang="en-GB">
                <a:solidFill>
                  <a:schemeClr val="tx1"/>
                </a:solidFill>
              </a:rPr>
              <a:t>Inputs to evaluation panel of three experts who decide final score / interview invite</a:t>
            </a:r>
          </a:p>
          <a:p>
            <a:r>
              <a:rPr lang="en-GB" b="1">
                <a:solidFill>
                  <a:schemeClr val="tx1"/>
                </a:solidFill>
              </a:rPr>
              <a:t>Jury Interviews</a:t>
            </a:r>
          </a:p>
          <a:p>
            <a:pPr lvl="1"/>
            <a:r>
              <a:rPr lang="en-GB">
                <a:solidFill>
                  <a:schemeClr val="tx1"/>
                </a:solidFill>
              </a:rPr>
              <a:t>Fewer proposals going to interview = higher success rate</a:t>
            </a:r>
          </a:p>
          <a:p>
            <a:endParaRPr lang="en-GB"/>
          </a:p>
        </p:txBody>
      </p:sp>
      <p:pic>
        <p:nvPicPr>
          <p:cNvPr id="6" name="Picture 5" descr="Website&#10;&#10;Description automatically generated">
            <a:extLst>
              <a:ext uri="{FF2B5EF4-FFF2-40B4-BE49-F238E27FC236}">
                <a16:creationId xmlns:a16="http://schemas.microsoft.com/office/drawing/2014/main" id="{97C9FAB5-9E9C-021A-BE2B-A5EAC571B5B9}"/>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011901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DF5D0-76A6-81E3-932A-6696ED8200E5}"/>
              </a:ext>
            </a:extLst>
          </p:cNvPr>
          <p:cNvSpPr>
            <a:spLocks noGrp="1"/>
          </p:cNvSpPr>
          <p:nvPr>
            <p:ph type="title"/>
          </p:nvPr>
        </p:nvSpPr>
        <p:spPr>
          <a:xfrm>
            <a:off x="838200" y="134393"/>
            <a:ext cx="10515600" cy="1325563"/>
          </a:xfrm>
        </p:spPr>
        <p:txBody>
          <a:bodyPr/>
          <a:lstStyle/>
          <a:p>
            <a:r>
              <a:rPr lang="en-GB"/>
              <a:t>Six Strategic Goals for the EIC</a:t>
            </a:r>
          </a:p>
        </p:txBody>
      </p:sp>
      <p:sp>
        <p:nvSpPr>
          <p:cNvPr id="3" name="Content Placeholder 2">
            <a:extLst>
              <a:ext uri="{FF2B5EF4-FFF2-40B4-BE49-F238E27FC236}">
                <a16:creationId xmlns:a16="http://schemas.microsoft.com/office/drawing/2014/main" id="{1B4FD405-26FD-0FDF-9A8B-01450AEC587B}"/>
              </a:ext>
            </a:extLst>
          </p:cNvPr>
          <p:cNvSpPr>
            <a:spLocks noGrp="1"/>
          </p:cNvSpPr>
          <p:nvPr>
            <p:ph idx="1"/>
          </p:nvPr>
        </p:nvSpPr>
        <p:spPr>
          <a:xfrm>
            <a:off x="838200" y="1449388"/>
            <a:ext cx="10515600" cy="4727575"/>
          </a:xfrm>
        </p:spPr>
        <p:txBody>
          <a:bodyPr/>
          <a:lstStyle/>
          <a:p>
            <a:r>
              <a:rPr lang="en-GB">
                <a:solidFill>
                  <a:schemeClr val="tx2"/>
                </a:solidFill>
              </a:rPr>
              <a:t>To be investor of choice for those with visionary ideas</a:t>
            </a:r>
          </a:p>
          <a:p>
            <a:r>
              <a:rPr lang="en-GB">
                <a:solidFill>
                  <a:schemeClr val="tx2"/>
                </a:solidFill>
              </a:rPr>
              <a:t>To crowd in €30-50 B investment into European </a:t>
            </a:r>
            <a:r>
              <a:rPr lang="en-GB" b="1">
                <a:solidFill>
                  <a:schemeClr val="accent1"/>
                </a:solidFill>
              </a:rPr>
              <a:t>Deep-tech</a:t>
            </a:r>
          </a:p>
          <a:p>
            <a:r>
              <a:rPr lang="en-GB">
                <a:solidFill>
                  <a:schemeClr val="tx2"/>
                </a:solidFill>
              </a:rPr>
              <a:t>To pull through high-risk technologies in critical areas for society and open strategic autonomy</a:t>
            </a:r>
          </a:p>
          <a:p>
            <a:r>
              <a:rPr lang="en-GB">
                <a:solidFill>
                  <a:schemeClr val="tx2"/>
                </a:solidFill>
              </a:rPr>
              <a:t>To increase the number of </a:t>
            </a:r>
            <a:r>
              <a:rPr lang="en-GB" b="1">
                <a:solidFill>
                  <a:schemeClr val="accent1"/>
                </a:solidFill>
              </a:rPr>
              <a:t>European Unicorns </a:t>
            </a:r>
            <a:r>
              <a:rPr lang="en-GB">
                <a:solidFill>
                  <a:schemeClr val="tx2"/>
                </a:solidFill>
              </a:rPr>
              <a:t>and Scale-Ups</a:t>
            </a:r>
          </a:p>
          <a:p>
            <a:r>
              <a:rPr lang="en-GB">
                <a:solidFill>
                  <a:schemeClr val="tx2"/>
                </a:solidFill>
              </a:rPr>
              <a:t>To </a:t>
            </a:r>
            <a:r>
              <a:rPr lang="en-GB">
                <a:solidFill>
                  <a:schemeClr val="accent1"/>
                </a:solidFill>
              </a:rPr>
              <a:t>catalyse innovation impacts</a:t>
            </a:r>
            <a:r>
              <a:rPr lang="en-GB">
                <a:solidFill>
                  <a:schemeClr val="tx2"/>
                </a:solidFill>
              </a:rPr>
              <a:t> from European public </a:t>
            </a:r>
            <a:r>
              <a:rPr lang="en-GB">
                <a:solidFill>
                  <a:schemeClr val="accent6"/>
                </a:solidFill>
              </a:rPr>
              <a:t>research</a:t>
            </a:r>
            <a:r>
              <a:rPr lang="en-GB">
                <a:solidFill>
                  <a:schemeClr val="tx2"/>
                </a:solidFill>
              </a:rPr>
              <a:t> and innovation</a:t>
            </a:r>
          </a:p>
          <a:p>
            <a:r>
              <a:rPr lang="en-GB">
                <a:solidFill>
                  <a:schemeClr val="tx2"/>
                </a:solidFill>
              </a:rPr>
              <a:t>To achieve operational excellence</a:t>
            </a:r>
          </a:p>
          <a:p>
            <a:endParaRPr lang="en-GB">
              <a:solidFill>
                <a:schemeClr val="tx2"/>
              </a:solidFill>
            </a:endParaRPr>
          </a:p>
        </p:txBody>
      </p:sp>
      <p:pic>
        <p:nvPicPr>
          <p:cNvPr id="4" name="Picture 3" descr="Website&#10;&#10;Description automatically generated">
            <a:extLst>
              <a:ext uri="{FF2B5EF4-FFF2-40B4-BE49-F238E27FC236}">
                <a16:creationId xmlns:a16="http://schemas.microsoft.com/office/drawing/2014/main" id="{DF34D20D-EC76-A3A9-31CB-24901661C038}"/>
              </a:ext>
            </a:extLst>
          </p:cNvPr>
          <p:cNvPicPr>
            <a:picLocks noChangeAspect="1"/>
          </p:cNvPicPr>
          <p:nvPr/>
        </p:nvPicPr>
        <p:blipFill>
          <a:blip r:embed="rId3"/>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678589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73B694-ED5F-0DB8-9B4B-511E6076AE74}"/>
              </a:ext>
            </a:extLst>
          </p:cNvPr>
          <p:cNvSpPr>
            <a:spLocks noGrp="1"/>
          </p:cNvSpPr>
          <p:nvPr>
            <p:ph type="title"/>
          </p:nvPr>
        </p:nvSpPr>
        <p:spPr>
          <a:xfrm>
            <a:off x="838200" y="-272016"/>
            <a:ext cx="10515600" cy="1325563"/>
          </a:xfrm>
        </p:spPr>
        <p:txBody>
          <a:bodyPr/>
          <a:lstStyle/>
          <a:p>
            <a:r>
              <a:rPr lang="en-GB"/>
              <a:t>EIC Accelerator Challenges 2026</a:t>
            </a:r>
          </a:p>
        </p:txBody>
      </p:sp>
      <p:pic>
        <p:nvPicPr>
          <p:cNvPr id="7" name="Content Placeholder 6">
            <a:extLst>
              <a:ext uri="{FF2B5EF4-FFF2-40B4-BE49-F238E27FC236}">
                <a16:creationId xmlns:a16="http://schemas.microsoft.com/office/drawing/2014/main" id="{64432187-E87F-D2F1-39BD-443E56616EF8}"/>
              </a:ext>
            </a:extLst>
          </p:cNvPr>
          <p:cNvPicPr>
            <a:picLocks noGrp="1" noChangeAspect="1"/>
          </p:cNvPicPr>
          <p:nvPr>
            <p:ph idx="1"/>
          </p:nvPr>
        </p:nvPicPr>
        <p:blipFill>
          <a:blip r:embed="rId2"/>
          <a:srcRect t="18656" r="27858" b="8395"/>
          <a:stretch>
            <a:fillRect/>
          </a:stretch>
        </p:blipFill>
        <p:spPr>
          <a:xfrm>
            <a:off x="1693499" y="1053547"/>
            <a:ext cx="8354962" cy="4759757"/>
          </a:xfrm>
          <a:prstGeom prst="rect">
            <a:avLst/>
          </a:prstGeom>
        </p:spPr>
      </p:pic>
      <p:pic>
        <p:nvPicPr>
          <p:cNvPr id="8" name="Picture 7" descr="Website&#10;&#10;Description automatically generated">
            <a:extLst>
              <a:ext uri="{FF2B5EF4-FFF2-40B4-BE49-F238E27FC236}">
                <a16:creationId xmlns:a16="http://schemas.microsoft.com/office/drawing/2014/main" id="{524FD12B-B0B7-FB04-D46B-0C8B767D3AE7}"/>
              </a:ext>
            </a:extLst>
          </p:cNvPr>
          <p:cNvPicPr>
            <a:picLocks noChangeAspect="1"/>
          </p:cNvPicPr>
          <p:nvPr/>
        </p:nvPicPr>
        <p:blipFill>
          <a:blip r:embed="rId3"/>
          <a:stretch>
            <a:fillRect/>
          </a:stretch>
        </p:blipFill>
        <p:spPr>
          <a:xfrm>
            <a:off x="10451337" y="5832088"/>
            <a:ext cx="1371693" cy="771877"/>
          </a:xfrm>
          <a:prstGeom prst="rect">
            <a:avLst/>
          </a:prstGeom>
        </p:spPr>
      </p:pic>
      <p:sp>
        <p:nvSpPr>
          <p:cNvPr id="9" name="Arrow: Left 8">
            <a:extLst>
              <a:ext uri="{FF2B5EF4-FFF2-40B4-BE49-F238E27FC236}">
                <a16:creationId xmlns:a16="http://schemas.microsoft.com/office/drawing/2014/main" id="{36E70E72-F39A-13AF-E5F1-8D7940097557}"/>
              </a:ext>
            </a:extLst>
          </p:cNvPr>
          <p:cNvSpPr/>
          <p:nvPr/>
        </p:nvSpPr>
        <p:spPr>
          <a:xfrm>
            <a:off x="9862930" y="1848678"/>
            <a:ext cx="1490870" cy="60628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1D914228-2B2D-C6D5-C12A-5B77370105EC}"/>
              </a:ext>
            </a:extLst>
          </p:cNvPr>
          <p:cNvSpPr/>
          <p:nvPr/>
        </p:nvSpPr>
        <p:spPr>
          <a:xfrm rot="10800000">
            <a:off x="202629" y="1858617"/>
            <a:ext cx="1490870" cy="60628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8040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11C819-984E-715C-B645-94B27E7D12B0}"/>
              </a:ext>
            </a:extLst>
          </p:cNvPr>
          <p:cNvSpPr>
            <a:spLocks noGrp="1"/>
          </p:cNvSpPr>
          <p:nvPr>
            <p:ph type="title"/>
          </p:nvPr>
        </p:nvSpPr>
        <p:spPr/>
        <p:txBody>
          <a:bodyPr/>
          <a:lstStyle/>
          <a:p>
            <a:r>
              <a:rPr lang="en-GB"/>
              <a:t>Advanced Materials for renewable Energy &amp; energy Storage Systems</a:t>
            </a:r>
          </a:p>
        </p:txBody>
      </p:sp>
      <p:sp>
        <p:nvSpPr>
          <p:cNvPr id="7" name="Content Placeholder 6">
            <a:extLst>
              <a:ext uri="{FF2B5EF4-FFF2-40B4-BE49-F238E27FC236}">
                <a16:creationId xmlns:a16="http://schemas.microsoft.com/office/drawing/2014/main" id="{964A8F72-D53A-9B70-85D8-F4BDAB600351}"/>
              </a:ext>
            </a:extLst>
          </p:cNvPr>
          <p:cNvSpPr>
            <a:spLocks noGrp="1"/>
          </p:cNvSpPr>
          <p:nvPr>
            <p:ph idx="1"/>
          </p:nvPr>
        </p:nvSpPr>
        <p:spPr>
          <a:xfrm>
            <a:off x="838200" y="1916483"/>
            <a:ext cx="10515600" cy="4260480"/>
          </a:xfrm>
        </p:spPr>
        <p:txBody>
          <a:bodyPr>
            <a:normAutofit/>
          </a:bodyPr>
          <a:lstStyle/>
          <a:p>
            <a:r>
              <a:rPr lang="en-GB" b="1">
                <a:solidFill>
                  <a:schemeClr val="tx1"/>
                </a:solidFill>
              </a:rPr>
              <a:t>Context</a:t>
            </a:r>
          </a:p>
          <a:p>
            <a:pPr lvl="1"/>
            <a:r>
              <a:rPr lang="en-GB">
                <a:solidFill>
                  <a:schemeClr val="tx1"/>
                </a:solidFill>
              </a:rPr>
              <a:t>We need to develop a new generation of advanced materials with added functions that act as alternatives to Critical Raw Materials (CRMs)</a:t>
            </a:r>
          </a:p>
          <a:p>
            <a:r>
              <a:rPr lang="en-GB" b="1">
                <a:solidFill>
                  <a:schemeClr val="tx1"/>
                </a:solidFill>
              </a:rPr>
              <a:t>Objective</a:t>
            </a:r>
          </a:p>
          <a:p>
            <a:pPr lvl="1"/>
            <a:r>
              <a:rPr lang="en-GB">
                <a:solidFill>
                  <a:schemeClr val="tx1"/>
                </a:solidFill>
              </a:rPr>
              <a:t>Start-ups &amp; SMEs with</a:t>
            </a:r>
            <a:r>
              <a:rPr lang="en-GB" b="1">
                <a:solidFill>
                  <a:schemeClr val="tx1"/>
                </a:solidFill>
              </a:rPr>
              <a:t> </a:t>
            </a:r>
            <a:r>
              <a:rPr lang="en-GB">
                <a:solidFill>
                  <a:schemeClr val="tx1"/>
                </a:solidFill>
              </a:rPr>
              <a:t>added functionalities &amp; improved performance for energy storage or energy generation / harvesting systems</a:t>
            </a:r>
          </a:p>
          <a:p>
            <a:pPr lvl="1"/>
            <a:r>
              <a:rPr lang="en-GB">
                <a:solidFill>
                  <a:schemeClr val="tx1"/>
                </a:solidFill>
              </a:rPr>
              <a:t>Targeted systems address Renewable Energy Systems, mid/long term energy storage or energy generation/harvesting systems</a:t>
            </a:r>
          </a:p>
          <a:p>
            <a:pPr marL="0" indent="0">
              <a:buNone/>
            </a:pPr>
            <a:endParaRPr lang="en-GB">
              <a:solidFill>
                <a:schemeClr val="tx1"/>
              </a:solidFill>
            </a:endParaRPr>
          </a:p>
          <a:p>
            <a:pPr marL="0" indent="0">
              <a:buNone/>
            </a:pPr>
            <a:endParaRPr lang="en-GB">
              <a:solidFill>
                <a:schemeClr val="tx1"/>
              </a:solidFill>
            </a:endParaRPr>
          </a:p>
        </p:txBody>
      </p:sp>
      <p:pic>
        <p:nvPicPr>
          <p:cNvPr id="6" name="Picture 5" descr="Website&#10;&#10;Description automatically generated">
            <a:extLst>
              <a:ext uri="{FF2B5EF4-FFF2-40B4-BE49-F238E27FC236}">
                <a16:creationId xmlns:a16="http://schemas.microsoft.com/office/drawing/2014/main" id="{28713C01-42A3-6B58-85CD-6F06D2DC3A7E}"/>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065789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6B06D8C-F5C7-59C4-DC49-5231B99FB7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129F41-47E0-2C06-2151-DB364B3BEE99}"/>
              </a:ext>
            </a:extLst>
          </p:cNvPr>
          <p:cNvSpPr>
            <a:spLocks noGrp="1"/>
          </p:cNvSpPr>
          <p:nvPr>
            <p:ph type="title"/>
          </p:nvPr>
        </p:nvSpPr>
        <p:spPr/>
        <p:txBody>
          <a:bodyPr/>
          <a:lstStyle/>
          <a:p>
            <a:r>
              <a:rPr lang="en-GB" dirty="0"/>
              <a:t>Advanced Materials for renewable Energy &amp; Energy Storage Systems</a:t>
            </a:r>
          </a:p>
        </p:txBody>
      </p:sp>
      <p:sp>
        <p:nvSpPr>
          <p:cNvPr id="5" name="Content Placeholder 4">
            <a:extLst>
              <a:ext uri="{FF2B5EF4-FFF2-40B4-BE49-F238E27FC236}">
                <a16:creationId xmlns:a16="http://schemas.microsoft.com/office/drawing/2014/main" id="{1251B856-8B77-61BC-9535-0564C4EDA3D7}"/>
              </a:ext>
            </a:extLst>
          </p:cNvPr>
          <p:cNvSpPr>
            <a:spLocks noGrp="1"/>
          </p:cNvSpPr>
          <p:nvPr>
            <p:ph idx="1"/>
          </p:nvPr>
        </p:nvSpPr>
        <p:spPr>
          <a:xfrm>
            <a:off x="838200" y="1825625"/>
            <a:ext cx="11074052" cy="4351338"/>
          </a:xfrm>
        </p:spPr>
        <p:txBody>
          <a:bodyPr>
            <a:normAutofit/>
          </a:bodyPr>
          <a:lstStyle/>
          <a:p>
            <a:r>
              <a:rPr lang="en-GB" b="1">
                <a:solidFill>
                  <a:schemeClr val="tx1"/>
                </a:solidFill>
              </a:rPr>
              <a:t>Scope</a:t>
            </a:r>
          </a:p>
          <a:p>
            <a:pPr lvl="1"/>
            <a:r>
              <a:rPr lang="en-GB">
                <a:solidFill>
                  <a:schemeClr val="tx1"/>
                </a:solidFill>
              </a:rPr>
              <a:t>Development of advanced materials for renewable energy or energy storage systems, encompassing the design, synthesis, characterisation, up-scaling &amp; production</a:t>
            </a:r>
          </a:p>
          <a:p>
            <a:r>
              <a:rPr lang="en-GB" b="1">
                <a:solidFill>
                  <a:schemeClr val="tx1"/>
                </a:solidFill>
              </a:rPr>
              <a:t>Expected outcomes &amp; impacts</a:t>
            </a:r>
          </a:p>
          <a:p>
            <a:pPr lvl="1"/>
            <a:r>
              <a:rPr lang="en-GB">
                <a:solidFill>
                  <a:schemeClr val="tx1"/>
                </a:solidFill>
              </a:rPr>
              <a:t>Develop along value chain </a:t>
            </a:r>
          </a:p>
          <a:p>
            <a:pPr lvl="1"/>
            <a:r>
              <a:rPr lang="en-GB">
                <a:solidFill>
                  <a:schemeClr val="tx1"/>
                </a:solidFill>
              </a:rPr>
              <a:t>More diversified and digitally driven value chain</a:t>
            </a:r>
          </a:p>
          <a:p>
            <a:pPr lvl="1"/>
            <a:r>
              <a:rPr lang="en-GB">
                <a:solidFill>
                  <a:schemeClr val="tx1"/>
                </a:solidFill>
              </a:rPr>
              <a:t>Accelerate market uptake</a:t>
            </a:r>
          </a:p>
          <a:p>
            <a:pPr lvl="1"/>
            <a:r>
              <a:rPr lang="en-GB">
                <a:solidFill>
                  <a:schemeClr val="tx1"/>
                </a:solidFill>
              </a:rPr>
              <a:t>Strengthening the EU Value chain of advanced materials for the energy sector</a:t>
            </a:r>
          </a:p>
          <a:p>
            <a:endParaRPr lang="en-GB"/>
          </a:p>
        </p:txBody>
      </p:sp>
      <p:pic>
        <p:nvPicPr>
          <p:cNvPr id="6" name="Picture 5" descr="Website&#10;&#10;Description automatically generated">
            <a:extLst>
              <a:ext uri="{FF2B5EF4-FFF2-40B4-BE49-F238E27FC236}">
                <a16:creationId xmlns:a16="http://schemas.microsoft.com/office/drawing/2014/main" id="{E03D15C1-A4DA-89E9-2D92-DB1765587507}"/>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242549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396A-FBE7-2192-F07A-72C48E3161E3}"/>
              </a:ext>
            </a:extLst>
          </p:cNvPr>
          <p:cNvSpPr>
            <a:spLocks noGrp="1"/>
          </p:cNvSpPr>
          <p:nvPr>
            <p:ph type="title"/>
          </p:nvPr>
        </p:nvSpPr>
        <p:spPr>
          <a:xfrm>
            <a:off x="838200" y="26922"/>
            <a:ext cx="10515600" cy="1325563"/>
          </a:xfrm>
        </p:spPr>
        <p:txBody>
          <a:bodyPr/>
          <a:lstStyle/>
          <a:p>
            <a:r>
              <a:rPr lang="en-GB"/>
              <a:t>Alternative Concepts &amp; Key Enabling Technologies for Fusion Power Plants</a:t>
            </a:r>
          </a:p>
        </p:txBody>
      </p:sp>
      <p:sp>
        <p:nvSpPr>
          <p:cNvPr id="3" name="Content Placeholder 2">
            <a:extLst>
              <a:ext uri="{FF2B5EF4-FFF2-40B4-BE49-F238E27FC236}">
                <a16:creationId xmlns:a16="http://schemas.microsoft.com/office/drawing/2014/main" id="{89467D33-8380-5E5B-5DEA-B3AD63450DD8}"/>
              </a:ext>
            </a:extLst>
          </p:cNvPr>
          <p:cNvSpPr>
            <a:spLocks noGrp="1"/>
          </p:cNvSpPr>
          <p:nvPr>
            <p:ph idx="1"/>
          </p:nvPr>
        </p:nvSpPr>
        <p:spPr>
          <a:xfrm>
            <a:off x="368970" y="1352485"/>
            <a:ext cx="11693594" cy="4824478"/>
          </a:xfrm>
        </p:spPr>
        <p:txBody>
          <a:bodyPr>
            <a:normAutofit lnSpcReduction="10000"/>
          </a:bodyPr>
          <a:lstStyle/>
          <a:p>
            <a:r>
              <a:rPr lang="en-GB" b="1">
                <a:solidFill>
                  <a:schemeClr val="tx1"/>
                </a:solidFill>
              </a:rPr>
              <a:t>Context</a:t>
            </a:r>
          </a:p>
          <a:p>
            <a:pPr lvl="1"/>
            <a:r>
              <a:rPr lang="en-GB">
                <a:solidFill>
                  <a:schemeClr val="tx1"/>
                </a:solidFill>
              </a:rPr>
              <a:t>Fusion Energy holds the potential to revolutionise energy production but faces many technological, materials and economic barriers</a:t>
            </a:r>
          </a:p>
          <a:p>
            <a:r>
              <a:rPr lang="en-GB" b="1">
                <a:solidFill>
                  <a:schemeClr val="tx1"/>
                </a:solidFill>
              </a:rPr>
              <a:t>Objective</a:t>
            </a:r>
          </a:p>
          <a:p>
            <a:pPr lvl="1"/>
            <a:r>
              <a:rPr lang="en-GB">
                <a:solidFill>
                  <a:schemeClr val="tx1"/>
                </a:solidFill>
              </a:rPr>
              <a:t>Applicants must focus on </a:t>
            </a:r>
            <a:r>
              <a:rPr lang="en-GB">
                <a:solidFill>
                  <a:schemeClr val="accent1"/>
                </a:solidFill>
              </a:rPr>
              <a:t>one or more elements </a:t>
            </a:r>
            <a:r>
              <a:rPr lang="en-GB">
                <a:solidFill>
                  <a:schemeClr val="tx1"/>
                </a:solidFill>
              </a:rPr>
              <a:t>of the fusion value chain including:</a:t>
            </a:r>
          </a:p>
          <a:p>
            <a:pPr lvl="2"/>
            <a:r>
              <a:rPr lang="en-GB">
                <a:solidFill>
                  <a:schemeClr val="tx1"/>
                </a:solidFill>
              </a:rPr>
              <a:t>Alternative concepts</a:t>
            </a:r>
          </a:p>
          <a:p>
            <a:pPr lvl="2"/>
            <a:r>
              <a:rPr lang="en-GB">
                <a:solidFill>
                  <a:schemeClr val="tx1"/>
                </a:solidFill>
              </a:rPr>
              <a:t>Advanced materials</a:t>
            </a:r>
          </a:p>
          <a:p>
            <a:pPr lvl="2"/>
            <a:r>
              <a:rPr lang="en-GB">
                <a:solidFill>
                  <a:schemeClr val="tx1"/>
                </a:solidFill>
              </a:rPr>
              <a:t>Sustainable &amp; stable fuel production</a:t>
            </a:r>
          </a:p>
          <a:p>
            <a:pPr lvl="2"/>
            <a:r>
              <a:rPr lang="en-GB">
                <a:solidFill>
                  <a:schemeClr val="tx1"/>
                </a:solidFill>
              </a:rPr>
              <a:t>New laser technologies</a:t>
            </a:r>
          </a:p>
          <a:p>
            <a:pPr lvl="2"/>
            <a:r>
              <a:rPr lang="en-GB">
                <a:solidFill>
                  <a:schemeClr val="tx1"/>
                </a:solidFill>
              </a:rPr>
              <a:t>New components / systems for Plasma</a:t>
            </a:r>
          </a:p>
          <a:p>
            <a:pPr lvl="2"/>
            <a:r>
              <a:rPr lang="en-GB">
                <a:solidFill>
                  <a:schemeClr val="tx1"/>
                </a:solidFill>
              </a:rPr>
              <a:t>Magnets</a:t>
            </a:r>
          </a:p>
          <a:p>
            <a:pPr lvl="2"/>
            <a:r>
              <a:rPr lang="en-GB">
                <a:solidFill>
                  <a:schemeClr val="tx1"/>
                </a:solidFill>
              </a:rPr>
              <a:t>Advanced digital technologies; targets for inertial confinement fusion</a:t>
            </a:r>
          </a:p>
          <a:p>
            <a:pPr lvl="2"/>
            <a:r>
              <a:rPr lang="en-GB">
                <a:solidFill>
                  <a:schemeClr val="tx1"/>
                </a:solidFill>
              </a:rPr>
              <a:t>Others Key enabling technologies will also be considered</a:t>
            </a:r>
          </a:p>
        </p:txBody>
      </p:sp>
      <p:pic>
        <p:nvPicPr>
          <p:cNvPr id="4" name="Picture 3" descr="Website&#10;&#10;Description automatically generated">
            <a:extLst>
              <a:ext uri="{FF2B5EF4-FFF2-40B4-BE49-F238E27FC236}">
                <a16:creationId xmlns:a16="http://schemas.microsoft.com/office/drawing/2014/main" id="{B09FDE49-C082-5D1C-E864-B8C6EA2706E9}"/>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433084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CC55B40-C741-F102-9E7C-FE3675149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F524E-9CD3-155A-8D1F-866955B3C4DB}"/>
              </a:ext>
            </a:extLst>
          </p:cNvPr>
          <p:cNvSpPr>
            <a:spLocks noGrp="1"/>
          </p:cNvSpPr>
          <p:nvPr>
            <p:ph type="title"/>
          </p:nvPr>
        </p:nvSpPr>
        <p:spPr>
          <a:xfrm>
            <a:off x="838200" y="18255"/>
            <a:ext cx="10515600" cy="1325563"/>
          </a:xfrm>
        </p:spPr>
        <p:txBody>
          <a:bodyPr/>
          <a:lstStyle/>
          <a:p>
            <a:r>
              <a:rPr lang="en-GB"/>
              <a:t>Alternative Concepts &amp; Key Enabling Technologies for Fusion Power Plants</a:t>
            </a:r>
          </a:p>
        </p:txBody>
      </p:sp>
      <p:sp>
        <p:nvSpPr>
          <p:cNvPr id="3" name="Content Placeholder 2">
            <a:extLst>
              <a:ext uri="{FF2B5EF4-FFF2-40B4-BE49-F238E27FC236}">
                <a16:creationId xmlns:a16="http://schemas.microsoft.com/office/drawing/2014/main" id="{DE321E06-74ED-9FC3-3EAA-760AC89C8282}"/>
              </a:ext>
            </a:extLst>
          </p:cNvPr>
          <p:cNvSpPr>
            <a:spLocks noGrp="1"/>
          </p:cNvSpPr>
          <p:nvPr>
            <p:ph idx="1"/>
          </p:nvPr>
        </p:nvSpPr>
        <p:spPr>
          <a:xfrm>
            <a:off x="368970" y="1343818"/>
            <a:ext cx="11454060" cy="4833145"/>
          </a:xfrm>
        </p:spPr>
        <p:txBody>
          <a:bodyPr>
            <a:normAutofit fontScale="92500" lnSpcReduction="10000"/>
          </a:bodyPr>
          <a:lstStyle/>
          <a:p>
            <a:r>
              <a:rPr lang="en-GB">
                <a:solidFill>
                  <a:schemeClr val="accent1"/>
                </a:solidFill>
              </a:rPr>
              <a:t>N.B.</a:t>
            </a:r>
            <a:r>
              <a:rPr lang="en-GB">
                <a:solidFill>
                  <a:schemeClr val="tx1"/>
                </a:solidFill>
              </a:rPr>
              <a:t> – EIC Accelerator but applicants can be at </a:t>
            </a:r>
            <a:r>
              <a:rPr lang="en-GB">
                <a:solidFill>
                  <a:schemeClr val="accent1"/>
                </a:solidFill>
              </a:rPr>
              <a:t>TRL4-6 </a:t>
            </a:r>
            <a:r>
              <a:rPr lang="en-GB">
                <a:solidFill>
                  <a:schemeClr val="tx1"/>
                </a:solidFill>
              </a:rPr>
              <a:t>at point of application</a:t>
            </a:r>
          </a:p>
          <a:p>
            <a:r>
              <a:rPr lang="en-GB">
                <a:solidFill>
                  <a:schemeClr val="tx1"/>
                </a:solidFill>
              </a:rPr>
              <a:t>Regardless of area addressed demonstrate how TRL is advanced in one or more critical bottlenecks. Including cost-effectiveness, design, construction and operation of commercially viable fusion power plants. </a:t>
            </a:r>
            <a:endParaRPr lang="en-GB">
              <a:solidFill>
                <a:schemeClr val="accent1"/>
              </a:solidFill>
            </a:endParaRPr>
          </a:p>
          <a:p>
            <a:r>
              <a:rPr lang="en-GB" b="1">
                <a:solidFill>
                  <a:schemeClr val="tx1"/>
                </a:solidFill>
              </a:rPr>
              <a:t>Scope</a:t>
            </a:r>
          </a:p>
          <a:p>
            <a:pPr lvl="1"/>
            <a:r>
              <a:rPr lang="en-GB">
                <a:solidFill>
                  <a:schemeClr val="tx1"/>
                </a:solidFill>
              </a:rPr>
              <a:t>Advancing new fusion reactor concepts and key enabling technologies for fusion power plants.</a:t>
            </a:r>
          </a:p>
          <a:p>
            <a:r>
              <a:rPr lang="en-GB" b="1">
                <a:solidFill>
                  <a:schemeClr val="tx1"/>
                </a:solidFill>
              </a:rPr>
              <a:t>Outcomes </a:t>
            </a:r>
          </a:p>
          <a:p>
            <a:pPr lvl="1"/>
            <a:r>
              <a:rPr lang="en-GB">
                <a:solidFill>
                  <a:schemeClr val="tx1"/>
                </a:solidFill>
              </a:rPr>
              <a:t>By developing and scaling up breakthrough innovations for fusion energy; expected to:</a:t>
            </a:r>
          </a:p>
          <a:p>
            <a:pPr lvl="2"/>
            <a:r>
              <a:rPr lang="en-GB">
                <a:solidFill>
                  <a:schemeClr val="tx1"/>
                </a:solidFill>
              </a:rPr>
              <a:t>Keep technology leadership &amp; build value chain</a:t>
            </a:r>
          </a:p>
          <a:p>
            <a:pPr lvl="2"/>
            <a:r>
              <a:rPr lang="en-GB">
                <a:solidFill>
                  <a:schemeClr val="tx1"/>
                </a:solidFill>
              </a:rPr>
              <a:t>Enhance competitiveness attract new deep tech start-ups </a:t>
            </a:r>
            <a:r>
              <a:rPr lang="en-GB">
                <a:solidFill>
                  <a:schemeClr val="accent1"/>
                </a:solidFill>
              </a:rPr>
              <a:t>etc </a:t>
            </a:r>
            <a:r>
              <a:rPr lang="en-GB" err="1">
                <a:solidFill>
                  <a:schemeClr val="accent1"/>
                </a:solidFill>
              </a:rPr>
              <a:t>etc</a:t>
            </a:r>
            <a:r>
              <a:rPr lang="en-GB">
                <a:solidFill>
                  <a:schemeClr val="accent1"/>
                </a:solidFill>
              </a:rPr>
              <a:t> </a:t>
            </a:r>
            <a:r>
              <a:rPr lang="en-GB" err="1">
                <a:solidFill>
                  <a:schemeClr val="accent1"/>
                </a:solidFill>
              </a:rPr>
              <a:t>etc</a:t>
            </a:r>
            <a:endParaRPr lang="en-GB">
              <a:solidFill>
                <a:schemeClr val="accent1"/>
              </a:solidFill>
            </a:endParaRPr>
          </a:p>
        </p:txBody>
      </p:sp>
      <p:pic>
        <p:nvPicPr>
          <p:cNvPr id="4" name="Picture 3" descr="Website&#10;&#10;Description automatically generated">
            <a:extLst>
              <a:ext uri="{FF2B5EF4-FFF2-40B4-BE49-F238E27FC236}">
                <a16:creationId xmlns:a16="http://schemas.microsoft.com/office/drawing/2014/main" id="{2ED38FAB-A7EC-65F0-DDC9-ACF9E35E37F0}"/>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80112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8916E-097F-7C37-2271-CEDC6C11CD5D}"/>
              </a:ext>
            </a:extLst>
          </p:cNvPr>
          <p:cNvSpPr>
            <a:spLocks noGrp="1"/>
          </p:cNvSpPr>
          <p:nvPr>
            <p:ph idx="1"/>
          </p:nvPr>
        </p:nvSpPr>
        <p:spPr/>
        <p:txBody>
          <a:bodyPr/>
          <a:lstStyle/>
          <a:p>
            <a:r>
              <a:rPr lang="en-GB" b="1">
                <a:solidFill>
                  <a:schemeClr val="tx1"/>
                </a:solidFill>
              </a:rPr>
              <a:t>Context </a:t>
            </a:r>
          </a:p>
          <a:p>
            <a:pPr lvl="1"/>
            <a:r>
              <a:rPr lang="en-GB">
                <a:solidFill>
                  <a:schemeClr val="tx1"/>
                </a:solidFill>
              </a:rPr>
              <a:t>EU Soils are under increasing pressure from various sources, including contamination by microplastics, heavy metals, persistent organic pollutants as well as the inappropriate use of fertilisers, </a:t>
            </a:r>
          </a:p>
          <a:p>
            <a:r>
              <a:rPr lang="en-GB" b="1">
                <a:solidFill>
                  <a:schemeClr val="tx1"/>
                </a:solidFill>
              </a:rPr>
              <a:t>Objective</a:t>
            </a:r>
            <a:r>
              <a:rPr lang="en-GB">
                <a:solidFill>
                  <a:schemeClr val="tx1"/>
                </a:solidFill>
              </a:rPr>
              <a:t> - Reinforcing soil-based agricultural production, encompassing food, feed and biomass through biotech deep tech driven solutions that will:</a:t>
            </a:r>
          </a:p>
          <a:p>
            <a:pPr lvl="1"/>
            <a:r>
              <a:rPr lang="en-GB">
                <a:solidFill>
                  <a:schemeClr val="tx1"/>
                </a:solidFill>
              </a:rPr>
              <a:t>Improve soil health and enhance quality of agricultural products</a:t>
            </a:r>
          </a:p>
          <a:p>
            <a:pPr lvl="1"/>
            <a:r>
              <a:rPr lang="en-GB">
                <a:solidFill>
                  <a:schemeClr val="tx1"/>
                </a:solidFill>
              </a:rPr>
              <a:t>Address soil pollution to restore, enhance and protect soil</a:t>
            </a:r>
          </a:p>
          <a:p>
            <a:pPr lvl="1"/>
            <a:r>
              <a:rPr lang="en-GB">
                <a:solidFill>
                  <a:schemeClr val="tx1"/>
                </a:solidFill>
              </a:rPr>
              <a:t>Reduce dependency on hazardous chemicals, enhance soil fertility and health while minimising environmental impacts</a:t>
            </a:r>
          </a:p>
          <a:p>
            <a:pPr lvl="2"/>
            <a:endParaRPr lang="en-GB">
              <a:solidFill>
                <a:schemeClr val="tx1"/>
              </a:solidFill>
            </a:endParaRPr>
          </a:p>
        </p:txBody>
      </p:sp>
      <p:pic>
        <p:nvPicPr>
          <p:cNvPr id="4" name="Picture 3" descr="Website&#10;&#10;Description automatically generated">
            <a:extLst>
              <a:ext uri="{FF2B5EF4-FFF2-40B4-BE49-F238E27FC236}">
                <a16:creationId xmlns:a16="http://schemas.microsoft.com/office/drawing/2014/main" id="{3F32CF89-802D-425F-5686-1BE9F79C3C4B}"/>
              </a:ext>
            </a:extLst>
          </p:cNvPr>
          <p:cNvPicPr>
            <a:picLocks noChangeAspect="1"/>
          </p:cNvPicPr>
          <p:nvPr/>
        </p:nvPicPr>
        <p:blipFill>
          <a:blip r:embed="rId2"/>
          <a:stretch>
            <a:fillRect/>
          </a:stretch>
        </p:blipFill>
        <p:spPr>
          <a:xfrm>
            <a:off x="10451337" y="5832088"/>
            <a:ext cx="1371693" cy="771877"/>
          </a:xfrm>
          <a:prstGeom prst="rect">
            <a:avLst/>
          </a:prstGeom>
        </p:spPr>
      </p:pic>
      <p:sp>
        <p:nvSpPr>
          <p:cNvPr id="8" name="Title 1">
            <a:extLst>
              <a:ext uri="{FF2B5EF4-FFF2-40B4-BE49-F238E27FC236}">
                <a16:creationId xmlns:a16="http://schemas.microsoft.com/office/drawing/2014/main" id="{7AB61256-10F9-814A-5484-C8284DCE619A}"/>
              </a:ext>
            </a:extLst>
          </p:cNvPr>
          <p:cNvSpPr>
            <a:spLocks noGrp="1"/>
          </p:cNvSpPr>
          <p:nvPr>
            <p:ph type="title"/>
          </p:nvPr>
        </p:nvSpPr>
        <p:spPr>
          <a:xfrm>
            <a:off x="333375" y="365125"/>
            <a:ext cx="11601449" cy="1325563"/>
          </a:xfrm>
        </p:spPr>
        <p:txBody>
          <a:bodyPr/>
          <a:lstStyle/>
          <a:p>
            <a:r>
              <a:rPr lang="en-GB" dirty="0"/>
              <a:t>Biotech for regenerating Agricultural Soils</a:t>
            </a:r>
          </a:p>
        </p:txBody>
      </p:sp>
    </p:spTree>
    <p:extLst>
      <p:ext uri="{BB962C8B-B14F-4D97-AF65-F5344CB8AC3E}">
        <p14:creationId xmlns:p14="http://schemas.microsoft.com/office/powerpoint/2010/main" val="12805259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27A6D02-8F74-DD82-833F-307028BD3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1A715-B5F7-192A-4362-4B5F697BAAFE}"/>
              </a:ext>
            </a:extLst>
          </p:cNvPr>
          <p:cNvSpPr>
            <a:spLocks noGrp="1"/>
          </p:cNvSpPr>
          <p:nvPr>
            <p:ph type="title"/>
          </p:nvPr>
        </p:nvSpPr>
        <p:spPr>
          <a:xfrm>
            <a:off x="293639" y="80376"/>
            <a:ext cx="11529391" cy="1325563"/>
          </a:xfrm>
        </p:spPr>
        <p:txBody>
          <a:bodyPr/>
          <a:lstStyle/>
          <a:p>
            <a:r>
              <a:rPr lang="en-GB" dirty="0"/>
              <a:t>Biotech for regenerating Agricultural Soils</a:t>
            </a:r>
          </a:p>
        </p:txBody>
      </p:sp>
      <p:sp>
        <p:nvSpPr>
          <p:cNvPr id="3" name="Content Placeholder 2">
            <a:extLst>
              <a:ext uri="{FF2B5EF4-FFF2-40B4-BE49-F238E27FC236}">
                <a16:creationId xmlns:a16="http://schemas.microsoft.com/office/drawing/2014/main" id="{D981F692-8A02-5BF9-1E96-4231712BB17B}"/>
              </a:ext>
            </a:extLst>
          </p:cNvPr>
          <p:cNvSpPr>
            <a:spLocks noGrp="1"/>
          </p:cNvSpPr>
          <p:nvPr>
            <p:ph idx="1"/>
          </p:nvPr>
        </p:nvSpPr>
        <p:spPr>
          <a:xfrm>
            <a:off x="838200" y="1253331"/>
            <a:ext cx="10515600" cy="4351338"/>
          </a:xfrm>
        </p:spPr>
        <p:txBody>
          <a:bodyPr/>
          <a:lstStyle/>
          <a:p>
            <a:r>
              <a:rPr lang="en-GB" b="1">
                <a:solidFill>
                  <a:schemeClr val="tx1"/>
                </a:solidFill>
              </a:rPr>
              <a:t>Scope</a:t>
            </a:r>
            <a:r>
              <a:rPr lang="en-GB">
                <a:solidFill>
                  <a:schemeClr val="tx1"/>
                </a:solidFill>
              </a:rPr>
              <a:t> – </a:t>
            </a:r>
            <a:r>
              <a:rPr lang="en-GB">
                <a:solidFill>
                  <a:schemeClr val="accent1"/>
                </a:solidFill>
              </a:rPr>
              <a:t>one or more </a:t>
            </a:r>
            <a:r>
              <a:rPr lang="en-GB">
                <a:solidFill>
                  <a:schemeClr val="tx1"/>
                </a:solidFill>
              </a:rPr>
              <a:t>of the following areas</a:t>
            </a:r>
          </a:p>
          <a:p>
            <a:pPr lvl="1"/>
            <a:r>
              <a:rPr lang="en-GB">
                <a:solidFill>
                  <a:schemeClr val="tx1"/>
                </a:solidFill>
              </a:rPr>
              <a:t>Bioremediation technologies</a:t>
            </a:r>
          </a:p>
          <a:p>
            <a:pPr lvl="1"/>
            <a:r>
              <a:rPr lang="en-GB">
                <a:solidFill>
                  <a:schemeClr val="tx1"/>
                </a:solidFill>
              </a:rPr>
              <a:t>Soil and Soil microbiome management technologies</a:t>
            </a:r>
          </a:p>
          <a:p>
            <a:pPr lvl="1"/>
            <a:r>
              <a:rPr lang="en-GB">
                <a:solidFill>
                  <a:schemeClr val="tx1"/>
                </a:solidFill>
              </a:rPr>
              <a:t>Renewable fertilisers and bio stimulants</a:t>
            </a:r>
          </a:p>
          <a:p>
            <a:r>
              <a:rPr lang="en-GB" b="1">
                <a:solidFill>
                  <a:schemeClr val="tx1"/>
                </a:solidFill>
              </a:rPr>
              <a:t>Outcomes</a:t>
            </a:r>
          </a:p>
          <a:p>
            <a:pPr lvl="1"/>
            <a:r>
              <a:rPr lang="en-GB">
                <a:solidFill>
                  <a:schemeClr val="tx1"/>
                </a:solidFill>
              </a:rPr>
              <a:t>Scale deep-tech solutions that will improve soil health and the sustainability, efficiency and resilience of the European Agricultural Sector, which spans food, feed and </a:t>
            </a:r>
            <a:r>
              <a:rPr lang="en-GB" err="1">
                <a:solidFill>
                  <a:schemeClr val="tx1"/>
                </a:solidFill>
              </a:rPr>
              <a:t>biomas</a:t>
            </a:r>
            <a:r>
              <a:rPr lang="en-GB">
                <a:solidFill>
                  <a:schemeClr val="tx1"/>
                </a:solidFill>
              </a:rPr>
              <a:t>.</a:t>
            </a:r>
          </a:p>
          <a:p>
            <a:pPr lvl="1"/>
            <a:r>
              <a:rPr lang="en-GB">
                <a:solidFill>
                  <a:schemeClr val="tx1"/>
                </a:solidFill>
              </a:rPr>
              <a:t>Will also support challenges linked to </a:t>
            </a:r>
            <a:r>
              <a:rPr lang="en-GB" err="1">
                <a:solidFill>
                  <a:schemeClr val="tx1"/>
                </a:solidFill>
              </a:rPr>
              <a:t>climat</a:t>
            </a:r>
            <a:r>
              <a:rPr lang="en-GB">
                <a:solidFill>
                  <a:schemeClr val="tx1"/>
                </a:solidFill>
              </a:rPr>
              <a:t> </a:t>
            </a:r>
            <a:r>
              <a:rPr lang="en-GB" err="1">
                <a:solidFill>
                  <a:schemeClr val="tx1"/>
                </a:solidFill>
              </a:rPr>
              <a:t>echange</a:t>
            </a:r>
            <a:r>
              <a:rPr lang="en-GB">
                <a:solidFill>
                  <a:schemeClr val="tx1"/>
                </a:solidFill>
              </a:rPr>
              <a:t> and environment stresses </a:t>
            </a:r>
          </a:p>
        </p:txBody>
      </p:sp>
      <p:pic>
        <p:nvPicPr>
          <p:cNvPr id="4" name="Picture 3" descr="Website&#10;&#10;Description automatically generated">
            <a:extLst>
              <a:ext uri="{FF2B5EF4-FFF2-40B4-BE49-F238E27FC236}">
                <a16:creationId xmlns:a16="http://schemas.microsoft.com/office/drawing/2014/main" id="{59060501-1761-E792-3112-436EE896A182}"/>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742939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C92F-6023-4626-61BC-C56F1069465F}"/>
              </a:ext>
            </a:extLst>
          </p:cNvPr>
          <p:cNvSpPr>
            <a:spLocks noGrp="1"/>
          </p:cNvSpPr>
          <p:nvPr>
            <p:ph type="title"/>
          </p:nvPr>
        </p:nvSpPr>
        <p:spPr>
          <a:xfrm>
            <a:off x="337929" y="27195"/>
            <a:ext cx="11589027" cy="1325563"/>
          </a:xfrm>
        </p:spPr>
        <p:txBody>
          <a:bodyPr/>
          <a:lstStyle/>
          <a:p>
            <a:r>
              <a:rPr lang="en-GB" dirty="0"/>
              <a:t>Boosting the European Critical Raw Materials (CRM) value chain</a:t>
            </a:r>
          </a:p>
        </p:txBody>
      </p:sp>
      <p:sp>
        <p:nvSpPr>
          <p:cNvPr id="3" name="Content Placeholder 2">
            <a:extLst>
              <a:ext uri="{FF2B5EF4-FFF2-40B4-BE49-F238E27FC236}">
                <a16:creationId xmlns:a16="http://schemas.microsoft.com/office/drawing/2014/main" id="{0A8FF772-3AED-B622-E697-97BFDF6926AC}"/>
              </a:ext>
            </a:extLst>
          </p:cNvPr>
          <p:cNvSpPr>
            <a:spLocks noGrp="1"/>
          </p:cNvSpPr>
          <p:nvPr>
            <p:ph idx="1"/>
          </p:nvPr>
        </p:nvSpPr>
        <p:spPr>
          <a:xfrm>
            <a:off x="838200" y="1497453"/>
            <a:ext cx="10515600" cy="4351338"/>
          </a:xfrm>
        </p:spPr>
        <p:txBody>
          <a:bodyPr>
            <a:normAutofit lnSpcReduction="10000"/>
          </a:bodyPr>
          <a:lstStyle/>
          <a:p>
            <a:r>
              <a:rPr lang="en-GB" b="1">
                <a:solidFill>
                  <a:schemeClr val="tx1"/>
                </a:solidFill>
              </a:rPr>
              <a:t>Context</a:t>
            </a:r>
          </a:p>
          <a:p>
            <a:pPr lvl="1"/>
            <a:r>
              <a:rPr lang="en-GB">
                <a:solidFill>
                  <a:schemeClr val="tx1"/>
                </a:solidFill>
              </a:rPr>
              <a:t>Secure access to CRMs will reduce Europe’s dependence on unreliable suppliers, introducing circularity and make the most of EU’s limited resources</a:t>
            </a:r>
          </a:p>
          <a:p>
            <a:r>
              <a:rPr lang="en-GB" b="1">
                <a:solidFill>
                  <a:schemeClr val="tx1"/>
                </a:solidFill>
              </a:rPr>
              <a:t>Objective</a:t>
            </a:r>
            <a:r>
              <a:rPr lang="en-GB">
                <a:solidFill>
                  <a:schemeClr val="tx1"/>
                </a:solidFill>
              </a:rPr>
              <a:t> – </a:t>
            </a:r>
            <a:r>
              <a:rPr lang="en-GB">
                <a:solidFill>
                  <a:schemeClr val="accent1"/>
                </a:solidFill>
              </a:rPr>
              <a:t>in one or more </a:t>
            </a:r>
            <a:r>
              <a:rPr lang="en-GB">
                <a:solidFill>
                  <a:schemeClr val="tx1"/>
                </a:solidFill>
              </a:rPr>
              <a:t>of the following areas:</a:t>
            </a:r>
          </a:p>
          <a:p>
            <a:pPr lvl="1"/>
            <a:r>
              <a:rPr lang="en-GB">
                <a:solidFill>
                  <a:schemeClr val="tx1"/>
                </a:solidFill>
              </a:rPr>
              <a:t>Exploration of critical and strategic raw materials</a:t>
            </a:r>
          </a:p>
          <a:p>
            <a:pPr lvl="1"/>
            <a:r>
              <a:rPr lang="en-GB">
                <a:solidFill>
                  <a:schemeClr val="tx1"/>
                </a:solidFill>
              </a:rPr>
              <a:t>Extraction, processing and metallurgy refining for the supply of primary critical and strategic raw materials</a:t>
            </a:r>
          </a:p>
          <a:p>
            <a:pPr lvl="1"/>
            <a:r>
              <a:rPr lang="en-GB">
                <a:solidFill>
                  <a:schemeClr val="tx1"/>
                </a:solidFill>
              </a:rPr>
              <a:t>Recycling from end-of-life products for the supply of secondary critical and strategic raw materials</a:t>
            </a:r>
          </a:p>
          <a:p>
            <a:r>
              <a:rPr lang="en-GB">
                <a:solidFill>
                  <a:schemeClr val="tx1"/>
                </a:solidFill>
              </a:rPr>
              <a:t>N.B. life cycle analysis (LCA) required</a:t>
            </a:r>
          </a:p>
          <a:p>
            <a:endParaRPr lang="en-GB">
              <a:solidFill>
                <a:schemeClr val="tx1"/>
              </a:solidFill>
            </a:endParaRPr>
          </a:p>
        </p:txBody>
      </p:sp>
      <p:pic>
        <p:nvPicPr>
          <p:cNvPr id="4" name="Picture 3" descr="Website&#10;&#10;Description automatically generated">
            <a:extLst>
              <a:ext uri="{FF2B5EF4-FFF2-40B4-BE49-F238E27FC236}">
                <a16:creationId xmlns:a16="http://schemas.microsoft.com/office/drawing/2014/main" id="{51A2ED19-7049-E744-0C66-3BC81B83F835}"/>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359569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2011F05-4ACD-378E-882E-670B2C856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D0E18-F766-3CD6-7685-DC5E321035B1}"/>
              </a:ext>
            </a:extLst>
          </p:cNvPr>
          <p:cNvSpPr>
            <a:spLocks noGrp="1"/>
          </p:cNvSpPr>
          <p:nvPr>
            <p:ph type="title"/>
          </p:nvPr>
        </p:nvSpPr>
        <p:spPr/>
        <p:txBody>
          <a:bodyPr/>
          <a:lstStyle/>
          <a:p>
            <a:r>
              <a:rPr lang="en-GB" dirty="0"/>
              <a:t>Boosting the European Critical Raw Materials (CRM) value chain</a:t>
            </a:r>
          </a:p>
        </p:txBody>
      </p:sp>
      <p:sp>
        <p:nvSpPr>
          <p:cNvPr id="3" name="Content Placeholder 2">
            <a:extLst>
              <a:ext uri="{FF2B5EF4-FFF2-40B4-BE49-F238E27FC236}">
                <a16:creationId xmlns:a16="http://schemas.microsoft.com/office/drawing/2014/main" id="{2A40F97F-7D1F-9217-7D8A-F4AC2D7F8682}"/>
              </a:ext>
            </a:extLst>
          </p:cNvPr>
          <p:cNvSpPr>
            <a:spLocks noGrp="1"/>
          </p:cNvSpPr>
          <p:nvPr>
            <p:ph idx="1"/>
          </p:nvPr>
        </p:nvSpPr>
        <p:spPr>
          <a:xfrm>
            <a:off x="159026" y="1825625"/>
            <a:ext cx="11664004" cy="4351338"/>
          </a:xfrm>
        </p:spPr>
        <p:txBody>
          <a:bodyPr/>
          <a:lstStyle/>
          <a:p>
            <a:r>
              <a:rPr lang="en-GB" b="1">
                <a:solidFill>
                  <a:schemeClr val="tx1"/>
                </a:solidFill>
              </a:rPr>
              <a:t>Scope</a:t>
            </a:r>
          </a:p>
          <a:p>
            <a:pPr lvl="1"/>
            <a:r>
              <a:rPr lang="en-GB">
                <a:solidFill>
                  <a:schemeClr val="accent1"/>
                </a:solidFill>
              </a:rPr>
              <a:t>Deep-sea mining does not fall within the scope of this call</a:t>
            </a:r>
          </a:p>
          <a:p>
            <a:pPr lvl="1"/>
            <a:r>
              <a:rPr lang="en-GB">
                <a:solidFill>
                  <a:schemeClr val="tx1"/>
                </a:solidFill>
              </a:rPr>
              <a:t>Strengthening the supply of primary critical and strategic raw materials in the EU</a:t>
            </a:r>
          </a:p>
          <a:p>
            <a:pPr lvl="1"/>
            <a:r>
              <a:rPr lang="en-GB">
                <a:solidFill>
                  <a:schemeClr val="tx1"/>
                </a:solidFill>
              </a:rPr>
              <a:t>Increasing the recovery rate of critical and strategic raw materials as set out in the CRMA</a:t>
            </a:r>
          </a:p>
          <a:p>
            <a:r>
              <a:rPr lang="en-GB" b="1">
                <a:solidFill>
                  <a:schemeClr val="tx1"/>
                </a:solidFill>
              </a:rPr>
              <a:t>Outcomes</a:t>
            </a:r>
          </a:p>
          <a:p>
            <a:pPr lvl="1"/>
            <a:r>
              <a:rPr lang="en-GB">
                <a:solidFill>
                  <a:schemeClr val="tx1"/>
                </a:solidFill>
              </a:rPr>
              <a:t>Expected to contribute to the secure supply of sustainability produce primary and secondary critical and strategic raw materials for EU industrial Chains </a:t>
            </a:r>
          </a:p>
          <a:p>
            <a:pPr lvl="1"/>
            <a:r>
              <a:rPr lang="en-GB">
                <a:solidFill>
                  <a:schemeClr val="tx1"/>
                </a:solidFill>
              </a:rPr>
              <a:t>Help strengthen the EU mining value chain</a:t>
            </a:r>
          </a:p>
        </p:txBody>
      </p:sp>
      <p:pic>
        <p:nvPicPr>
          <p:cNvPr id="4" name="Picture 3" descr="Website&#10;&#10;Description automatically generated">
            <a:extLst>
              <a:ext uri="{FF2B5EF4-FFF2-40B4-BE49-F238E27FC236}">
                <a16:creationId xmlns:a16="http://schemas.microsoft.com/office/drawing/2014/main" id="{EBB77922-D5B5-A091-F1A8-353B8FDD559F}"/>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6685525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2300-1B58-2AFC-7EC2-CC4BDFFC2E2C}"/>
              </a:ext>
            </a:extLst>
          </p:cNvPr>
          <p:cNvSpPr>
            <a:spLocks noGrp="1"/>
          </p:cNvSpPr>
          <p:nvPr>
            <p:ph type="title"/>
          </p:nvPr>
        </p:nvSpPr>
        <p:spPr/>
        <p:txBody>
          <a:bodyPr/>
          <a:lstStyle/>
          <a:p>
            <a:r>
              <a:rPr lang="en-GB"/>
              <a:t>Deep tech for Climate Adaptation</a:t>
            </a:r>
          </a:p>
        </p:txBody>
      </p:sp>
      <p:sp>
        <p:nvSpPr>
          <p:cNvPr id="3" name="Content Placeholder 2">
            <a:extLst>
              <a:ext uri="{FF2B5EF4-FFF2-40B4-BE49-F238E27FC236}">
                <a16:creationId xmlns:a16="http://schemas.microsoft.com/office/drawing/2014/main" id="{A39F4614-3771-1C48-E7E6-D9CBF1FBED93}"/>
              </a:ext>
            </a:extLst>
          </p:cNvPr>
          <p:cNvSpPr>
            <a:spLocks noGrp="1"/>
          </p:cNvSpPr>
          <p:nvPr>
            <p:ph idx="1"/>
          </p:nvPr>
        </p:nvSpPr>
        <p:spPr>
          <a:xfrm>
            <a:off x="838200" y="1560443"/>
            <a:ext cx="10515600" cy="4616520"/>
          </a:xfrm>
        </p:spPr>
        <p:txBody>
          <a:bodyPr/>
          <a:lstStyle/>
          <a:p>
            <a:r>
              <a:rPr lang="en-GB" b="1">
                <a:solidFill>
                  <a:schemeClr val="tx1"/>
                </a:solidFill>
              </a:rPr>
              <a:t>Context</a:t>
            </a:r>
          </a:p>
          <a:p>
            <a:pPr lvl="1"/>
            <a:r>
              <a:rPr lang="en-GB">
                <a:solidFill>
                  <a:schemeClr val="tx1"/>
                </a:solidFill>
              </a:rPr>
              <a:t>Europe is warming faster than any other continent</a:t>
            </a:r>
          </a:p>
          <a:p>
            <a:pPr lvl="1"/>
            <a:r>
              <a:rPr lang="en-GB">
                <a:solidFill>
                  <a:schemeClr val="tx1"/>
                </a:solidFill>
              </a:rPr>
              <a:t>4 key risks for Europe</a:t>
            </a:r>
          </a:p>
          <a:p>
            <a:pPr lvl="2"/>
            <a:r>
              <a:rPr lang="en-GB">
                <a:solidFill>
                  <a:schemeClr val="tx1"/>
                </a:solidFill>
              </a:rPr>
              <a:t>Mortality and morbidity of people and changes in the Ecosystem due to heat</a:t>
            </a:r>
          </a:p>
          <a:p>
            <a:pPr lvl="2"/>
            <a:r>
              <a:rPr lang="en-GB">
                <a:solidFill>
                  <a:schemeClr val="tx1"/>
                </a:solidFill>
              </a:rPr>
              <a:t>Heat and drought stress on crops</a:t>
            </a:r>
          </a:p>
          <a:p>
            <a:pPr lvl="2"/>
            <a:r>
              <a:rPr lang="en-GB">
                <a:solidFill>
                  <a:schemeClr val="tx1"/>
                </a:solidFill>
              </a:rPr>
              <a:t>Water scarcity, and </a:t>
            </a:r>
          </a:p>
          <a:p>
            <a:pPr lvl="2"/>
            <a:r>
              <a:rPr lang="en-GB">
                <a:solidFill>
                  <a:schemeClr val="tx1"/>
                </a:solidFill>
              </a:rPr>
              <a:t>Flooding and sea level rise</a:t>
            </a:r>
          </a:p>
          <a:p>
            <a:r>
              <a:rPr lang="en-GB" b="1">
                <a:solidFill>
                  <a:schemeClr val="tx1"/>
                </a:solidFill>
              </a:rPr>
              <a:t>Objectives</a:t>
            </a:r>
          </a:p>
          <a:p>
            <a:pPr lvl="1"/>
            <a:r>
              <a:rPr lang="en-GB">
                <a:solidFill>
                  <a:schemeClr val="tx1"/>
                </a:solidFill>
              </a:rPr>
              <a:t>To improve Europe’s Climate resilience by scaling up companies and solutions and connect them to the Mission’s regions and local authorities</a:t>
            </a:r>
          </a:p>
        </p:txBody>
      </p:sp>
      <p:pic>
        <p:nvPicPr>
          <p:cNvPr id="4" name="Picture 3" descr="Website&#10;&#10;Description automatically generated">
            <a:extLst>
              <a:ext uri="{FF2B5EF4-FFF2-40B4-BE49-F238E27FC236}">
                <a16:creationId xmlns:a16="http://schemas.microsoft.com/office/drawing/2014/main" id="{DB2E4483-A9BF-5C34-4CFC-F8A496CBF463}"/>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82459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2E5B3-6C51-F99D-F6F6-318669C45C94}"/>
              </a:ext>
            </a:extLst>
          </p:cNvPr>
          <p:cNvSpPr>
            <a:spLocks noGrp="1"/>
          </p:cNvSpPr>
          <p:nvPr>
            <p:ph type="title"/>
          </p:nvPr>
        </p:nvSpPr>
        <p:spPr/>
        <p:txBody>
          <a:bodyPr/>
          <a:lstStyle/>
          <a:p>
            <a:r>
              <a:rPr lang="en-GB"/>
              <a:t>What is deep-tech?</a:t>
            </a:r>
          </a:p>
        </p:txBody>
      </p:sp>
      <p:sp>
        <p:nvSpPr>
          <p:cNvPr id="3" name="Content Placeholder 2">
            <a:extLst>
              <a:ext uri="{FF2B5EF4-FFF2-40B4-BE49-F238E27FC236}">
                <a16:creationId xmlns:a16="http://schemas.microsoft.com/office/drawing/2014/main" id="{99AA6C3D-2EEA-356C-4584-A7F01B208F0A}"/>
              </a:ext>
            </a:extLst>
          </p:cNvPr>
          <p:cNvSpPr>
            <a:spLocks noGrp="1"/>
          </p:cNvSpPr>
          <p:nvPr>
            <p:ph idx="1"/>
          </p:nvPr>
        </p:nvSpPr>
        <p:spPr>
          <a:xfrm>
            <a:off x="838200" y="1620078"/>
            <a:ext cx="10515600" cy="4556885"/>
          </a:xfrm>
        </p:spPr>
        <p:txBody>
          <a:bodyPr/>
          <a:lstStyle/>
          <a:p>
            <a:r>
              <a:rPr lang="en-GB">
                <a:solidFill>
                  <a:schemeClr val="tx1"/>
                </a:solidFill>
              </a:rPr>
              <a:t>Technology that is based on </a:t>
            </a:r>
            <a:r>
              <a:rPr lang="en-GB">
                <a:solidFill>
                  <a:schemeClr val="accent1"/>
                </a:solidFill>
              </a:rPr>
              <a:t>cutting edge scientific advances </a:t>
            </a:r>
            <a:r>
              <a:rPr lang="en-GB">
                <a:solidFill>
                  <a:schemeClr val="tx1"/>
                </a:solidFill>
              </a:rPr>
              <a:t>and discoveries</a:t>
            </a:r>
          </a:p>
          <a:p>
            <a:r>
              <a:rPr lang="en-GB">
                <a:solidFill>
                  <a:schemeClr val="tx1"/>
                </a:solidFill>
              </a:rPr>
              <a:t>Is characterised by the need to stay at the technological forefront by constant interaction with new ideas and results from the lab</a:t>
            </a:r>
          </a:p>
          <a:p>
            <a:r>
              <a:rPr lang="en-GB">
                <a:solidFill>
                  <a:schemeClr val="accent6"/>
                </a:solidFill>
              </a:rPr>
              <a:t>NOT</a:t>
            </a:r>
            <a:r>
              <a:rPr lang="en-GB">
                <a:solidFill>
                  <a:schemeClr val="tx1"/>
                </a:solidFill>
              </a:rPr>
              <a:t> – High-tech which refers to R&amp;D intensity</a:t>
            </a:r>
          </a:p>
          <a:p>
            <a:endParaRPr lang="en-GB">
              <a:solidFill>
                <a:schemeClr val="tx1"/>
              </a:solidFill>
            </a:endParaRPr>
          </a:p>
          <a:p>
            <a:r>
              <a:rPr lang="en-GB">
                <a:solidFill>
                  <a:schemeClr val="accent1"/>
                </a:solidFill>
              </a:rPr>
              <a:t>Unicorn</a:t>
            </a:r>
            <a:r>
              <a:rPr lang="en-GB">
                <a:solidFill>
                  <a:schemeClr val="tx1"/>
                </a:solidFill>
              </a:rPr>
              <a:t> – private company valued at over 1B€</a:t>
            </a:r>
          </a:p>
        </p:txBody>
      </p:sp>
      <p:pic>
        <p:nvPicPr>
          <p:cNvPr id="4" name="Picture 3" descr="Website&#10;&#10;Description automatically generated">
            <a:extLst>
              <a:ext uri="{FF2B5EF4-FFF2-40B4-BE49-F238E27FC236}">
                <a16:creationId xmlns:a16="http://schemas.microsoft.com/office/drawing/2014/main" id="{411145AE-410C-CE95-C296-3B6F81D8D2BE}"/>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1406429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4E1D6B4-8A11-40A0-C24F-8D81E0EDC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606DA-F870-976D-062F-CAAD61DA7109}"/>
              </a:ext>
            </a:extLst>
          </p:cNvPr>
          <p:cNvSpPr>
            <a:spLocks noGrp="1"/>
          </p:cNvSpPr>
          <p:nvPr>
            <p:ph type="title"/>
          </p:nvPr>
        </p:nvSpPr>
        <p:spPr/>
        <p:txBody>
          <a:bodyPr/>
          <a:lstStyle/>
          <a:p>
            <a:r>
              <a:rPr lang="en-GB"/>
              <a:t>Deep tech for Climate Adaptation</a:t>
            </a:r>
          </a:p>
        </p:txBody>
      </p:sp>
      <p:sp>
        <p:nvSpPr>
          <p:cNvPr id="3" name="Content Placeholder 2">
            <a:extLst>
              <a:ext uri="{FF2B5EF4-FFF2-40B4-BE49-F238E27FC236}">
                <a16:creationId xmlns:a16="http://schemas.microsoft.com/office/drawing/2014/main" id="{3EEA7B53-7AB7-1AB3-A4B9-C9E10C5ED577}"/>
              </a:ext>
            </a:extLst>
          </p:cNvPr>
          <p:cNvSpPr>
            <a:spLocks noGrp="1"/>
          </p:cNvSpPr>
          <p:nvPr>
            <p:ph idx="1"/>
          </p:nvPr>
        </p:nvSpPr>
        <p:spPr/>
        <p:txBody>
          <a:bodyPr/>
          <a:lstStyle/>
          <a:p>
            <a:r>
              <a:rPr lang="en-GB" b="1">
                <a:solidFill>
                  <a:schemeClr val="tx1"/>
                </a:solidFill>
              </a:rPr>
              <a:t>Scope</a:t>
            </a:r>
            <a:r>
              <a:rPr lang="en-GB">
                <a:solidFill>
                  <a:schemeClr val="tx1"/>
                </a:solidFill>
              </a:rPr>
              <a:t> </a:t>
            </a:r>
          </a:p>
          <a:p>
            <a:pPr lvl="1"/>
            <a:r>
              <a:rPr lang="en-GB">
                <a:solidFill>
                  <a:schemeClr val="accent1"/>
                </a:solidFill>
              </a:rPr>
              <a:t>One of the following priorities</a:t>
            </a:r>
          </a:p>
          <a:p>
            <a:pPr lvl="1"/>
            <a:r>
              <a:rPr lang="en-GB">
                <a:solidFill>
                  <a:schemeClr val="tx1"/>
                </a:solidFill>
              </a:rPr>
              <a:t>Combating extreme heat in urban environments</a:t>
            </a:r>
          </a:p>
          <a:p>
            <a:pPr lvl="1"/>
            <a:r>
              <a:rPr lang="en-GB">
                <a:solidFill>
                  <a:schemeClr val="tx1"/>
                </a:solidFill>
              </a:rPr>
              <a:t>Climate Smart agriculture</a:t>
            </a:r>
          </a:p>
          <a:p>
            <a:pPr lvl="1"/>
            <a:r>
              <a:rPr lang="en-GB">
                <a:solidFill>
                  <a:schemeClr val="tx1"/>
                </a:solidFill>
              </a:rPr>
              <a:t>Combatting water scarcity</a:t>
            </a:r>
          </a:p>
          <a:p>
            <a:pPr lvl="1"/>
            <a:r>
              <a:rPr lang="en-GB">
                <a:solidFill>
                  <a:schemeClr val="tx1"/>
                </a:solidFill>
              </a:rPr>
              <a:t>Flood &amp; coastal protection</a:t>
            </a:r>
          </a:p>
          <a:p>
            <a:r>
              <a:rPr lang="en-GB" b="1">
                <a:solidFill>
                  <a:schemeClr val="tx1"/>
                </a:solidFill>
              </a:rPr>
              <a:t>Outcomes</a:t>
            </a:r>
          </a:p>
          <a:p>
            <a:pPr lvl="1"/>
            <a:r>
              <a:rPr lang="en-GB">
                <a:solidFill>
                  <a:schemeClr val="tx1"/>
                </a:solidFill>
              </a:rPr>
              <a:t>Develop and commercially scale timely solutions needed across Europe to adapt to key climate risks. </a:t>
            </a:r>
          </a:p>
        </p:txBody>
      </p:sp>
      <p:pic>
        <p:nvPicPr>
          <p:cNvPr id="4" name="Picture 3" descr="Website&#10;&#10;Description automatically generated">
            <a:extLst>
              <a:ext uri="{FF2B5EF4-FFF2-40B4-BE49-F238E27FC236}">
                <a16:creationId xmlns:a16="http://schemas.microsoft.com/office/drawing/2014/main" id="{5387E4E3-87F6-577D-F028-BB69536C50C3}"/>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21493843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091819-3725-8346-862C-5FD005269B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988"/>
          <a:stretch/>
        </p:blipFill>
        <p:spPr>
          <a:xfrm>
            <a:off x="5564456" y="0"/>
            <a:ext cx="6950927"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596170" cy="2308324"/>
          </a:xfrm>
          <a:prstGeom prst="rect">
            <a:avLst/>
          </a:prstGeom>
          <a:noFill/>
        </p:spPr>
        <p:txBody>
          <a:bodyPr wrap="square" rtlCol="0" anchor="t">
            <a:spAutoFit/>
          </a:bodyPr>
          <a:lstStyle/>
          <a:p>
            <a:r>
              <a:rPr lang="en-GB" sz="4800" b="1" spc="-150">
                <a:solidFill>
                  <a:srgbClr val="2E2D62"/>
                </a:solidFill>
                <a:latin typeface="Arial" panose="020B0604020202020204" pitchFamily="34" charset="0"/>
                <a:cs typeface="Arial" panose="020B0604020202020204" pitchFamily="34" charset="0"/>
              </a:rPr>
              <a:t>UK Participation in</a:t>
            </a:r>
            <a:br>
              <a:rPr lang="en-GB" sz="4800" b="1" spc="-150">
                <a:solidFill>
                  <a:srgbClr val="2E2D62"/>
                </a:solidFill>
                <a:latin typeface="Arial" panose="020B0604020202020204" pitchFamily="34" charset="0"/>
                <a:cs typeface="Arial" panose="020B0604020202020204" pitchFamily="34" charset="0"/>
              </a:rPr>
            </a:br>
            <a:r>
              <a:rPr lang="en-GB" sz="4800" b="1" spc="-150">
                <a:solidFill>
                  <a:srgbClr val="2E2D62"/>
                </a:solidFill>
                <a:latin typeface="Arial" panose="020B0604020202020204" pitchFamily="34" charset="0"/>
                <a:cs typeface="Arial" panose="020B0604020202020204" pitchFamily="34" charset="0"/>
              </a:rPr>
              <a:t>the European Institute of</a:t>
            </a:r>
            <a:br>
              <a:rPr lang="en-GB" sz="4800" b="1" spc="-150">
                <a:solidFill>
                  <a:srgbClr val="2E2D62"/>
                </a:solidFill>
                <a:latin typeface="Arial" panose="020B0604020202020204" pitchFamily="34" charset="0"/>
                <a:cs typeface="Arial" panose="020B0604020202020204" pitchFamily="34" charset="0"/>
              </a:rPr>
            </a:br>
            <a:r>
              <a:rPr lang="en-GB" sz="4800" b="1" spc="-150">
                <a:solidFill>
                  <a:srgbClr val="2E2D62"/>
                </a:solidFill>
                <a:latin typeface="Arial" panose="020B0604020202020204" pitchFamily="34" charset="0"/>
                <a:cs typeface="Arial" panose="020B0604020202020204" pitchFamily="34" charset="0"/>
              </a:rPr>
              <a:t>Innovation &amp; Technology (EIT)</a:t>
            </a:r>
            <a:endParaRPr lang="en-US" sz="4800" b="1" spc="-150">
              <a:solidFill>
                <a:srgbClr val="2E2D6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288649" y="4486700"/>
            <a:ext cx="8408244" cy="1200329"/>
          </a:xfrm>
          <a:prstGeom prst="rect">
            <a:avLst/>
          </a:prstGeom>
        </p:spPr>
        <p:txBody>
          <a:bodyPr wrap="square">
            <a:spAutoFit/>
          </a:bodyPr>
          <a:lstStyle/>
          <a:p>
            <a:r>
              <a:rPr lang="en-GB" sz="2400">
                <a:solidFill>
                  <a:srgbClr val="626262"/>
                </a:solidFill>
                <a:latin typeface="Arial" panose="020B0604020202020204" pitchFamily="34" charset="0"/>
                <a:cs typeface="Arial" panose="020B0604020202020204" pitchFamily="34" charset="0"/>
              </a:rPr>
              <a:t>Teresa Arumardi</a:t>
            </a:r>
          </a:p>
          <a:p>
            <a:r>
              <a:rPr lang="en-GB" sz="2400">
                <a:solidFill>
                  <a:srgbClr val="626262"/>
                </a:solidFill>
                <a:latin typeface="Arial" panose="020B0604020202020204" pitchFamily="34" charset="0"/>
                <a:cs typeface="Arial" panose="020B0604020202020204" pitchFamily="34" charset="0"/>
              </a:rPr>
              <a:t>UK National Contact Point (NCP) for EIT</a:t>
            </a:r>
          </a:p>
          <a:p>
            <a:r>
              <a:rPr lang="en-GB" sz="2400">
                <a:solidFill>
                  <a:srgbClr val="626262"/>
                </a:solidFill>
                <a:latin typeface="Arial" panose="020B0604020202020204" pitchFamily="34" charset="0"/>
                <a:cs typeface="Arial" panose="020B0604020202020204" pitchFamily="34" charset="0"/>
              </a:rPr>
              <a:t>28/1/2026</a:t>
            </a:r>
          </a:p>
        </p:txBody>
      </p:sp>
      <p:pic>
        <p:nvPicPr>
          <p:cNvPr id="7" name="Picture 6">
            <a:extLst>
              <a:ext uri="{FF2B5EF4-FFF2-40B4-BE49-F238E27FC236}">
                <a16:creationId xmlns:a16="http://schemas.microsoft.com/office/drawing/2014/main" id="{B861681C-E70E-704D-BF01-E5E6BA958A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9" y="412403"/>
            <a:ext cx="3051993" cy="978941"/>
          </a:xfrm>
          <a:prstGeom prst="rect">
            <a:avLst/>
          </a:prstGeom>
        </p:spPr>
      </p:pic>
      <p:grpSp>
        <p:nvGrpSpPr>
          <p:cNvPr id="2" name="Group 1">
            <a:extLst>
              <a:ext uri="{FF2B5EF4-FFF2-40B4-BE49-F238E27FC236}">
                <a16:creationId xmlns:a16="http://schemas.microsoft.com/office/drawing/2014/main" id="{9034164B-B760-1418-2701-11529A99AFEA}"/>
              </a:ext>
            </a:extLst>
          </p:cNvPr>
          <p:cNvGrpSpPr/>
          <p:nvPr/>
        </p:nvGrpSpPr>
        <p:grpSpPr>
          <a:xfrm>
            <a:off x="11115040" y="273539"/>
            <a:ext cx="1076960" cy="284480"/>
            <a:chOff x="8067039" y="6431281"/>
            <a:chExt cx="1076960" cy="284480"/>
          </a:xfrm>
        </p:grpSpPr>
        <p:sp>
          <p:nvSpPr>
            <p:cNvPr id="4" name="Rectangle 3">
              <a:extLst>
                <a:ext uri="{FF2B5EF4-FFF2-40B4-BE49-F238E27FC236}">
                  <a16:creationId xmlns:a16="http://schemas.microsoft.com/office/drawing/2014/main" id="{7B496BA2-3BE8-8473-8960-F70F461A33C4}"/>
                </a:ext>
              </a:extLst>
            </p:cNvPr>
            <p:cNvSpPr/>
            <p:nvPr/>
          </p:nvSpPr>
          <p:spPr>
            <a:xfrm>
              <a:off x="8067039" y="6431281"/>
              <a:ext cx="1076960" cy="284480"/>
            </a:xfrm>
            <a:prstGeom prst="rect">
              <a:avLst/>
            </a:prstGeom>
            <a:solidFill>
              <a:srgbClr val="F1F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grey logo&#10;&#10;Description automatically generated with medium confidence">
              <a:extLst>
                <a:ext uri="{FF2B5EF4-FFF2-40B4-BE49-F238E27FC236}">
                  <a16:creationId xmlns:a16="http://schemas.microsoft.com/office/drawing/2014/main" id="{9355DD46-E918-091E-C3ED-F9B8FCDABCB0}"/>
                </a:ext>
              </a:extLst>
            </p:cNvPr>
            <p:cNvPicPr>
              <a:picLocks noChangeAspect="1"/>
            </p:cNvPicPr>
            <p:nvPr/>
          </p:nvPicPr>
          <p:blipFill>
            <a:blip r:embed="rId6"/>
            <a:stretch>
              <a:fillRect/>
            </a:stretch>
          </p:blipFill>
          <p:spPr>
            <a:xfrm>
              <a:off x="8242999" y="6480241"/>
              <a:ext cx="766407" cy="204315"/>
            </a:xfrm>
            <a:prstGeom prst="rect">
              <a:avLst/>
            </a:prstGeom>
          </p:spPr>
        </p:pic>
      </p:grpSp>
      <p:pic>
        <p:nvPicPr>
          <p:cNvPr id="9" name="Picture 8" descr="A black and blue text&#10;&#10;AI-generated content may be incorrect.">
            <a:extLst>
              <a:ext uri="{FF2B5EF4-FFF2-40B4-BE49-F238E27FC236}">
                <a16:creationId xmlns:a16="http://schemas.microsoft.com/office/drawing/2014/main" id="{91185957-AC8D-4982-C6D5-B81DA24682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3892" y="412403"/>
            <a:ext cx="2048992" cy="979200"/>
          </a:xfrm>
          <a:prstGeom prst="rect">
            <a:avLst/>
          </a:prstGeom>
        </p:spPr>
      </p:pic>
    </p:spTree>
    <p:extLst>
      <p:ext uri="{BB962C8B-B14F-4D97-AF65-F5344CB8AC3E}">
        <p14:creationId xmlns:p14="http://schemas.microsoft.com/office/powerpoint/2010/main" val="2147497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A69E75-5E5C-BAE2-B04B-CA3F86CDE525}"/>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B7CFB45-6F04-7C01-8A94-E4B9179DC56F}"/>
              </a:ext>
            </a:extLst>
          </p:cNvPr>
          <p:cNvSpPr/>
          <p:nvPr/>
        </p:nvSpPr>
        <p:spPr>
          <a:xfrm rot="21114532">
            <a:off x="3186047" y="2017878"/>
            <a:ext cx="5661364" cy="3784169"/>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Freeform 2">
            <a:extLst>
              <a:ext uri="{FF2B5EF4-FFF2-40B4-BE49-F238E27FC236}">
                <a16:creationId xmlns:a16="http://schemas.microsoft.com/office/drawing/2014/main" id="{9AF5FB63-0C17-2EE2-96FB-18D1DC285985}"/>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L" sz="1200"/>
          </a:p>
        </p:txBody>
      </p:sp>
      <p:sp>
        <p:nvSpPr>
          <p:cNvPr id="5" name="Rectangle 4">
            <a:extLst>
              <a:ext uri="{FF2B5EF4-FFF2-40B4-BE49-F238E27FC236}">
                <a16:creationId xmlns:a16="http://schemas.microsoft.com/office/drawing/2014/main" id="{8720ADD8-558A-0FD8-9F08-8401136CB4A6}"/>
              </a:ext>
            </a:extLst>
          </p:cNvPr>
          <p:cNvSpPr/>
          <p:nvPr/>
        </p:nvSpPr>
        <p:spPr>
          <a:xfrm>
            <a:off x="3594983" y="1955800"/>
            <a:ext cx="5002034" cy="3251200"/>
          </a:xfrm>
          <a:prstGeom prst="rect">
            <a:avLst/>
          </a:prstGeom>
          <a:solidFill>
            <a:srgbClr val="8A1A9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TextBox 9">
            <a:extLst>
              <a:ext uri="{FF2B5EF4-FFF2-40B4-BE49-F238E27FC236}">
                <a16:creationId xmlns:a16="http://schemas.microsoft.com/office/drawing/2014/main" id="{1EBE88F1-DEE0-C33E-28D7-A68AFBE4EF8C}"/>
              </a:ext>
            </a:extLst>
          </p:cNvPr>
          <p:cNvSpPr txBox="1"/>
          <p:nvPr/>
        </p:nvSpPr>
        <p:spPr>
          <a:xfrm>
            <a:off x="3810000" y="2239761"/>
            <a:ext cx="4572000" cy="2478114"/>
          </a:xfrm>
          <a:prstGeom prst="rect">
            <a:avLst/>
          </a:prstGeom>
          <a:noFill/>
          <a:effectLst/>
        </p:spPr>
        <p:txBody>
          <a:bodyPr wrap="square" rtlCol="0" anchor="ctr">
            <a:spAutoFit/>
          </a:bodyPr>
          <a:lstStyle/>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EIT in Horizon Europe</a:t>
            </a:r>
          </a:p>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EIT</a:t>
            </a:r>
          </a:p>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Activities</a:t>
            </a:r>
          </a:p>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Knowledge &amp; Innovation Communities (KICs)</a:t>
            </a:r>
          </a:p>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Opportunities</a:t>
            </a:r>
          </a:p>
        </p:txBody>
      </p:sp>
      <p:pic>
        <p:nvPicPr>
          <p:cNvPr id="7" name="Picture 6" descr="Pin on a map">
            <a:extLst>
              <a:ext uri="{FF2B5EF4-FFF2-40B4-BE49-F238E27FC236}">
                <a16:creationId xmlns:a16="http://schemas.microsoft.com/office/drawing/2014/main" id="{14B1694D-361E-4F24-2EB8-7E3D15AD45C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7174" y1="35085" x2="64213" y2="36621"/>
                        <a14:backgroundMark x1="64213" y1="36621" x2="57659" y2="36742"/>
                        <a14:backgroundMark x1="60761" y1="54972" x2="59223" y2="62490"/>
                        <a14:backgroundMark x1="59223" y1="62490" x2="58279" y2="57761"/>
                        <a14:backgroundMark x1="61246" y1="62207" x2="64644" y2="64956"/>
                        <a14:backgroundMark x1="64644" y1="64956" x2="63997" y2="71504"/>
                        <a14:backgroundMark x1="63997" y1="71504" x2="63889" y2="71584"/>
                        <a14:backgroundMark x1="63619" y1="60954" x2="62891" y2="62045"/>
                      </a14:backgroundRemoval>
                    </a14:imgEffect>
                  </a14:imgLayer>
                </a14:imgProps>
              </a:ext>
              <a:ext uri="{28A0092B-C50C-407E-A947-70E740481C1C}">
                <a14:useLocalDpi xmlns:a14="http://schemas.microsoft.com/office/drawing/2010/main" val="0"/>
              </a:ext>
            </a:extLst>
          </a:blip>
          <a:srcRect l="56920" t="18148" r="21957" b="32785"/>
          <a:stretch/>
        </p:blipFill>
        <p:spPr>
          <a:xfrm rot="724545">
            <a:off x="7701804" y="1112568"/>
            <a:ext cx="877673" cy="1360522"/>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2388878D-C567-F257-27F8-CC3810643849}"/>
              </a:ext>
            </a:extLst>
          </p:cNvPr>
          <p:cNvGrpSpPr/>
          <p:nvPr/>
        </p:nvGrpSpPr>
        <p:grpSpPr>
          <a:xfrm>
            <a:off x="187285" y="6408051"/>
            <a:ext cx="2551432" cy="246278"/>
            <a:chOff x="9490885" y="163199"/>
            <a:chExt cx="2551432" cy="246278"/>
          </a:xfrm>
        </p:grpSpPr>
        <p:pic>
          <p:nvPicPr>
            <p:cNvPr id="8" name="Picture 7">
              <a:extLst>
                <a:ext uri="{FF2B5EF4-FFF2-40B4-BE49-F238E27FC236}">
                  <a16:creationId xmlns:a16="http://schemas.microsoft.com/office/drawing/2014/main" id="{A1D53378-5C4B-DC9D-B706-CD47CFFA58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9" name="Group 8">
              <a:extLst>
                <a:ext uri="{FF2B5EF4-FFF2-40B4-BE49-F238E27FC236}">
                  <a16:creationId xmlns:a16="http://schemas.microsoft.com/office/drawing/2014/main" id="{7B7AA1A6-013F-FB1B-6765-8B06AF9A79BA}"/>
                </a:ext>
              </a:extLst>
            </p:cNvPr>
            <p:cNvGrpSpPr>
              <a:grpSpLocks noChangeAspect="1"/>
            </p:cNvGrpSpPr>
            <p:nvPr/>
          </p:nvGrpSpPr>
          <p:grpSpPr>
            <a:xfrm>
              <a:off x="10321954" y="163199"/>
              <a:ext cx="1720363" cy="240000"/>
              <a:chOff x="2051507" y="6068352"/>
              <a:chExt cx="3870815" cy="540000"/>
            </a:xfrm>
          </p:grpSpPr>
          <p:pic>
            <p:nvPicPr>
              <p:cNvPr id="11" name="Picture 4" descr="Horizon Europe Framework Programme (HORIZON) | IESL-FORTH">
                <a:extLst>
                  <a:ext uri="{FF2B5EF4-FFF2-40B4-BE49-F238E27FC236}">
                    <a16:creationId xmlns:a16="http://schemas.microsoft.com/office/drawing/2014/main" id="{D27C90E0-85EB-8B7C-3C61-5E20028292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IT European Institute of Innovation and Technology">
                <a:extLst>
                  <a:ext uri="{FF2B5EF4-FFF2-40B4-BE49-F238E27FC236}">
                    <a16:creationId xmlns:a16="http://schemas.microsoft.com/office/drawing/2014/main" id="{BD17B712-9EAE-FB09-EC92-078E204B52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0FB17A9A-7560-2E07-BED7-DD64A29ACA76}"/>
              </a:ext>
            </a:extLst>
          </p:cNvPr>
          <p:cNvSpPr txBox="1"/>
          <p:nvPr/>
        </p:nvSpPr>
        <p:spPr>
          <a:xfrm>
            <a:off x="403340" y="345182"/>
            <a:ext cx="11226893" cy="707886"/>
          </a:xfrm>
          <a:prstGeom prst="rect">
            <a:avLst/>
          </a:prstGeom>
          <a:noFill/>
        </p:spPr>
        <p:txBody>
          <a:bodyPr wrap="square" rtlCol="0" anchor="t">
            <a:spAutoFit/>
          </a:bodyPr>
          <a:lstStyle/>
          <a:p>
            <a:r>
              <a:rPr lang="en-US" sz="4000" b="1" spc="-150">
                <a:solidFill>
                  <a:srgbClr val="2E2D62"/>
                </a:solidFill>
                <a:latin typeface="Arial" panose="020B0604020202020204" pitchFamily="34" charset="0"/>
                <a:cs typeface="Arial" panose="020B0604020202020204" pitchFamily="34" charset="0"/>
              </a:rPr>
              <a:t>Objectives</a:t>
            </a:r>
          </a:p>
        </p:txBody>
      </p:sp>
    </p:spTree>
    <p:extLst>
      <p:ext uri="{BB962C8B-B14F-4D97-AF65-F5344CB8AC3E}">
        <p14:creationId xmlns:p14="http://schemas.microsoft.com/office/powerpoint/2010/main" val="225109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D1F96-3823-4CCF-830E-36576274437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CA19DB5-3FD1-4E53-DA5B-B469936B69FA}"/>
              </a:ext>
            </a:extLst>
          </p:cNvPr>
          <p:cNvSpPr/>
          <p:nvPr/>
        </p:nvSpPr>
        <p:spPr>
          <a:xfrm>
            <a:off x="29632" y="5575782"/>
            <a:ext cx="3163943"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676AD1C8-8C7C-888A-5A4D-271A02D9D84A}"/>
              </a:ext>
            </a:extLst>
          </p:cNvPr>
          <p:cNvGrpSpPr/>
          <p:nvPr/>
        </p:nvGrpSpPr>
        <p:grpSpPr>
          <a:xfrm>
            <a:off x="389278" y="4958934"/>
            <a:ext cx="11370048" cy="959266"/>
            <a:chOff x="389278" y="5198527"/>
            <a:chExt cx="11370048" cy="959266"/>
          </a:xfrm>
          <a:effectLst>
            <a:outerShdw blurRad="63500" sx="102000" sy="102000" algn="ctr" rotWithShape="0">
              <a:prstClr val="black">
                <a:alpha val="40000"/>
              </a:prstClr>
            </a:outerShdw>
          </a:effectLst>
        </p:grpSpPr>
        <p:sp>
          <p:nvSpPr>
            <p:cNvPr id="50" name="Rectangle: Rounded Corners 49">
              <a:extLst>
                <a:ext uri="{FF2B5EF4-FFF2-40B4-BE49-F238E27FC236}">
                  <a16:creationId xmlns:a16="http://schemas.microsoft.com/office/drawing/2014/main" id="{C9922FA1-DCC1-AF4A-389D-A50770CF5B0F}"/>
                </a:ext>
              </a:extLst>
            </p:cNvPr>
            <p:cNvSpPr/>
            <p:nvPr/>
          </p:nvSpPr>
          <p:spPr>
            <a:xfrm>
              <a:off x="389278" y="5198527"/>
              <a:ext cx="11370048" cy="959266"/>
            </a:xfrm>
            <a:prstGeom prst="roundRect">
              <a:avLst>
                <a:gd name="adj" fmla="val 11525"/>
              </a:avLst>
            </a:prstGeom>
            <a:solidFill>
              <a:srgbClr val="AAD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7BBD6B63-0B82-2C34-935C-9474AA6C41FB}"/>
                </a:ext>
              </a:extLst>
            </p:cNvPr>
            <p:cNvSpPr txBox="1"/>
            <p:nvPr/>
          </p:nvSpPr>
          <p:spPr>
            <a:xfrm>
              <a:off x="1196852" y="5272227"/>
              <a:ext cx="9580169" cy="374571"/>
            </a:xfrm>
            <a:prstGeom prst="roundRect">
              <a:avLst/>
            </a:prstGeom>
            <a:solidFill>
              <a:srgbClr val="FFFFFF"/>
            </a:solidFill>
            <a:ln>
              <a:solidFill>
                <a:srgbClr val="AAD361"/>
              </a:solidFill>
            </a:ln>
            <a:effectLst>
              <a:outerShdw blurRad="63500" sx="102000" sy="102000" algn="ctr" rotWithShape="0">
                <a:prstClr val="black">
                  <a:alpha val="40000"/>
                </a:prstClr>
              </a:outerShdw>
            </a:effectLst>
          </p:spPr>
          <p:txBody>
            <a:bodyPr wrap="square" rtlCol="0" anchor="ctr">
              <a:spAutoFit/>
            </a:bodyPr>
            <a:lstStyle/>
            <a:p>
              <a:pPr algn="ctr"/>
              <a:r>
                <a:rPr lang="en-GB" sz="1600" b="1" kern="0">
                  <a:solidFill>
                    <a:srgbClr val="A72D99"/>
                  </a:solidFill>
                  <a:latin typeface="Calibri" panose="020F0502020204030204"/>
                </a:rPr>
                <a:t>Widening Participation and Strengthening the European Research Area</a:t>
              </a:r>
            </a:p>
          </p:txBody>
        </p:sp>
        <p:sp>
          <p:nvSpPr>
            <p:cNvPr id="61" name="Rectangle: Rounded Corners 60">
              <a:extLst>
                <a:ext uri="{FF2B5EF4-FFF2-40B4-BE49-F238E27FC236}">
                  <a16:creationId xmlns:a16="http://schemas.microsoft.com/office/drawing/2014/main" id="{524F44B8-D493-E05E-49E6-E24AB12190AC}"/>
                </a:ext>
              </a:extLst>
            </p:cNvPr>
            <p:cNvSpPr/>
            <p:nvPr/>
          </p:nvSpPr>
          <p:spPr>
            <a:xfrm>
              <a:off x="6213153" y="5681843"/>
              <a:ext cx="4563868" cy="334123"/>
            </a:xfrm>
            <a:prstGeom prst="roundRect">
              <a:avLst/>
            </a:prstGeom>
            <a:gradFill flip="none" rotWithShape="1">
              <a:gsLst>
                <a:gs pos="0">
                  <a:srgbClr val="EFCAEE"/>
                </a:gs>
                <a:gs pos="54000">
                  <a:srgbClr val="FFEFBF"/>
                </a:gs>
                <a:gs pos="42000">
                  <a:srgbClr val="EFCAEE"/>
                </a:gs>
                <a:gs pos="100000">
                  <a:srgbClr val="FFEFBF"/>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33" kern="0">
                  <a:solidFill>
                    <a:srgbClr val="002F8E"/>
                  </a:solidFill>
                  <a:latin typeface="Calibri" panose="020F0502020204030204"/>
                </a:rPr>
                <a:t>Reforming and enhancing the European R&amp;I system</a:t>
              </a:r>
            </a:p>
          </p:txBody>
        </p:sp>
        <p:sp>
          <p:nvSpPr>
            <p:cNvPr id="62" name="Rectangle: Rounded Corners 61">
              <a:extLst>
                <a:ext uri="{FF2B5EF4-FFF2-40B4-BE49-F238E27FC236}">
                  <a16:creationId xmlns:a16="http://schemas.microsoft.com/office/drawing/2014/main" id="{56DCD7A3-596B-7B79-E7AE-EC24ACA5E788}"/>
                </a:ext>
              </a:extLst>
            </p:cNvPr>
            <p:cNvSpPr/>
            <p:nvPr/>
          </p:nvSpPr>
          <p:spPr>
            <a:xfrm>
              <a:off x="1196852" y="5681843"/>
              <a:ext cx="4563868" cy="334123"/>
            </a:xfrm>
            <a:prstGeom prst="roundRect">
              <a:avLst/>
            </a:prstGeom>
            <a:gradFill flip="none" rotWithShape="1">
              <a:gsLst>
                <a:gs pos="0">
                  <a:srgbClr val="EFCAEE"/>
                </a:gs>
                <a:gs pos="54000">
                  <a:srgbClr val="FFEFBF"/>
                </a:gs>
                <a:gs pos="42000">
                  <a:srgbClr val="EFCAEE"/>
                </a:gs>
                <a:gs pos="100000">
                  <a:srgbClr val="FFEFBF"/>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33" kern="0">
                  <a:solidFill>
                    <a:srgbClr val="002F8E"/>
                  </a:solidFill>
                  <a:latin typeface="Calibri" panose="020F0502020204030204"/>
                </a:rPr>
                <a:t>Widening participation and spreading excellence</a:t>
              </a:r>
            </a:p>
          </p:txBody>
        </p:sp>
      </p:grpSp>
      <p:grpSp>
        <p:nvGrpSpPr>
          <p:cNvPr id="79" name="Group 78">
            <a:extLst>
              <a:ext uri="{FF2B5EF4-FFF2-40B4-BE49-F238E27FC236}">
                <a16:creationId xmlns:a16="http://schemas.microsoft.com/office/drawing/2014/main" id="{C1F58439-85D6-7823-AF26-1C5CB60FF528}"/>
              </a:ext>
            </a:extLst>
          </p:cNvPr>
          <p:cNvGrpSpPr/>
          <p:nvPr/>
        </p:nvGrpSpPr>
        <p:grpSpPr>
          <a:xfrm>
            <a:off x="6101347" y="5968998"/>
            <a:ext cx="5640000" cy="550069"/>
            <a:chOff x="6431280" y="6145354"/>
            <a:chExt cx="5328046" cy="550068"/>
          </a:xfrm>
          <a:effectLst>
            <a:outerShdw blurRad="63500" sx="102000" sy="102000" algn="ctr" rotWithShape="0">
              <a:prstClr val="black">
                <a:alpha val="40000"/>
              </a:prstClr>
            </a:outerShdw>
          </a:effectLst>
        </p:grpSpPr>
        <p:sp>
          <p:nvSpPr>
            <p:cNvPr id="78" name="Rectangle: Rounded Corners 77">
              <a:extLst>
                <a:ext uri="{FF2B5EF4-FFF2-40B4-BE49-F238E27FC236}">
                  <a16:creationId xmlns:a16="http://schemas.microsoft.com/office/drawing/2014/main" id="{149DFCC8-6CC1-6DF5-6462-BAECC7685C36}"/>
                </a:ext>
              </a:extLst>
            </p:cNvPr>
            <p:cNvSpPr/>
            <p:nvPr/>
          </p:nvSpPr>
          <p:spPr>
            <a:xfrm>
              <a:off x="6431280" y="6145354"/>
              <a:ext cx="5328046" cy="550068"/>
            </a:xfrm>
            <a:prstGeom prst="roundRect">
              <a:avLst>
                <a:gd name="adj" fmla="val 83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BC3CCB24-785B-4C3C-7F69-D83275E9F09D}"/>
                </a:ext>
              </a:extLst>
            </p:cNvPr>
            <p:cNvSpPr txBox="1"/>
            <p:nvPr/>
          </p:nvSpPr>
          <p:spPr>
            <a:xfrm>
              <a:off x="6508471" y="6174181"/>
              <a:ext cx="387974" cy="276998"/>
            </a:xfrm>
            <a:prstGeom prst="rect">
              <a:avLst/>
            </a:prstGeom>
            <a:noFill/>
            <a:ln>
              <a:noFill/>
            </a:ln>
          </p:spPr>
          <p:txBody>
            <a:bodyPr wrap="none" rtlCol="0">
              <a:spAutoFit/>
            </a:bodyPr>
            <a:lstStyle/>
            <a:p>
              <a:r>
                <a:rPr lang="en-GB" sz="1200" kern="0">
                  <a:solidFill>
                    <a:srgbClr val="A72D99"/>
                  </a:solidFill>
                  <a:latin typeface="Calibri" panose="020F0502020204030204"/>
                </a:rPr>
                <a:t>Key</a:t>
              </a:r>
            </a:p>
          </p:txBody>
        </p:sp>
        <p:sp>
          <p:nvSpPr>
            <p:cNvPr id="67" name="Rectangle: Rounded Corners 66">
              <a:extLst>
                <a:ext uri="{FF2B5EF4-FFF2-40B4-BE49-F238E27FC236}">
                  <a16:creationId xmlns:a16="http://schemas.microsoft.com/office/drawing/2014/main" id="{BC22874D-466F-18A3-B5A8-D68C5BB033F1}"/>
                </a:ext>
              </a:extLst>
            </p:cNvPr>
            <p:cNvSpPr/>
            <p:nvPr/>
          </p:nvSpPr>
          <p:spPr>
            <a:xfrm>
              <a:off x="6895927" y="6447018"/>
              <a:ext cx="4761233" cy="239659"/>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200" kern="0">
                  <a:solidFill>
                    <a:srgbClr val="002F8E"/>
                  </a:solidFill>
                  <a:latin typeface="Calibri" panose="020F0502020204030204"/>
                </a:rPr>
                <a:t> Challenge driven – must solve the problem posed – not bottom-up idea driven</a:t>
              </a:r>
            </a:p>
          </p:txBody>
        </p:sp>
        <p:sp>
          <p:nvSpPr>
            <p:cNvPr id="68" name="Rectangle: Rounded Corners 67">
              <a:extLst>
                <a:ext uri="{FF2B5EF4-FFF2-40B4-BE49-F238E27FC236}">
                  <a16:creationId xmlns:a16="http://schemas.microsoft.com/office/drawing/2014/main" id="{B69596D8-1B39-67CE-DA1E-8F38C0BA23F9}"/>
                </a:ext>
              </a:extLst>
            </p:cNvPr>
            <p:cNvSpPr/>
            <p:nvPr/>
          </p:nvSpPr>
          <p:spPr>
            <a:xfrm>
              <a:off x="6895927" y="6171549"/>
              <a:ext cx="4761233" cy="239659"/>
            </a:xfrm>
            <a:prstGeom prst="roundRect">
              <a:avLst/>
            </a:prstGeom>
            <a:solidFill>
              <a:srgbClr val="EFCAE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200" kern="0">
                  <a:solidFill>
                    <a:srgbClr val="002F8E"/>
                  </a:solidFill>
                  <a:latin typeface="Calibri" panose="020F0502020204030204"/>
                </a:rPr>
                <a:t> Open to all research and innovation fields</a:t>
              </a:r>
            </a:p>
          </p:txBody>
        </p:sp>
      </p:grpSp>
      <p:grpSp>
        <p:nvGrpSpPr>
          <p:cNvPr id="2" name="Group 1">
            <a:extLst>
              <a:ext uri="{FF2B5EF4-FFF2-40B4-BE49-F238E27FC236}">
                <a16:creationId xmlns:a16="http://schemas.microsoft.com/office/drawing/2014/main" id="{974209E5-D4E1-950B-A0CD-64A16B4FFECB}"/>
              </a:ext>
            </a:extLst>
          </p:cNvPr>
          <p:cNvGrpSpPr/>
          <p:nvPr/>
        </p:nvGrpSpPr>
        <p:grpSpPr>
          <a:xfrm>
            <a:off x="387299" y="5968999"/>
            <a:ext cx="5640000" cy="550068"/>
            <a:chOff x="384198" y="6136640"/>
            <a:chExt cx="5328046" cy="550068"/>
          </a:xfrm>
          <a:effectLst>
            <a:outerShdw blurRad="63500" sx="102000" sy="102000" algn="ctr" rotWithShape="0">
              <a:prstClr val="black">
                <a:alpha val="40000"/>
              </a:prstClr>
            </a:outerShdw>
          </a:effectLst>
        </p:grpSpPr>
        <p:sp>
          <p:nvSpPr>
            <p:cNvPr id="63" name="Rectangle: Rounded Corners 62">
              <a:extLst>
                <a:ext uri="{FF2B5EF4-FFF2-40B4-BE49-F238E27FC236}">
                  <a16:creationId xmlns:a16="http://schemas.microsoft.com/office/drawing/2014/main" id="{956EB32B-91B6-DF15-96C4-9BDDB2069785}"/>
                </a:ext>
              </a:extLst>
            </p:cNvPr>
            <p:cNvSpPr/>
            <p:nvPr/>
          </p:nvSpPr>
          <p:spPr>
            <a:xfrm>
              <a:off x="384198" y="6136640"/>
              <a:ext cx="5328046" cy="550068"/>
            </a:xfrm>
            <a:prstGeom prst="roundRect">
              <a:avLst>
                <a:gd name="adj" fmla="val 83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B1FF4913-71CC-FF68-E9CB-47D2118F8AF2}"/>
                </a:ext>
              </a:extLst>
            </p:cNvPr>
            <p:cNvSpPr txBox="1"/>
            <p:nvPr/>
          </p:nvSpPr>
          <p:spPr>
            <a:xfrm>
              <a:off x="667500" y="6207471"/>
              <a:ext cx="4818900" cy="461665"/>
            </a:xfrm>
            <a:prstGeom prst="rect">
              <a:avLst/>
            </a:prstGeom>
            <a:noFill/>
            <a:ln>
              <a:noFill/>
            </a:ln>
          </p:spPr>
          <p:txBody>
            <a:bodyPr wrap="square">
              <a:spAutoFit/>
            </a:bodyPr>
            <a:lstStyle/>
            <a:p>
              <a:pPr algn="ctr" defTabSz="914446">
                <a:defRPr/>
              </a:pPr>
              <a:r>
                <a:rPr lang="en-GB" sz="1200" kern="0">
                  <a:solidFill>
                    <a:srgbClr val="A72D99"/>
                  </a:solidFill>
                  <a:latin typeface="Calibri" panose="020F0502020204030204"/>
                </a:rPr>
                <a:t>N.B. Budgets shown are for 2021-2027. Budgets will be higher than above once the UK and other Associated Country contributions are included.</a:t>
              </a:r>
            </a:p>
          </p:txBody>
        </p:sp>
      </p:grpSp>
      <p:grpSp>
        <p:nvGrpSpPr>
          <p:cNvPr id="8" name="Group 7">
            <a:extLst>
              <a:ext uri="{FF2B5EF4-FFF2-40B4-BE49-F238E27FC236}">
                <a16:creationId xmlns:a16="http://schemas.microsoft.com/office/drawing/2014/main" id="{EAE306BF-9F50-CE7B-96A5-F5BF427CED1E}"/>
              </a:ext>
            </a:extLst>
          </p:cNvPr>
          <p:cNvGrpSpPr/>
          <p:nvPr/>
        </p:nvGrpSpPr>
        <p:grpSpPr>
          <a:xfrm>
            <a:off x="7995451" y="838200"/>
            <a:ext cx="3742847" cy="4033476"/>
            <a:chOff x="11993176" y="1653608"/>
            <a:chExt cx="5614271" cy="6050214"/>
          </a:xfrm>
          <a:effectLst>
            <a:outerShdw blurRad="63500" sx="102000" sy="102000" algn="ctr" rotWithShape="0">
              <a:prstClr val="black">
                <a:alpha val="40000"/>
              </a:prstClr>
            </a:outerShdw>
          </a:effectLst>
        </p:grpSpPr>
        <p:grpSp>
          <p:nvGrpSpPr>
            <p:cNvPr id="42" name="Group 41">
              <a:extLst>
                <a:ext uri="{FF2B5EF4-FFF2-40B4-BE49-F238E27FC236}">
                  <a16:creationId xmlns:a16="http://schemas.microsoft.com/office/drawing/2014/main" id="{5CBEC258-AF5D-94AE-53D8-C95B6F25DAE4}"/>
                </a:ext>
              </a:extLst>
            </p:cNvPr>
            <p:cNvGrpSpPr/>
            <p:nvPr/>
          </p:nvGrpSpPr>
          <p:grpSpPr>
            <a:xfrm>
              <a:off x="11993176" y="1653608"/>
              <a:ext cx="5614271" cy="6050214"/>
              <a:chOff x="7995450" y="1102405"/>
              <a:chExt cx="3742847" cy="4033476"/>
            </a:xfrm>
          </p:grpSpPr>
          <p:grpSp>
            <p:nvGrpSpPr>
              <p:cNvPr id="75" name="Group 74">
                <a:extLst>
                  <a:ext uri="{FF2B5EF4-FFF2-40B4-BE49-F238E27FC236}">
                    <a16:creationId xmlns:a16="http://schemas.microsoft.com/office/drawing/2014/main" id="{A1993BF8-7630-A02F-AA55-2ED5FA6DF298}"/>
                  </a:ext>
                </a:extLst>
              </p:cNvPr>
              <p:cNvGrpSpPr/>
              <p:nvPr/>
            </p:nvGrpSpPr>
            <p:grpSpPr>
              <a:xfrm>
                <a:off x="7995450" y="1268653"/>
                <a:ext cx="3742847" cy="3867228"/>
                <a:chOff x="7995450" y="1268653"/>
                <a:chExt cx="3742847" cy="3867228"/>
              </a:xfrm>
            </p:grpSpPr>
            <p:sp>
              <p:nvSpPr>
                <p:cNvPr id="49" name="Rectangle: Rounded Corners 48">
                  <a:extLst>
                    <a:ext uri="{FF2B5EF4-FFF2-40B4-BE49-F238E27FC236}">
                      <a16:creationId xmlns:a16="http://schemas.microsoft.com/office/drawing/2014/main" id="{1D092BF1-4BB1-2D2A-2CF3-C71898AE375C}"/>
                    </a:ext>
                  </a:extLst>
                </p:cNvPr>
                <p:cNvSpPr/>
                <p:nvPr/>
              </p:nvSpPr>
              <p:spPr>
                <a:xfrm>
                  <a:off x="7995450" y="1268653"/>
                  <a:ext cx="3742847" cy="3867228"/>
                </a:xfrm>
                <a:prstGeom prst="roundRect">
                  <a:avLst>
                    <a:gd name="adj" fmla="val 2469"/>
                  </a:avLst>
                </a:prstGeom>
                <a:gradFill>
                  <a:gsLst>
                    <a:gs pos="1000">
                      <a:srgbClr val="9DD4E6"/>
                    </a:gs>
                    <a:gs pos="100000">
                      <a:srgbClr val="AAD36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7746311-CDC0-0588-354B-23278C6B03BB}"/>
                    </a:ext>
                  </a:extLst>
                </p:cNvPr>
                <p:cNvSpPr/>
                <p:nvPr/>
              </p:nvSpPr>
              <p:spPr>
                <a:xfrm>
                  <a:off x="8251339" y="2249105"/>
                  <a:ext cx="3240000" cy="479317"/>
                </a:xfrm>
                <a:prstGeom prst="roundRect">
                  <a:avLst/>
                </a:prstGeom>
                <a:gradFill flip="none" rotWithShape="1">
                  <a:gsLst>
                    <a:gs pos="0">
                      <a:srgbClr val="EFCAEE"/>
                    </a:gs>
                    <a:gs pos="54000">
                      <a:srgbClr val="FFEFBF"/>
                    </a:gs>
                    <a:gs pos="42000">
                      <a:srgbClr val="EFCAEE"/>
                    </a:gs>
                    <a:gs pos="100000">
                      <a:srgbClr val="FFEFBF"/>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446">
                    <a:lnSpc>
                      <a:spcPts val="1400"/>
                    </a:lnSpc>
                    <a:spcAft>
                      <a:spcPts val="800"/>
                    </a:spcAft>
                    <a:defRPr/>
                  </a:pPr>
                  <a:r>
                    <a:rPr lang="en-GB" sz="1333" kern="0">
                      <a:solidFill>
                        <a:srgbClr val="002F8E"/>
                      </a:solidFill>
                      <a:latin typeface="Calibri" panose="020F0502020204030204"/>
                    </a:rPr>
                    <a:t>European Innovation Council (EIC)</a:t>
                  </a:r>
                </a:p>
              </p:txBody>
            </p:sp>
            <p:sp>
              <p:nvSpPr>
                <p:cNvPr id="60" name="Rectangle: Rounded Corners 59">
                  <a:extLst>
                    <a:ext uri="{FF2B5EF4-FFF2-40B4-BE49-F238E27FC236}">
                      <a16:creationId xmlns:a16="http://schemas.microsoft.com/office/drawing/2014/main" id="{0D693D51-6B5C-47A3-1C5B-A0A298532181}"/>
                    </a:ext>
                  </a:extLst>
                </p:cNvPr>
                <p:cNvSpPr/>
                <p:nvPr/>
              </p:nvSpPr>
              <p:spPr>
                <a:xfrm>
                  <a:off x="8251339" y="2787035"/>
                  <a:ext cx="3240000" cy="479317"/>
                </a:xfrm>
                <a:prstGeom prst="roundRect">
                  <a:avLst/>
                </a:prstGeom>
                <a:gradFill flip="none" rotWithShape="1">
                  <a:gsLst>
                    <a:gs pos="0">
                      <a:srgbClr val="EFCAEE"/>
                    </a:gs>
                    <a:gs pos="54000">
                      <a:srgbClr val="FFEFBF"/>
                    </a:gs>
                    <a:gs pos="42000">
                      <a:srgbClr val="EFCAEE"/>
                    </a:gs>
                    <a:gs pos="100000">
                      <a:srgbClr val="FFEFBF"/>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446">
                    <a:lnSpc>
                      <a:spcPts val="1400"/>
                    </a:lnSpc>
                    <a:spcAft>
                      <a:spcPts val="800"/>
                    </a:spcAft>
                    <a:defRPr/>
                  </a:pPr>
                  <a:r>
                    <a:rPr lang="en-GB" sz="1333" kern="0">
                      <a:solidFill>
                        <a:srgbClr val="002F8E"/>
                      </a:solidFill>
                      <a:latin typeface="Calibri" panose="020F0502020204030204"/>
                    </a:rPr>
                    <a:t>European Innovation Ecosystems (EIE)</a:t>
                  </a:r>
                </a:p>
              </p:txBody>
            </p:sp>
            <p:sp>
              <p:nvSpPr>
                <p:cNvPr id="21" name="Rectangle 20">
                  <a:extLst>
                    <a:ext uri="{FF2B5EF4-FFF2-40B4-BE49-F238E27FC236}">
                      <a16:creationId xmlns:a16="http://schemas.microsoft.com/office/drawing/2014/main" id="{2DC2FF1F-B44C-8ED1-6B69-530709A3CC52}"/>
                    </a:ext>
                  </a:extLst>
                </p:cNvPr>
                <p:cNvSpPr/>
                <p:nvPr/>
              </p:nvSpPr>
              <p:spPr>
                <a:xfrm>
                  <a:off x="9353791" y="1546422"/>
                  <a:ext cx="1998949" cy="338554"/>
                </a:xfrm>
                <a:prstGeom prst="rect">
                  <a:avLst/>
                </a:prstGeom>
                <a:ln>
                  <a:noFill/>
                </a:ln>
              </p:spPr>
              <p:txBody>
                <a:bodyPr wrap="square">
                  <a:spAutoFit/>
                </a:bodyPr>
                <a:lstStyle/>
                <a:p>
                  <a:pPr defTabSz="914446">
                    <a:defRPr/>
                  </a:pPr>
                  <a:r>
                    <a:rPr lang="en-GB" sz="1600" b="1" kern="0">
                      <a:solidFill>
                        <a:srgbClr val="A72D99"/>
                      </a:solidFill>
                      <a:latin typeface="Calibri" panose="020F0502020204030204"/>
                    </a:rPr>
                    <a:t>Innovative Europe</a:t>
                  </a:r>
                </a:p>
              </p:txBody>
            </p:sp>
            <p:sp>
              <p:nvSpPr>
                <p:cNvPr id="59" name="Rectangle: Rounded Corners 58">
                  <a:extLst>
                    <a:ext uri="{FF2B5EF4-FFF2-40B4-BE49-F238E27FC236}">
                      <a16:creationId xmlns:a16="http://schemas.microsoft.com/office/drawing/2014/main" id="{0ADD2103-0197-BF13-EC15-5A5B7F3DDAE5}"/>
                    </a:ext>
                  </a:extLst>
                </p:cNvPr>
                <p:cNvSpPr/>
                <p:nvPr/>
              </p:nvSpPr>
              <p:spPr>
                <a:xfrm>
                  <a:off x="8251339" y="3332290"/>
                  <a:ext cx="3240000" cy="479317"/>
                </a:xfrm>
                <a:prstGeom prst="roundRect">
                  <a:avLst/>
                </a:prstGeom>
                <a:gradFill flip="none" rotWithShape="1">
                  <a:gsLst>
                    <a:gs pos="0">
                      <a:srgbClr val="EFCAEE"/>
                    </a:gs>
                    <a:gs pos="54000">
                      <a:srgbClr val="FFEFBF"/>
                    </a:gs>
                    <a:gs pos="42000">
                      <a:srgbClr val="EFCAEE"/>
                    </a:gs>
                    <a:gs pos="100000">
                      <a:srgbClr val="FFEFBF"/>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446">
                    <a:lnSpc>
                      <a:spcPts val="1400"/>
                    </a:lnSpc>
                    <a:defRPr/>
                  </a:pPr>
                  <a:r>
                    <a:rPr lang="en-GB" sz="1333" kern="0">
                      <a:solidFill>
                        <a:srgbClr val="002F8E"/>
                      </a:solidFill>
                      <a:latin typeface="Calibri" panose="020F0502020204030204"/>
                    </a:rPr>
                    <a:t>European Institute of</a:t>
                  </a:r>
                </a:p>
                <a:p>
                  <a:pPr algn="ctr" defTabSz="914446">
                    <a:lnSpc>
                      <a:spcPts val="1400"/>
                    </a:lnSpc>
                    <a:defRPr/>
                  </a:pPr>
                  <a:r>
                    <a:rPr lang="en-GB" sz="1333" kern="0">
                      <a:solidFill>
                        <a:srgbClr val="002F8E"/>
                      </a:solidFill>
                      <a:latin typeface="Calibri" panose="020F0502020204030204"/>
                    </a:rPr>
                    <a:t>Innovation &amp; Technology (EIT)</a:t>
                  </a:r>
                </a:p>
              </p:txBody>
            </p:sp>
          </p:grpSp>
          <p:grpSp>
            <p:nvGrpSpPr>
              <p:cNvPr id="34" name="Group 33">
                <a:extLst>
                  <a:ext uri="{FF2B5EF4-FFF2-40B4-BE49-F238E27FC236}">
                    <a16:creationId xmlns:a16="http://schemas.microsoft.com/office/drawing/2014/main" id="{ADD4C809-B4FC-9A25-C2A5-561B82033C9B}"/>
                  </a:ext>
                </a:extLst>
              </p:cNvPr>
              <p:cNvGrpSpPr/>
              <p:nvPr/>
            </p:nvGrpSpPr>
            <p:grpSpPr>
              <a:xfrm>
                <a:off x="8216399" y="1102405"/>
                <a:ext cx="1080000" cy="1080000"/>
                <a:chOff x="10321630" y="-95081"/>
                <a:chExt cx="1080000" cy="1080000"/>
              </a:xfrm>
            </p:grpSpPr>
            <p:sp>
              <p:nvSpPr>
                <p:cNvPr id="28" name="Rectangle: Rounded Corners 27">
                  <a:extLst>
                    <a:ext uri="{FF2B5EF4-FFF2-40B4-BE49-F238E27FC236}">
                      <a16:creationId xmlns:a16="http://schemas.microsoft.com/office/drawing/2014/main" id="{DAD03333-0305-12AA-5006-4031BF144E9E}"/>
                    </a:ext>
                  </a:extLst>
                </p:cNvPr>
                <p:cNvSpPr/>
                <p:nvPr/>
              </p:nvSpPr>
              <p:spPr>
                <a:xfrm>
                  <a:off x="10321630" y="-95081"/>
                  <a:ext cx="1080000" cy="1080000"/>
                </a:xfrm>
                <a:prstGeom prst="roundRect">
                  <a:avLst>
                    <a:gd name="adj" fmla="val 8355"/>
                  </a:avLst>
                </a:prstGeom>
                <a:solidFill>
                  <a:schemeClr val="bg1"/>
                </a:solidFill>
                <a:ln>
                  <a:solidFill>
                    <a:srgbClr val="AAD36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b="1" kern="0">
                    <a:solidFill>
                      <a:srgbClr val="A72D99"/>
                    </a:solidFill>
                    <a:latin typeface="Calibri" panose="020F0502020204030204"/>
                  </a:endParaRPr>
                </a:p>
                <a:p>
                  <a:pPr algn="ctr"/>
                  <a:endParaRPr lang="en-GB" sz="2100" b="1" kern="0">
                    <a:solidFill>
                      <a:srgbClr val="A72D99"/>
                    </a:solidFill>
                    <a:latin typeface="Calibri" panose="020F0502020204030204"/>
                  </a:endParaRPr>
                </a:p>
                <a:p>
                  <a:pPr algn="ctr"/>
                  <a:r>
                    <a:rPr lang="en-GB" sz="1867" b="1" kern="0">
                      <a:solidFill>
                        <a:srgbClr val="A72D99"/>
                      </a:solidFill>
                      <a:latin typeface="Calibri" panose="020F0502020204030204"/>
                    </a:rPr>
                    <a:t>Pillar III</a:t>
                  </a:r>
                  <a:endParaRPr lang="en-GB" sz="1867">
                    <a:solidFill>
                      <a:srgbClr val="A72D99"/>
                    </a:solidFill>
                  </a:endParaRPr>
                </a:p>
              </p:txBody>
            </p:sp>
            <p:pic>
              <p:nvPicPr>
                <p:cNvPr id="33" name="Picture 32">
                  <a:extLst>
                    <a:ext uri="{FF2B5EF4-FFF2-40B4-BE49-F238E27FC236}">
                      <a16:creationId xmlns:a16="http://schemas.microsoft.com/office/drawing/2014/main" id="{BD6DDDBE-5E52-8918-CC96-45DF7488C207}"/>
                    </a:ext>
                  </a:extLst>
                </p:cNvPr>
                <p:cNvPicPr>
                  <a:picLocks noChangeAspect="1"/>
                </p:cNvPicPr>
                <p:nvPr/>
              </p:nvPicPr>
              <p:blipFill>
                <a:blip r:embed="rId3"/>
                <a:stretch>
                  <a:fillRect/>
                </a:stretch>
              </p:blipFill>
              <p:spPr>
                <a:xfrm>
                  <a:off x="10553671" y="69705"/>
                  <a:ext cx="543560" cy="554486"/>
                </a:xfrm>
                <a:prstGeom prst="rect">
                  <a:avLst/>
                </a:prstGeom>
              </p:spPr>
            </p:pic>
          </p:grpSp>
        </p:grpSp>
        <p:sp>
          <p:nvSpPr>
            <p:cNvPr id="80" name="Rectangle: Rounded Corners 79">
              <a:extLst>
                <a:ext uri="{FF2B5EF4-FFF2-40B4-BE49-F238E27FC236}">
                  <a16:creationId xmlns:a16="http://schemas.microsoft.com/office/drawing/2014/main" id="{C2BB2B9D-51F1-6E45-D438-EA04BFE66CA0}"/>
                </a:ext>
              </a:extLst>
            </p:cNvPr>
            <p:cNvSpPr/>
            <p:nvPr/>
          </p:nvSpPr>
          <p:spPr>
            <a:xfrm>
              <a:off x="12377010" y="5842464"/>
              <a:ext cx="1631514" cy="386738"/>
            </a:xfrm>
            <a:prstGeom prst="roundRect">
              <a:avLst>
                <a:gd name="adj" fmla="val 31999"/>
              </a:avLst>
            </a:prstGeom>
            <a:solidFill>
              <a:schemeClr val="bg1"/>
            </a:solidFill>
            <a:ln>
              <a:solidFill>
                <a:srgbClr val="AAD36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kern="0">
                  <a:solidFill>
                    <a:srgbClr val="A72D99"/>
                  </a:solidFill>
                  <a:latin typeface="Calibri" panose="020F0502020204030204"/>
                </a:rPr>
                <a:t>€13.4bn</a:t>
              </a:r>
              <a:endParaRPr lang="en-GB" sz="1200">
                <a:solidFill>
                  <a:srgbClr val="A72D99"/>
                </a:solidFill>
              </a:endParaRPr>
            </a:p>
          </p:txBody>
        </p:sp>
      </p:grpSp>
      <p:grpSp>
        <p:nvGrpSpPr>
          <p:cNvPr id="5" name="Group 4">
            <a:extLst>
              <a:ext uri="{FF2B5EF4-FFF2-40B4-BE49-F238E27FC236}">
                <a16:creationId xmlns:a16="http://schemas.microsoft.com/office/drawing/2014/main" id="{95CD2F78-445D-A2EA-7C21-C33A32C63089}"/>
              </a:ext>
            </a:extLst>
          </p:cNvPr>
          <p:cNvGrpSpPr/>
          <p:nvPr/>
        </p:nvGrpSpPr>
        <p:grpSpPr>
          <a:xfrm>
            <a:off x="4189385" y="838201"/>
            <a:ext cx="3742847" cy="4033477"/>
            <a:chOff x="6284076" y="1653609"/>
            <a:chExt cx="5614271" cy="6050215"/>
          </a:xfrm>
          <a:effectLst>
            <a:outerShdw blurRad="63500" sx="102000" sy="102000" algn="ctr" rotWithShape="0">
              <a:prstClr val="black">
                <a:alpha val="40000"/>
              </a:prstClr>
            </a:outerShdw>
          </a:effectLst>
        </p:grpSpPr>
        <p:grpSp>
          <p:nvGrpSpPr>
            <p:cNvPr id="38" name="Group 37">
              <a:extLst>
                <a:ext uri="{FF2B5EF4-FFF2-40B4-BE49-F238E27FC236}">
                  <a16:creationId xmlns:a16="http://schemas.microsoft.com/office/drawing/2014/main" id="{7EF37D2C-7885-6A0D-1779-7DF5214D274A}"/>
                </a:ext>
              </a:extLst>
            </p:cNvPr>
            <p:cNvGrpSpPr/>
            <p:nvPr/>
          </p:nvGrpSpPr>
          <p:grpSpPr>
            <a:xfrm>
              <a:off x="6284076" y="1653609"/>
              <a:ext cx="5614271" cy="6050215"/>
              <a:chOff x="4189383" y="1102405"/>
              <a:chExt cx="3742847" cy="4033476"/>
            </a:xfrm>
          </p:grpSpPr>
          <p:grpSp>
            <p:nvGrpSpPr>
              <p:cNvPr id="74" name="Group 73">
                <a:extLst>
                  <a:ext uri="{FF2B5EF4-FFF2-40B4-BE49-F238E27FC236}">
                    <a16:creationId xmlns:a16="http://schemas.microsoft.com/office/drawing/2014/main" id="{FE8DE69C-A214-3E17-D8E7-A1E07BD80494}"/>
                  </a:ext>
                </a:extLst>
              </p:cNvPr>
              <p:cNvGrpSpPr/>
              <p:nvPr/>
            </p:nvGrpSpPr>
            <p:grpSpPr>
              <a:xfrm>
                <a:off x="4189383" y="1268653"/>
                <a:ext cx="3742847" cy="3867228"/>
                <a:chOff x="4189383" y="1268653"/>
                <a:chExt cx="3742847" cy="3867228"/>
              </a:xfrm>
            </p:grpSpPr>
            <p:sp>
              <p:nvSpPr>
                <p:cNvPr id="7" name="Rectangle: Rounded Corners 6">
                  <a:extLst>
                    <a:ext uri="{FF2B5EF4-FFF2-40B4-BE49-F238E27FC236}">
                      <a16:creationId xmlns:a16="http://schemas.microsoft.com/office/drawing/2014/main" id="{A6608A51-ADD7-F7A0-0FC0-C9A2C0C85AEE}"/>
                    </a:ext>
                  </a:extLst>
                </p:cNvPr>
                <p:cNvSpPr/>
                <p:nvPr/>
              </p:nvSpPr>
              <p:spPr>
                <a:xfrm>
                  <a:off x="4189383" y="1268653"/>
                  <a:ext cx="3742847" cy="3867228"/>
                </a:xfrm>
                <a:prstGeom prst="roundRect">
                  <a:avLst>
                    <a:gd name="adj" fmla="val 2469"/>
                  </a:avLst>
                </a:prstGeom>
                <a:gradFill>
                  <a:gsLst>
                    <a:gs pos="1000">
                      <a:srgbClr val="9DD4E6"/>
                    </a:gs>
                    <a:gs pos="100000">
                      <a:srgbClr val="AAD36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CDD5E5-B35C-FD17-AAEE-7ABF25949DC7}"/>
                    </a:ext>
                  </a:extLst>
                </p:cNvPr>
                <p:cNvSpPr/>
                <p:nvPr/>
              </p:nvSpPr>
              <p:spPr>
                <a:xfrm>
                  <a:off x="5513660" y="1556627"/>
                  <a:ext cx="2092959" cy="338554"/>
                </a:xfrm>
                <a:prstGeom prst="rect">
                  <a:avLst/>
                </a:prstGeom>
                <a:ln>
                  <a:noFill/>
                </a:ln>
              </p:spPr>
              <p:txBody>
                <a:bodyPr wrap="square">
                  <a:spAutoFit/>
                </a:bodyPr>
                <a:lstStyle/>
                <a:p>
                  <a:pPr defTabSz="914446">
                    <a:defRPr/>
                  </a:pPr>
                  <a:r>
                    <a:rPr lang="en-GB" sz="1600" b="1" kern="0">
                      <a:solidFill>
                        <a:srgbClr val="A72D99"/>
                      </a:solidFill>
                      <a:latin typeface="Calibri" panose="020F0502020204030204"/>
                    </a:rPr>
                    <a:t>Global Challenges</a:t>
                  </a:r>
                </a:p>
              </p:txBody>
            </p:sp>
            <p:sp>
              <p:nvSpPr>
                <p:cNvPr id="39" name="Rectangle: Rounded Corners 38">
                  <a:extLst>
                    <a:ext uri="{FF2B5EF4-FFF2-40B4-BE49-F238E27FC236}">
                      <a16:creationId xmlns:a16="http://schemas.microsoft.com/office/drawing/2014/main" id="{4F4CA8B7-34D0-2167-F795-6D25D7629A93}"/>
                    </a:ext>
                  </a:extLst>
                </p:cNvPr>
                <p:cNvSpPr/>
                <p:nvPr/>
              </p:nvSpPr>
              <p:spPr>
                <a:xfrm>
                  <a:off x="4426576" y="4394199"/>
                  <a:ext cx="3240000" cy="310406"/>
                </a:xfrm>
                <a:prstGeom prst="roundRect">
                  <a:avLst/>
                </a:prstGeom>
                <a:solidFill>
                  <a:srgbClr val="EFCAE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914446">
                    <a:defRPr/>
                  </a:pPr>
                  <a:r>
                    <a:rPr lang="en-GB" sz="1333" kern="0">
                      <a:solidFill>
                        <a:srgbClr val="002F8E"/>
                      </a:solidFill>
                      <a:latin typeface="Calibri" panose="020F0502020204030204"/>
                    </a:rPr>
                    <a:t>Joint Research Centre</a:t>
                  </a:r>
                </a:p>
              </p:txBody>
            </p:sp>
            <p:sp>
              <p:nvSpPr>
                <p:cNvPr id="40" name="Rectangle: Rounded Corners 39">
                  <a:extLst>
                    <a:ext uri="{FF2B5EF4-FFF2-40B4-BE49-F238E27FC236}">
                      <a16:creationId xmlns:a16="http://schemas.microsoft.com/office/drawing/2014/main" id="{851143B6-55FC-6A0B-AF55-04FEA5D1491A}"/>
                    </a:ext>
                  </a:extLst>
                </p:cNvPr>
                <p:cNvSpPr/>
                <p:nvPr/>
              </p:nvSpPr>
              <p:spPr>
                <a:xfrm>
                  <a:off x="4426576" y="2257314"/>
                  <a:ext cx="3240000" cy="2073809"/>
                </a:xfrm>
                <a:prstGeom prst="roundRect">
                  <a:avLst>
                    <a:gd name="adj" fmla="val 3322"/>
                  </a:avLst>
                </a:prstGeom>
                <a:solidFill>
                  <a:srgbClr val="EFCAE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468000" tIns="0" rIns="0" bIns="0" rtlCol="0" anchor="ctr"/>
                <a:lstStyle/>
                <a:p>
                  <a:pPr marL="228605" indent="-228605" defTabSz="914446">
                    <a:lnSpc>
                      <a:spcPts val="1400"/>
                    </a:lnSpc>
                    <a:spcAft>
                      <a:spcPts val="600"/>
                    </a:spcAft>
                    <a:buFont typeface="Arial" panose="020B0604020202020204" pitchFamily="34" charset="0"/>
                    <a:buChar char="•"/>
                    <a:defRPr/>
                  </a:pPr>
                  <a:r>
                    <a:rPr lang="en-GB" sz="1333" kern="0">
                      <a:solidFill>
                        <a:srgbClr val="002F8E"/>
                      </a:solidFill>
                      <a:latin typeface="Calibri" panose="020F0502020204030204"/>
                    </a:rPr>
                    <a:t>Health</a:t>
                  </a:r>
                </a:p>
                <a:p>
                  <a:pPr marL="228605" indent="-228605" defTabSz="914446">
                    <a:lnSpc>
                      <a:spcPts val="1400"/>
                    </a:lnSpc>
                    <a:spcAft>
                      <a:spcPts val="600"/>
                    </a:spcAft>
                    <a:buFont typeface="Arial" panose="020B0604020202020204" pitchFamily="34" charset="0"/>
                    <a:buChar char="•"/>
                    <a:defRPr/>
                  </a:pPr>
                  <a:r>
                    <a:rPr lang="en-GB" sz="1333" kern="0">
                      <a:solidFill>
                        <a:srgbClr val="002F8E"/>
                      </a:solidFill>
                      <a:latin typeface="Calibri" panose="020F0502020204030204"/>
                    </a:rPr>
                    <a:t>Culture, Creativity and Inclusive Society</a:t>
                  </a:r>
                </a:p>
                <a:p>
                  <a:pPr marL="228605" indent="-228605" defTabSz="914446">
                    <a:lnSpc>
                      <a:spcPts val="1400"/>
                    </a:lnSpc>
                    <a:spcAft>
                      <a:spcPts val="600"/>
                    </a:spcAft>
                    <a:buFont typeface="Arial" panose="020B0604020202020204" pitchFamily="34" charset="0"/>
                    <a:buChar char="•"/>
                    <a:defRPr/>
                  </a:pPr>
                  <a:r>
                    <a:rPr lang="en-GB" sz="1333" kern="0">
                      <a:solidFill>
                        <a:srgbClr val="002F8E"/>
                      </a:solidFill>
                      <a:latin typeface="Calibri" panose="020F0502020204030204"/>
                    </a:rPr>
                    <a:t>Civil Security for Society</a:t>
                  </a:r>
                </a:p>
                <a:p>
                  <a:pPr marL="228605" indent="-228605" defTabSz="914446">
                    <a:lnSpc>
                      <a:spcPts val="1400"/>
                    </a:lnSpc>
                    <a:spcAft>
                      <a:spcPts val="600"/>
                    </a:spcAft>
                    <a:buFont typeface="Arial" panose="020B0604020202020204" pitchFamily="34" charset="0"/>
                    <a:buChar char="•"/>
                    <a:defRPr/>
                  </a:pPr>
                  <a:r>
                    <a:rPr lang="en-GB" sz="1333" kern="0">
                      <a:solidFill>
                        <a:srgbClr val="002F8E"/>
                      </a:solidFill>
                      <a:latin typeface="Calibri" panose="020F0502020204030204"/>
                    </a:rPr>
                    <a:t>Digital, Industry and Space</a:t>
                  </a:r>
                </a:p>
                <a:p>
                  <a:pPr marL="228605" indent="-228605" defTabSz="914446">
                    <a:lnSpc>
                      <a:spcPts val="1400"/>
                    </a:lnSpc>
                    <a:spcAft>
                      <a:spcPts val="600"/>
                    </a:spcAft>
                    <a:buFont typeface="Arial" panose="020B0604020202020204" pitchFamily="34" charset="0"/>
                    <a:buChar char="•"/>
                    <a:defRPr/>
                  </a:pPr>
                  <a:r>
                    <a:rPr lang="en-GB" sz="1333" kern="0">
                      <a:solidFill>
                        <a:srgbClr val="002F8E"/>
                      </a:solidFill>
                      <a:latin typeface="Calibri" panose="020F0502020204030204"/>
                    </a:rPr>
                    <a:t>Climate, Energy and Mobility</a:t>
                  </a:r>
                </a:p>
                <a:p>
                  <a:pPr marL="228605" indent="-228605" defTabSz="914446">
                    <a:lnSpc>
                      <a:spcPts val="1400"/>
                    </a:lnSpc>
                    <a:spcAft>
                      <a:spcPts val="600"/>
                    </a:spcAft>
                    <a:buFont typeface="Arial" panose="020B0604020202020204" pitchFamily="34" charset="0"/>
                    <a:buChar char="•"/>
                    <a:defRPr/>
                  </a:pPr>
                  <a:r>
                    <a:rPr lang="en-GB" sz="1333" kern="0">
                      <a:solidFill>
                        <a:srgbClr val="002F8E"/>
                      </a:solidFill>
                      <a:latin typeface="Calibri" panose="020F0502020204030204"/>
                    </a:rPr>
                    <a:t>Food, Bioeconomy, Natural Resources, Agriculture and Environment</a:t>
                  </a:r>
                </a:p>
              </p:txBody>
            </p:sp>
            <p:sp>
              <p:nvSpPr>
                <p:cNvPr id="41" name="TextBox 40">
                  <a:extLst>
                    <a:ext uri="{FF2B5EF4-FFF2-40B4-BE49-F238E27FC236}">
                      <a16:creationId xmlns:a16="http://schemas.microsoft.com/office/drawing/2014/main" id="{44390865-C4D8-80C5-F3E0-63F50C71F160}"/>
                    </a:ext>
                  </a:extLst>
                </p:cNvPr>
                <p:cNvSpPr txBox="1"/>
                <p:nvPr/>
              </p:nvSpPr>
              <p:spPr>
                <a:xfrm rot="16200000">
                  <a:off x="4234438" y="3157934"/>
                  <a:ext cx="864339" cy="338554"/>
                </a:xfrm>
                <a:prstGeom prst="rect">
                  <a:avLst/>
                </a:prstGeom>
                <a:noFill/>
              </p:spPr>
              <p:txBody>
                <a:bodyPr wrap="none" rtlCol="0">
                  <a:spAutoFit/>
                </a:bodyPr>
                <a:lstStyle/>
                <a:p>
                  <a:r>
                    <a:rPr lang="en-GB" sz="1600" b="1" kern="0">
                      <a:solidFill>
                        <a:srgbClr val="002F8E"/>
                      </a:solidFill>
                      <a:latin typeface="Calibri" panose="020F0502020204030204"/>
                    </a:rPr>
                    <a:t>Clusters</a:t>
                  </a:r>
                </a:p>
              </p:txBody>
            </p:sp>
          </p:grpSp>
          <p:grpSp>
            <p:nvGrpSpPr>
              <p:cNvPr id="35" name="Group 34">
                <a:extLst>
                  <a:ext uri="{FF2B5EF4-FFF2-40B4-BE49-F238E27FC236}">
                    <a16:creationId xmlns:a16="http://schemas.microsoft.com/office/drawing/2014/main" id="{4A81A586-899A-90B8-162D-B96AA30A6BB4}"/>
                  </a:ext>
                </a:extLst>
              </p:cNvPr>
              <p:cNvGrpSpPr/>
              <p:nvPr/>
            </p:nvGrpSpPr>
            <p:grpSpPr>
              <a:xfrm>
                <a:off x="4406400" y="1102405"/>
                <a:ext cx="1080000" cy="1080000"/>
                <a:chOff x="8988317" y="-128150"/>
                <a:chExt cx="1080000" cy="1080000"/>
              </a:xfrm>
            </p:grpSpPr>
            <p:sp>
              <p:nvSpPr>
                <p:cNvPr id="24" name="Rectangle: Rounded Corners 23">
                  <a:extLst>
                    <a:ext uri="{FF2B5EF4-FFF2-40B4-BE49-F238E27FC236}">
                      <a16:creationId xmlns:a16="http://schemas.microsoft.com/office/drawing/2014/main" id="{05FD19E9-0D1A-5821-C2D5-B06DCB45AED0}"/>
                    </a:ext>
                  </a:extLst>
                </p:cNvPr>
                <p:cNvSpPr/>
                <p:nvPr/>
              </p:nvSpPr>
              <p:spPr>
                <a:xfrm>
                  <a:off x="8988317" y="-128150"/>
                  <a:ext cx="1080000" cy="1080000"/>
                </a:xfrm>
                <a:prstGeom prst="roundRect">
                  <a:avLst>
                    <a:gd name="adj" fmla="val 8355"/>
                  </a:avLst>
                </a:prstGeom>
                <a:solidFill>
                  <a:schemeClr val="bg1"/>
                </a:solidFill>
                <a:ln>
                  <a:solidFill>
                    <a:srgbClr val="AAD36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b="1" kern="0">
                    <a:solidFill>
                      <a:srgbClr val="A72D99"/>
                    </a:solidFill>
                    <a:latin typeface="Calibri" panose="020F0502020204030204"/>
                  </a:endParaRPr>
                </a:p>
                <a:p>
                  <a:pPr algn="ctr"/>
                  <a:endParaRPr lang="en-GB" sz="2100" b="1" kern="0">
                    <a:solidFill>
                      <a:srgbClr val="A72D99"/>
                    </a:solidFill>
                    <a:latin typeface="Calibri" panose="020F0502020204030204"/>
                  </a:endParaRPr>
                </a:p>
                <a:p>
                  <a:pPr algn="ctr"/>
                  <a:r>
                    <a:rPr lang="en-GB" sz="1867" b="1" kern="0">
                      <a:solidFill>
                        <a:srgbClr val="A72D99"/>
                      </a:solidFill>
                      <a:latin typeface="Calibri" panose="020F0502020204030204"/>
                    </a:rPr>
                    <a:t>Pillar II</a:t>
                  </a:r>
                  <a:endParaRPr lang="en-GB" sz="1867">
                    <a:solidFill>
                      <a:srgbClr val="A72D99"/>
                    </a:solidFill>
                  </a:endParaRPr>
                </a:p>
              </p:txBody>
            </p:sp>
            <p:pic>
              <p:nvPicPr>
                <p:cNvPr id="31" name="Picture 30">
                  <a:extLst>
                    <a:ext uri="{FF2B5EF4-FFF2-40B4-BE49-F238E27FC236}">
                      <a16:creationId xmlns:a16="http://schemas.microsoft.com/office/drawing/2014/main" id="{C6D641E9-6C65-756D-C22B-16C87C4B5ACB}"/>
                    </a:ext>
                  </a:extLst>
                </p:cNvPr>
                <p:cNvPicPr>
                  <a:picLocks noChangeAspect="1"/>
                </p:cNvPicPr>
                <p:nvPr/>
              </p:nvPicPr>
              <p:blipFill>
                <a:blip r:embed="rId4"/>
                <a:stretch>
                  <a:fillRect/>
                </a:stretch>
              </p:blipFill>
              <p:spPr>
                <a:xfrm>
                  <a:off x="9244492" y="22405"/>
                  <a:ext cx="567647" cy="545615"/>
                </a:xfrm>
                <a:prstGeom prst="rect">
                  <a:avLst/>
                </a:prstGeom>
              </p:spPr>
            </p:pic>
          </p:grpSp>
        </p:grpSp>
        <p:sp>
          <p:nvSpPr>
            <p:cNvPr id="81" name="Rectangle: Rounded Corners 80">
              <a:extLst>
                <a:ext uri="{FF2B5EF4-FFF2-40B4-BE49-F238E27FC236}">
                  <a16:creationId xmlns:a16="http://schemas.microsoft.com/office/drawing/2014/main" id="{EBE1A0AA-C8A0-4AED-71D8-5081BAEEAEC8}"/>
                </a:ext>
              </a:extLst>
            </p:cNvPr>
            <p:cNvSpPr/>
            <p:nvPr/>
          </p:nvSpPr>
          <p:spPr>
            <a:xfrm>
              <a:off x="6603843" y="7200900"/>
              <a:ext cx="1631514" cy="386738"/>
            </a:xfrm>
            <a:prstGeom prst="roundRect">
              <a:avLst>
                <a:gd name="adj" fmla="val 24118"/>
              </a:avLst>
            </a:prstGeom>
            <a:solidFill>
              <a:schemeClr val="bg1"/>
            </a:solidFill>
            <a:ln>
              <a:solidFill>
                <a:srgbClr val="AAD36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kern="0">
                  <a:solidFill>
                    <a:srgbClr val="A72D99"/>
                  </a:solidFill>
                  <a:latin typeface="Calibri" panose="020F0502020204030204"/>
                </a:rPr>
                <a:t>€53.8bn</a:t>
              </a:r>
              <a:endParaRPr lang="en-GB" sz="1200">
                <a:solidFill>
                  <a:srgbClr val="A72D99"/>
                </a:solidFill>
              </a:endParaRPr>
            </a:p>
          </p:txBody>
        </p:sp>
      </p:grpSp>
      <p:grpSp>
        <p:nvGrpSpPr>
          <p:cNvPr id="4" name="Group 3">
            <a:extLst>
              <a:ext uri="{FF2B5EF4-FFF2-40B4-BE49-F238E27FC236}">
                <a16:creationId xmlns:a16="http://schemas.microsoft.com/office/drawing/2014/main" id="{20EB113C-029E-2499-2043-6FDEA147629E}"/>
              </a:ext>
            </a:extLst>
          </p:cNvPr>
          <p:cNvGrpSpPr/>
          <p:nvPr/>
        </p:nvGrpSpPr>
        <p:grpSpPr>
          <a:xfrm>
            <a:off x="389279" y="825000"/>
            <a:ext cx="3742847" cy="4046678"/>
            <a:chOff x="583918" y="1633808"/>
            <a:chExt cx="5614271" cy="6070017"/>
          </a:xfrm>
          <a:effectLst>
            <a:outerShdw blurRad="63500" sx="102000" sy="102000" algn="ctr" rotWithShape="0">
              <a:prstClr val="black">
                <a:alpha val="40000"/>
              </a:prstClr>
            </a:outerShdw>
          </a:effectLst>
        </p:grpSpPr>
        <p:grpSp>
          <p:nvGrpSpPr>
            <p:cNvPr id="37" name="Group 36">
              <a:extLst>
                <a:ext uri="{FF2B5EF4-FFF2-40B4-BE49-F238E27FC236}">
                  <a16:creationId xmlns:a16="http://schemas.microsoft.com/office/drawing/2014/main" id="{B81041D8-1D00-1273-2ACA-ED41DC887F16}"/>
                </a:ext>
              </a:extLst>
            </p:cNvPr>
            <p:cNvGrpSpPr/>
            <p:nvPr/>
          </p:nvGrpSpPr>
          <p:grpSpPr>
            <a:xfrm>
              <a:off x="583918" y="1633808"/>
              <a:ext cx="5614271" cy="6070017"/>
              <a:chOff x="389278" y="1089204"/>
              <a:chExt cx="3742847" cy="4046677"/>
            </a:xfrm>
          </p:grpSpPr>
          <p:grpSp>
            <p:nvGrpSpPr>
              <p:cNvPr id="72" name="Group 71">
                <a:extLst>
                  <a:ext uri="{FF2B5EF4-FFF2-40B4-BE49-F238E27FC236}">
                    <a16:creationId xmlns:a16="http://schemas.microsoft.com/office/drawing/2014/main" id="{B1ED9A1A-AF13-D302-8659-57769E41A50E}"/>
                  </a:ext>
                </a:extLst>
              </p:cNvPr>
              <p:cNvGrpSpPr/>
              <p:nvPr/>
            </p:nvGrpSpPr>
            <p:grpSpPr>
              <a:xfrm>
                <a:off x="389278" y="1268653"/>
                <a:ext cx="3742847" cy="3867228"/>
                <a:chOff x="389278" y="1268653"/>
                <a:chExt cx="3742847" cy="3867228"/>
              </a:xfrm>
            </p:grpSpPr>
            <p:sp>
              <p:nvSpPr>
                <p:cNvPr id="52" name="Rectangle: Rounded Corners 51">
                  <a:extLst>
                    <a:ext uri="{FF2B5EF4-FFF2-40B4-BE49-F238E27FC236}">
                      <a16:creationId xmlns:a16="http://schemas.microsoft.com/office/drawing/2014/main" id="{37B8A454-3E18-ADFD-8ADF-90502684C6CA}"/>
                    </a:ext>
                  </a:extLst>
                </p:cNvPr>
                <p:cNvSpPr/>
                <p:nvPr/>
              </p:nvSpPr>
              <p:spPr>
                <a:xfrm>
                  <a:off x="389278" y="1268653"/>
                  <a:ext cx="3742847" cy="3867228"/>
                </a:xfrm>
                <a:prstGeom prst="roundRect">
                  <a:avLst>
                    <a:gd name="adj" fmla="val 2605"/>
                  </a:avLst>
                </a:prstGeom>
                <a:gradFill>
                  <a:gsLst>
                    <a:gs pos="1000">
                      <a:srgbClr val="9DD4E6"/>
                    </a:gs>
                    <a:gs pos="100000">
                      <a:srgbClr val="AAD36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328B233-4E81-86F5-8091-942FC0398020}"/>
                    </a:ext>
                  </a:extLst>
                </p:cNvPr>
                <p:cNvSpPr/>
                <p:nvPr/>
              </p:nvSpPr>
              <p:spPr>
                <a:xfrm>
                  <a:off x="1743553" y="1546422"/>
                  <a:ext cx="1867979" cy="338554"/>
                </a:xfrm>
                <a:prstGeom prst="rect">
                  <a:avLst/>
                </a:prstGeom>
                <a:ln>
                  <a:noFill/>
                </a:ln>
              </p:spPr>
              <p:txBody>
                <a:bodyPr wrap="square">
                  <a:spAutoFit/>
                </a:bodyPr>
                <a:lstStyle/>
                <a:p>
                  <a:pPr defTabSz="914446">
                    <a:defRPr/>
                  </a:pPr>
                  <a:r>
                    <a:rPr lang="en-GB" sz="1600" b="1" kern="0">
                      <a:solidFill>
                        <a:srgbClr val="A72D99"/>
                      </a:solidFill>
                      <a:latin typeface="Calibri" panose="020F0502020204030204"/>
                    </a:rPr>
                    <a:t>Excellent Science</a:t>
                  </a:r>
                </a:p>
              </p:txBody>
            </p:sp>
            <p:sp>
              <p:nvSpPr>
                <p:cNvPr id="43" name="Rectangle: Rounded Corners 42">
                  <a:extLst>
                    <a:ext uri="{FF2B5EF4-FFF2-40B4-BE49-F238E27FC236}">
                      <a16:creationId xmlns:a16="http://schemas.microsoft.com/office/drawing/2014/main" id="{5EA76284-9DF4-2530-D6B2-6C8DC14D19B8}"/>
                    </a:ext>
                  </a:extLst>
                </p:cNvPr>
                <p:cNvSpPr/>
                <p:nvPr/>
              </p:nvSpPr>
              <p:spPr>
                <a:xfrm>
                  <a:off x="622882" y="2785247"/>
                  <a:ext cx="3240000" cy="47931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333" kern="0">
                      <a:solidFill>
                        <a:srgbClr val="002F8E"/>
                      </a:solidFill>
                      <a:latin typeface="Calibri" panose="020F0502020204030204"/>
                    </a:rPr>
                    <a:t>Marie </a:t>
                  </a:r>
                  <a:r>
                    <a:rPr lang="fr-FR" sz="1333" kern="0" err="1">
                      <a:solidFill>
                        <a:srgbClr val="002F8E"/>
                      </a:solidFill>
                      <a:latin typeface="Calibri" panose="020F0502020204030204"/>
                    </a:rPr>
                    <a:t>Sklodowska</a:t>
                  </a:r>
                  <a:r>
                    <a:rPr lang="fr-FR" sz="1333" kern="0">
                      <a:solidFill>
                        <a:srgbClr val="002F8E"/>
                      </a:solidFill>
                      <a:latin typeface="Calibri" panose="020F0502020204030204"/>
                    </a:rPr>
                    <a:t>-Curie Actions</a:t>
                  </a:r>
                </a:p>
              </p:txBody>
            </p:sp>
            <p:sp>
              <p:nvSpPr>
                <p:cNvPr id="54" name="Rectangle: Rounded Corners 53">
                  <a:extLst>
                    <a:ext uri="{FF2B5EF4-FFF2-40B4-BE49-F238E27FC236}">
                      <a16:creationId xmlns:a16="http://schemas.microsoft.com/office/drawing/2014/main" id="{6C17E9FE-2842-0CB5-B799-7D1F64B16EC8}"/>
                    </a:ext>
                  </a:extLst>
                </p:cNvPr>
                <p:cNvSpPr/>
                <p:nvPr/>
              </p:nvSpPr>
              <p:spPr>
                <a:xfrm>
                  <a:off x="622882" y="2250342"/>
                  <a:ext cx="3240000" cy="47931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33" kern="0">
                      <a:solidFill>
                        <a:srgbClr val="002F8E"/>
                      </a:solidFill>
                      <a:latin typeface="Calibri" panose="020F0502020204030204"/>
                    </a:rPr>
                    <a:t>European Research Council</a:t>
                  </a:r>
                </a:p>
              </p:txBody>
            </p:sp>
            <p:sp>
              <p:nvSpPr>
                <p:cNvPr id="58" name="Rectangle: Rounded Corners 57">
                  <a:extLst>
                    <a:ext uri="{FF2B5EF4-FFF2-40B4-BE49-F238E27FC236}">
                      <a16:creationId xmlns:a16="http://schemas.microsoft.com/office/drawing/2014/main" id="{CB19CD88-F06D-4F7E-2E84-736C43D8AC09}"/>
                    </a:ext>
                  </a:extLst>
                </p:cNvPr>
                <p:cNvSpPr/>
                <p:nvPr/>
              </p:nvSpPr>
              <p:spPr>
                <a:xfrm>
                  <a:off x="622882" y="3332290"/>
                  <a:ext cx="3240000" cy="479317"/>
                </a:xfrm>
                <a:prstGeom prst="roundRect">
                  <a:avLst/>
                </a:prstGeom>
                <a:gradFill flip="none" rotWithShape="1">
                  <a:gsLst>
                    <a:gs pos="0">
                      <a:srgbClr val="EFCAEE"/>
                    </a:gs>
                    <a:gs pos="54000">
                      <a:srgbClr val="FFEFBF"/>
                    </a:gs>
                    <a:gs pos="42000">
                      <a:srgbClr val="EFCAEE"/>
                    </a:gs>
                    <a:gs pos="100000">
                      <a:srgbClr val="FFEFBF"/>
                    </a:gs>
                  </a:gsLst>
                  <a:lin ang="27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333" kern="0" err="1">
                      <a:solidFill>
                        <a:srgbClr val="002F8E"/>
                      </a:solidFill>
                      <a:latin typeface="Calibri" panose="020F0502020204030204"/>
                    </a:rPr>
                    <a:t>Research</a:t>
                  </a:r>
                  <a:r>
                    <a:rPr lang="fr-FR" sz="1333" kern="0">
                      <a:solidFill>
                        <a:srgbClr val="002F8E"/>
                      </a:solidFill>
                      <a:latin typeface="Calibri" panose="020F0502020204030204"/>
                    </a:rPr>
                    <a:t> Infrastructures</a:t>
                  </a:r>
                </a:p>
              </p:txBody>
            </p:sp>
          </p:grpSp>
          <p:grpSp>
            <p:nvGrpSpPr>
              <p:cNvPr id="36" name="Group 35">
                <a:extLst>
                  <a:ext uri="{FF2B5EF4-FFF2-40B4-BE49-F238E27FC236}">
                    <a16:creationId xmlns:a16="http://schemas.microsoft.com/office/drawing/2014/main" id="{4704C94B-D93F-9C8D-5CDF-9736B3307F66}"/>
                  </a:ext>
                </a:extLst>
              </p:cNvPr>
              <p:cNvGrpSpPr/>
              <p:nvPr/>
            </p:nvGrpSpPr>
            <p:grpSpPr>
              <a:xfrm>
                <a:off x="609599" y="1089204"/>
                <a:ext cx="1080000" cy="1080000"/>
                <a:chOff x="7686268" y="-140951"/>
                <a:chExt cx="1080000" cy="1080000"/>
              </a:xfrm>
            </p:grpSpPr>
            <p:sp>
              <p:nvSpPr>
                <p:cNvPr id="30" name="Rectangle: Rounded Corners 29">
                  <a:extLst>
                    <a:ext uri="{FF2B5EF4-FFF2-40B4-BE49-F238E27FC236}">
                      <a16:creationId xmlns:a16="http://schemas.microsoft.com/office/drawing/2014/main" id="{882C4AA6-CB33-D571-75F9-AF417D61BB31}"/>
                    </a:ext>
                  </a:extLst>
                </p:cNvPr>
                <p:cNvSpPr/>
                <p:nvPr/>
              </p:nvSpPr>
              <p:spPr>
                <a:xfrm>
                  <a:off x="7686268" y="-140951"/>
                  <a:ext cx="1080000" cy="1080000"/>
                </a:xfrm>
                <a:prstGeom prst="roundRect">
                  <a:avLst>
                    <a:gd name="adj" fmla="val 8355"/>
                  </a:avLst>
                </a:prstGeom>
                <a:solidFill>
                  <a:schemeClr val="bg1"/>
                </a:solidFill>
                <a:ln>
                  <a:solidFill>
                    <a:srgbClr val="AAD36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100" b="1" kern="0">
                    <a:solidFill>
                      <a:srgbClr val="A72D99"/>
                    </a:solidFill>
                    <a:latin typeface="Calibri" panose="020F0502020204030204"/>
                  </a:endParaRPr>
                </a:p>
                <a:p>
                  <a:pPr algn="ctr"/>
                  <a:endParaRPr lang="en-GB" sz="2100" b="1" kern="0">
                    <a:solidFill>
                      <a:srgbClr val="A72D99"/>
                    </a:solidFill>
                    <a:latin typeface="Calibri" panose="020F0502020204030204"/>
                  </a:endParaRPr>
                </a:p>
                <a:p>
                  <a:pPr algn="ctr"/>
                  <a:r>
                    <a:rPr lang="en-GB" sz="1867" b="1" kern="0">
                      <a:solidFill>
                        <a:srgbClr val="A72D99"/>
                      </a:solidFill>
                      <a:latin typeface="Calibri" panose="020F0502020204030204"/>
                    </a:rPr>
                    <a:t>Pillar I</a:t>
                  </a:r>
                  <a:endParaRPr lang="en-GB" sz="1867">
                    <a:solidFill>
                      <a:srgbClr val="A72D99"/>
                    </a:solidFill>
                  </a:endParaRPr>
                </a:p>
              </p:txBody>
            </p:sp>
            <p:pic>
              <p:nvPicPr>
                <p:cNvPr id="27" name="Picture 26">
                  <a:extLst>
                    <a:ext uri="{FF2B5EF4-FFF2-40B4-BE49-F238E27FC236}">
                      <a16:creationId xmlns:a16="http://schemas.microsoft.com/office/drawing/2014/main" id="{E3E9A48F-1DA6-5CDE-AA5E-76373B6616FF}"/>
                    </a:ext>
                  </a:extLst>
                </p:cNvPr>
                <p:cNvPicPr>
                  <a:picLocks noChangeAspect="1"/>
                </p:cNvPicPr>
                <p:nvPr/>
              </p:nvPicPr>
              <p:blipFill>
                <a:blip r:embed="rId5"/>
                <a:stretch>
                  <a:fillRect/>
                </a:stretch>
              </p:blipFill>
              <p:spPr>
                <a:xfrm>
                  <a:off x="7890522" y="-36150"/>
                  <a:ext cx="623564" cy="637371"/>
                </a:xfrm>
                <a:prstGeom prst="rect">
                  <a:avLst/>
                </a:prstGeom>
              </p:spPr>
            </p:pic>
          </p:grpSp>
        </p:grpSp>
        <p:sp>
          <p:nvSpPr>
            <p:cNvPr id="82" name="Rectangle: Rounded Corners 81">
              <a:extLst>
                <a:ext uri="{FF2B5EF4-FFF2-40B4-BE49-F238E27FC236}">
                  <a16:creationId xmlns:a16="http://schemas.microsoft.com/office/drawing/2014/main" id="{6B9E66EB-19A1-3A2F-2F07-F5E8B5467F02}"/>
                </a:ext>
              </a:extLst>
            </p:cNvPr>
            <p:cNvSpPr/>
            <p:nvPr/>
          </p:nvSpPr>
          <p:spPr>
            <a:xfrm>
              <a:off x="934324" y="5801256"/>
              <a:ext cx="1631514" cy="386738"/>
            </a:xfrm>
            <a:prstGeom prst="roundRect">
              <a:avLst>
                <a:gd name="adj" fmla="val 24118"/>
              </a:avLst>
            </a:prstGeom>
            <a:solidFill>
              <a:schemeClr val="bg1"/>
            </a:solidFill>
            <a:ln>
              <a:solidFill>
                <a:srgbClr val="AAD36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kern="0">
                  <a:solidFill>
                    <a:srgbClr val="A72D99"/>
                  </a:solidFill>
                  <a:latin typeface="Calibri" panose="020F0502020204030204"/>
                </a:rPr>
                <a:t>€24.9bn</a:t>
              </a:r>
              <a:endParaRPr lang="en-GB" sz="1200">
                <a:solidFill>
                  <a:srgbClr val="A72D99"/>
                </a:solidFill>
              </a:endParaRPr>
            </a:p>
          </p:txBody>
        </p:sp>
      </p:grpSp>
      <p:sp>
        <p:nvSpPr>
          <p:cNvPr id="3" name="Rectangle: Rounded Corners 2">
            <a:extLst>
              <a:ext uri="{FF2B5EF4-FFF2-40B4-BE49-F238E27FC236}">
                <a16:creationId xmlns:a16="http://schemas.microsoft.com/office/drawing/2014/main" id="{2AF9CA15-3628-23B4-8EB1-5C099C942119}"/>
              </a:ext>
            </a:extLst>
          </p:cNvPr>
          <p:cNvSpPr/>
          <p:nvPr/>
        </p:nvSpPr>
        <p:spPr>
          <a:xfrm>
            <a:off x="8216401" y="3067284"/>
            <a:ext cx="3274940" cy="4800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grpSp>
        <p:nvGrpSpPr>
          <p:cNvPr id="16" name="Group 15">
            <a:extLst>
              <a:ext uri="{FF2B5EF4-FFF2-40B4-BE49-F238E27FC236}">
                <a16:creationId xmlns:a16="http://schemas.microsoft.com/office/drawing/2014/main" id="{3E4EF11E-437F-D744-18C6-B83B2746D7D5}"/>
              </a:ext>
            </a:extLst>
          </p:cNvPr>
          <p:cNvGrpSpPr/>
          <p:nvPr/>
        </p:nvGrpSpPr>
        <p:grpSpPr>
          <a:xfrm>
            <a:off x="9490885" y="163199"/>
            <a:ext cx="2551432" cy="246278"/>
            <a:chOff x="9490885" y="163199"/>
            <a:chExt cx="2551432" cy="246278"/>
          </a:xfrm>
        </p:grpSpPr>
        <p:pic>
          <p:nvPicPr>
            <p:cNvPr id="15" name="Picture 14">
              <a:extLst>
                <a:ext uri="{FF2B5EF4-FFF2-40B4-BE49-F238E27FC236}">
                  <a16:creationId xmlns:a16="http://schemas.microsoft.com/office/drawing/2014/main" id="{8B571AD1-677C-C922-91AD-F2EB7DF5F4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95" name="Group 94">
              <a:extLst>
                <a:ext uri="{FF2B5EF4-FFF2-40B4-BE49-F238E27FC236}">
                  <a16:creationId xmlns:a16="http://schemas.microsoft.com/office/drawing/2014/main" id="{FCB7388A-8B4A-F6CB-03EB-810B19A2C919}"/>
                </a:ext>
              </a:extLst>
            </p:cNvPr>
            <p:cNvGrpSpPr>
              <a:grpSpLocks noChangeAspect="1"/>
            </p:cNvGrpSpPr>
            <p:nvPr/>
          </p:nvGrpSpPr>
          <p:grpSpPr>
            <a:xfrm>
              <a:off x="10321954" y="163199"/>
              <a:ext cx="1720363" cy="240000"/>
              <a:chOff x="2051507" y="6068352"/>
              <a:chExt cx="3870815" cy="540000"/>
            </a:xfrm>
          </p:grpSpPr>
          <p:pic>
            <p:nvPicPr>
              <p:cNvPr id="96" name="Picture 4" descr="Horizon Europe Framework Programme (HORIZON) | IESL-FORTH">
                <a:extLst>
                  <a:ext uri="{FF2B5EF4-FFF2-40B4-BE49-F238E27FC236}">
                    <a16:creationId xmlns:a16="http://schemas.microsoft.com/office/drawing/2014/main" id="{62EB576A-F474-C137-3170-5F7611CC3C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EIT European Institute of Innovation and Technology">
                <a:extLst>
                  <a:ext uri="{FF2B5EF4-FFF2-40B4-BE49-F238E27FC236}">
                    <a16:creationId xmlns:a16="http://schemas.microsoft.com/office/drawing/2014/main" id="{30712CAB-4096-0CCB-E9D5-B67A8456F4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Group 9">
            <a:extLst>
              <a:ext uri="{FF2B5EF4-FFF2-40B4-BE49-F238E27FC236}">
                <a16:creationId xmlns:a16="http://schemas.microsoft.com/office/drawing/2014/main" id="{1658F4CC-D710-F068-6E89-7FAA6C634A46}"/>
              </a:ext>
            </a:extLst>
          </p:cNvPr>
          <p:cNvGrpSpPr/>
          <p:nvPr/>
        </p:nvGrpSpPr>
        <p:grpSpPr>
          <a:xfrm>
            <a:off x="9226219" y="536997"/>
            <a:ext cx="2816096" cy="255840"/>
            <a:chOff x="0" y="6471"/>
            <a:chExt cx="4224144" cy="383760"/>
          </a:xfrm>
          <a:solidFill>
            <a:schemeClr val="accent3">
              <a:lumMod val="40000"/>
              <a:lumOff val="60000"/>
            </a:schemeClr>
          </a:solidFill>
        </p:grpSpPr>
        <p:sp>
          <p:nvSpPr>
            <p:cNvPr id="11" name="Rectangle: Rounded Corners 10">
              <a:extLst>
                <a:ext uri="{FF2B5EF4-FFF2-40B4-BE49-F238E27FC236}">
                  <a16:creationId xmlns:a16="http://schemas.microsoft.com/office/drawing/2014/main" id="{32494044-01B1-62B0-7562-B93791656D63}"/>
                </a:ext>
              </a:extLst>
            </p:cNvPr>
            <p:cNvSpPr/>
            <p:nvPr/>
          </p:nvSpPr>
          <p:spPr>
            <a:xfrm>
              <a:off x="0" y="6471"/>
              <a:ext cx="4224144" cy="383760"/>
            </a:xfrm>
            <a:prstGeom prst="roundRect">
              <a:avLst/>
            </a:pr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GB" sz="1200"/>
            </a:p>
          </p:txBody>
        </p:sp>
        <p:sp>
          <p:nvSpPr>
            <p:cNvPr id="13" name="Rectangle: Rounded Corners 4">
              <a:extLst>
                <a:ext uri="{FF2B5EF4-FFF2-40B4-BE49-F238E27FC236}">
                  <a16:creationId xmlns:a16="http://schemas.microsoft.com/office/drawing/2014/main" id="{3E998636-D22C-934F-51BA-FD8FB01F0797}"/>
                </a:ext>
              </a:extLst>
            </p:cNvPr>
            <p:cNvSpPr txBox="1"/>
            <p:nvPr/>
          </p:nvSpPr>
          <p:spPr>
            <a:xfrm>
              <a:off x="18734" y="25205"/>
              <a:ext cx="4186676" cy="346292"/>
            </a:xfrm>
            <a:prstGeom prst="rect">
              <a:avLst/>
            </a:prstGeom>
            <a:grpFill/>
            <a:ln>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0640" tIns="40640" rIns="40640" bIns="40640" numCol="1" spcCol="1270" anchor="ctr" anchorCtr="0">
              <a:noAutofit/>
            </a:bodyPr>
            <a:lstStyle/>
            <a:p>
              <a:pPr algn="ctr" defTabSz="474157">
                <a:lnSpc>
                  <a:spcPct val="90000"/>
                </a:lnSpc>
                <a:spcBef>
                  <a:spcPct val="0"/>
                </a:spcBef>
                <a:spcAft>
                  <a:spcPct val="35000"/>
                </a:spcAft>
              </a:pPr>
              <a:r>
                <a:rPr lang="en-GB" sz="1200" b="1">
                  <a:solidFill>
                    <a:srgbClr val="00186E"/>
                  </a:solidFill>
                </a:rPr>
                <a:t>€95.5bn </a:t>
              </a:r>
              <a:r>
                <a:rPr lang="en-GB" sz="1200">
                  <a:solidFill>
                    <a:srgbClr val="00186E"/>
                  </a:solidFill>
                </a:rPr>
                <a:t>funding agreed for</a:t>
              </a:r>
              <a:r>
                <a:rPr lang="en-GB" sz="1200" b="1">
                  <a:solidFill>
                    <a:srgbClr val="00186E"/>
                  </a:solidFill>
                </a:rPr>
                <a:t> 2021-2027</a:t>
              </a:r>
              <a:endParaRPr lang="en-GB" sz="1200">
                <a:solidFill>
                  <a:srgbClr val="00186E"/>
                </a:solidFill>
              </a:endParaRPr>
            </a:p>
          </p:txBody>
        </p:sp>
      </p:grpSp>
      <p:sp>
        <p:nvSpPr>
          <p:cNvPr id="14" name="TextBox 13">
            <a:extLst>
              <a:ext uri="{FF2B5EF4-FFF2-40B4-BE49-F238E27FC236}">
                <a16:creationId xmlns:a16="http://schemas.microsoft.com/office/drawing/2014/main" id="{ABE9EAB7-B956-5849-D249-8D5EA0D35CAB}"/>
              </a:ext>
            </a:extLst>
          </p:cNvPr>
          <p:cNvSpPr txBox="1"/>
          <p:nvPr/>
        </p:nvSpPr>
        <p:spPr>
          <a:xfrm>
            <a:off x="403341" y="24342"/>
            <a:ext cx="6356456" cy="707886"/>
          </a:xfrm>
          <a:prstGeom prst="rect">
            <a:avLst/>
          </a:prstGeom>
          <a:noFill/>
        </p:spPr>
        <p:txBody>
          <a:bodyPr wrap="square" rtlCol="0" anchor="t">
            <a:spAutoFit/>
          </a:bodyPr>
          <a:lstStyle/>
          <a:p>
            <a:r>
              <a:rPr lang="en-US" sz="4000" b="1" spc="-150">
                <a:solidFill>
                  <a:srgbClr val="2E2D62"/>
                </a:solidFill>
                <a:latin typeface="Arial" panose="020B0604020202020204" pitchFamily="34" charset="0"/>
                <a:cs typeface="Arial" panose="020B0604020202020204" pitchFamily="34" charset="0"/>
              </a:rPr>
              <a:t>EIT in Horizon Europe</a:t>
            </a:r>
          </a:p>
        </p:txBody>
      </p:sp>
    </p:spTree>
    <p:extLst>
      <p:ext uri="{BB962C8B-B14F-4D97-AF65-F5344CB8AC3E}">
        <p14:creationId xmlns:p14="http://schemas.microsoft.com/office/powerpoint/2010/main" val="3645681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wipe(up)">
                                      <p:cBhvr>
                                        <p:cTn id="1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1DB0F3F-E0C7-12FB-F4C8-2AD54B3D718B}"/>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ject 12">
            <a:extLst>
              <a:ext uri="{FF2B5EF4-FFF2-40B4-BE49-F238E27FC236}">
                <a16:creationId xmlns:a16="http://schemas.microsoft.com/office/drawing/2014/main" id="{44288C3D-0B3D-0EEF-E88D-6785FB8DFD00}"/>
              </a:ext>
            </a:extLst>
          </p:cNvPr>
          <p:cNvSpPr txBox="1"/>
          <p:nvPr/>
        </p:nvSpPr>
        <p:spPr>
          <a:xfrm>
            <a:off x="820434" y="1437562"/>
            <a:ext cx="4147530" cy="2627205"/>
          </a:xfrm>
          <a:prstGeom prst="rect">
            <a:avLst/>
          </a:prstGeom>
        </p:spPr>
        <p:txBody>
          <a:bodyPr vert="horz" wrap="square" lIns="0" tIns="61225" rIns="0" bIns="0" rtlCol="0">
            <a:spAutoFit/>
          </a:bodyPr>
          <a:lstStyle/>
          <a:p>
            <a:pPr defTabSz="554520">
              <a:spcBef>
                <a:spcPts val="482"/>
              </a:spcBef>
              <a:defRPr/>
            </a:pPr>
            <a:r>
              <a:rPr sz="2133" b="1" kern="0">
                <a:latin typeface="Titillium Web" pitchFamily="2" charset="77"/>
                <a:cs typeface="Calibri"/>
                <a:sym typeface="Arial"/>
              </a:rPr>
              <a:t>What</a:t>
            </a:r>
            <a:r>
              <a:rPr sz="2133" b="1" kern="0" spc="9">
                <a:latin typeface="Titillium Web" pitchFamily="2" charset="77"/>
                <a:cs typeface="Calibri"/>
                <a:sym typeface="Arial"/>
              </a:rPr>
              <a:t> </a:t>
            </a:r>
            <a:r>
              <a:rPr sz="2133" b="1" kern="0" spc="69">
                <a:latin typeface="Titillium Web" pitchFamily="2" charset="77"/>
                <a:cs typeface="Calibri"/>
                <a:sym typeface="Arial"/>
              </a:rPr>
              <a:t>is</a:t>
            </a:r>
            <a:r>
              <a:rPr sz="2133" b="1" kern="0" spc="9">
                <a:latin typeface="Titillium Web" pitchFamily="2" charset="77"/>
                <a:cs typeface="Calibri"/>
                <a:sym typeface="Arial"/>
              </a:rPr>
              <a:t> </a:t>
            </a:r>
            <a:r>
              <a:rPr sz="2133" b="1" kern="0">
                <a:latin typeface="Titillium Web" pitchFamily="2" charset="77"/>
                <a:cs typeface="Calibri"/>
                <a:sym typeface="Arial"/>
              </a:rPr>
              <a:t>the</a:t>
            </a:r>
            <a:r>
              <a:rPr sz="2133" b="1" kern="0" spc="9">
                <a:latin typeface="Titillium Web" pitchFamily="2" charset="77"/>
                <a:cs typeface="Calibri"/>
                <a:sym typeface="Arial"/>
              </a:rPr>
              <a:t> </a:t>
            </a:r>
            <a:r>
              <a:rPr sz="2133" b="1" kern="0" spc="-12">
                <a:latin typeface="Titillium Web" pitchFamily="2" charset="77"/>
                <a:cs typeface="Calibri"/>
                <a:sym typeface="Arial"/>
              </a:rPr>
              <a:t>EIT?</a:t>
            </a:r>
            <a:endParaRPr sz="2133" kern="0">
              <a:latin typeface="Titillium Web" pitchFamily="2" charset="77"/>
              <a:cs typeface="Calibri"/>
              <a:sym typeface="Arial"/>
            </a:endParaRPr>
          </a:p>
          <a:p>
            <a:pPr marL="7316" marR="3081" indent="-1925" defTabSz="554520">
              <a:spcBef>
                <a:spcPts val="540"/>
              </a:spcBef>
              <a:defRPr/>
            </a:pPr>
            <a:r>
              <a:rPr sz="1867" kern="0">
                <a:latin typeface="Titillium Web" pitchFamily="2" charset="77"/>
                <a:cs typeface="Calibri Light"/>
                <a:sym typeface="Arial"/>
              </a:rPr>
              <a:t>The</a:t>
            </a:r>
            <a:r>
              <a:rPr sz="1867" kern="0" spc="-39">
                <a:latin typeface="Titillium Web" pitchFamily="2" charset="77"/>
                <a:cs typeface="Calibri Light"/>
                <a:sym typeface="Arial"/>
              </a:rPr>
              <a:t> </a:t>
            </a:r>
            <a:r>
              <a:rPr sz="1867" kern="0" spc="-6">
                <a:latin typeface="Titillium Web" pitchFamily="2" charset="77"/>
                <a:cs typeface="Calibri Light"/>
                <a:sym typeface="Arial"/>
              </a:rPr>
              <a:t>European</a:t>
            </a:r>
            <a:r>
              <a:rPr sz="1867" kern="0" spc="-39">
                <a:latin typeface="Titillium Web" pitchFamily="2" charset="77"/>
                <a:cs typeface="Calibri Light"/>
                <a:sym typeface="Arial"/>
              </a:rPr>
              <a:t> </a:t>
            </a:r>
            <a:r>
              <a:rPr sz="1867" kern="0" spc="-12">
                <a:latin typeface="Titillium Web" pitchFamily="2" charset="77"/>
                <a:cs typeface="Calibri Light"/>
                <a:sym typeface="Arial"/>
              </a:rPr>
              <a:t>Institute</a:t>
            </a:r>
            <a:r>
              <a:rPr sz="1867" kern="0" spc="-39">
                <a:latin typeface="Titillium Web" pitchFamily="2" charset="77"/>
                <a:cs typeface="Calibri Light"/>
                <a:sym typeface="Arial"/>
              </a:rPr>
              <a:t> </a:t>
            </a:r>
            <a:r>
              <a:rPr sz="1867" kern="0">
                <a:latin typeface="Titillium Web" pitchFamily="2" charset="77"/>
                <a:cs typeface="Calibri Light"/>
                <a:sym typeface="Arial"/>
              </a:rPr>
              <a:t>of</a:t>
            </a:r>
            <a:r>
              <a:rPr sz="1867" kern="0" spc="-39">
                <a:latin typeface="Titillium Web" pitchFamily="2" charset="77"/>
                <a:cs typeface="Calibri Light"/>
                <a:sym typeface="Arial"/>
              </a:rPr>
              <a:t> </a:t>
            </a:r>
            <a:r>
              <a:rPr sz="1867" kern="0" spc="-12">
                <a:latin typeface="Titillium Web" pitchFamily="2" charset="77"/>
                <a:cs typeface="Calibri Light"/>
                <a:sym typeface="Arial"/>
              </a:rPr>
              <a:t>Innovation</a:t>
            </a:r>
            <a:r>
              <a:rPr sz="1867" kern="0" spc="-36">
                <a:latin typeface="Titillium Web" pitchFamily="2" charset="77"/>
                <a:cs typeface="Calibri Light"/>
                <a:sym typeface="Arial"/>
              </a:rPr>
              <a:t> </a:t>
            </a:r>
            <a:r>
              <a:rPr sz="1867" kern="0">
                <a:latin typeface="Titillium Web" pitchFamily="2" charset="77"/>
                <a:cs typeface="Calibri Light"/>
                <a:sym typeface="Arial"/>
              </a:rPr>
              <a:t>and</a:t>
            </a:r>
            <a:r>
              <a:rPr sz="1867" kern="0" spc="-39">
                <a:latin typeface="Titillium Web" pitchFamily="2" charset="77"/>
                <a:cs typeface="Calibri Light"/>
                <a:sym typeface="Arial"/>
              </a:rPr>
              <a:t> </a:t>
            </a:r>
            <a:r>
              <a:rPr sz="1867" kern="0" spc="-6">
                <a:latin typeface="Titillium Web" pitchFamily="2" charset="77"/>
                <a:cs typeface="Calibri Light"/>
                <a:sym typeface="Arial"/>
              </a:rPr>
              <a:t>Technology (EIT)</a:t>
            </a:r>
            <a:r>
              <a:rPr sz="1867" kern="0" spc="-45">
                <a:latin typeface="Titillium Web" pitchFamily="2" charset="77"/>
                <a:cs typeface="Calibri Light"/>
                <a:sym typeface="Arial"/>
              </a:rPr>
              <a:t> </a:t>
            </a:r>
            <a:r>
              <a:rPr sz="1867" kern="0" spc="-6">
                <a:latin typeface="Titillium Web" pitchFamily="2" charset="77"/>
                <a:cs typeface="Calibri Light"/>
                <a:sym typeface="Arial"/>
              </a:rPr>
              <a:t>drives</a:t>
            </a:r>
            <a:r>
              <a:rPr sz="1867" kern="0" spc="-45">
                <a:latin typeface="Titillium Web" pitchFamily="2" charset="77"/>
                <a:cs typeface="Calibri Light"/>
                <a:sym typeface="Arial"/>
              </a:rPr>
              <a:t> </a:t>
            </a:r>
            <a:r>
              <a:rPr sz="1867" kern="0" spc="-12">
                <a:latin typeface="Titillium Web" pitchFamily="2" charset="77"/>
                <a:cs typeface="Calibri Light"/>
                <a:sym typeface="Arial"/>
              </a:rPr>
              <a:t>innovation</a:t>
            </a:r>
            <a:r>
              <a:rPr sz="1867" kern="0" spc="-45">
                <a:latin typeface="Titillium Web" pitchFamily="2" charset="77"/>
                <a:cs typeface="Calibri Light"/>
                <a:sym typeface="Arial"/>
              </a:rPr>
              <a:t> </a:t>
            </a:r>
            <a:r>
              <a:rPr sz="1867" kern="0">
                <a:latin typeface="Titillium Web" pitchFamily="2" charset="77"/>
                <a:cs typeface="Calibri Light"/>
                <a:sym typeface="Arial"/>
              </a:rPr>
              <a:t>in</a:t>
            </a:r>
            <a:r>
              <a:rPr sz="1867" kern="0" spc="-45">
                <a:latin typeface="Titillium Web" pitchFamily="2" charset="77"/>
                <a:cs typeface="Calibri Light"/>
                <a:sym typeface="Arial"/>
              </a:rPr>
              <a:t> </a:t>
            </a:r>
            <a:r>
              <a:rPr sz="1867" kern="0" spc="-6">
                <a:latin typeface="Titillium Web" pitchFamily="2" charset="77"/>
                <a:cs typeface="Calibri Light"/>
                <a:sym typeface="Arial"/>
              </a:rPr>
              <a:t>Europe</a:t>
            </a:r>
            <a:r>
              <a:rPr sz="1867" kern="0" spc="-42">
                <a:latin typeface="Titillium Web" pitchFamily="2" charset="77"/>
                <a:cs typeface="Calibri Light"/>
                <a:sym typeface="Arial"/>
              </a:rPr>
              <a:t> </a:t>
            </a:r>
            <a:r>
              <a:rPr sz="1867" kern="0">
                <a:latin typeface="Titillium Web" pitchFamily="2" charset="77"/>
                <a:cs typeface="Calibri Light"/>
                <a:sym typeface="Arial"/>
              </a:rPr>
              <a:t>by</a:t>
            </a:r>
            <a:r>
              <a:rPr sz="1867" kern="0" spc="-45">
                <a:latin typeface="Titillium Web" pitchFamily="2" charset="77"/>
                <a:cs typeface="Calibri Light"/>
                <a:sym typeface="Arial"/>
              </a:rPr>
              <a:t> </a:t>
            </a:r>
            <a:r>
              <a:rPr sz="1867" kern="0" spc="-6">
                <a:latin typeface="Titillium Web" pitchFamily="2" charset="77"/>
                <a:cs typeface="Calibri Light"/>
                <a:sym typeface="Arial"/>
              </a:rPr>
              <a:t>supporting </a:t>
            </a:r>
            <a:r>
              <a:rPr sz="1867" kern="0" spc="-15">
                <a:latin typeface="Titillium Web" pitchFamily="2" charset="77"/>
                <a:cs typeface="Calibri Light"/>
                <a:sym typeface="Arial"/>
              </a:rPr>
              <a:t>entrepreneurs,</a:t>
            </a:r>
            <a:r>
              <a:rPr sz="1867" kern="0" spc="-45">
                <a:latin typeface="Titillium Web" pitchFamily="2" charset="77"/>
                <a:cs typeface="Calibri Light"/>
                <a:sym typeface="Arial"/>
              </a:rPr>
              <a:t> </a:t>
            </a:r>
            <a:r>
              <a:rPr sz="1867" kern="0" spc="-18">
                <a:latin typeface="Titillium Web" pitchFamily="2" charset="77"/>
                <a:cs typeface="Calibri Light"/>
                <a:sym typeface="Arial"/>
              </a:rPr>
              <a:t>innovators</a:t>
            </a:r>
            <a:r>
              <a:rPr sz="1867" kern="0" spc="-42">
                <a:latin typeface="Titillium Web" pitchFamily="2" charset="77"/>
                <a:cs typeface="Calibri Light"/>
                <a:sym typeface="Arial"/>
              </a:rPr>
              <a:t> </a:t>
            </a:r>
            <a:r>
              <a:rPr sz="1867" kern="0">
                <a:latin typeface="Titillium Web" pitchFamily="2" charset="77"/>
                <a:cs typeface="Calibri Light"/>
                <a:sym typeface="Arial"/>
              </a:rPr>
              <a:t>and</a:t>
            </a:r>
            <a:r>
              <a:rPr sz="1867" kern="0" spc="-45">
                <a:latin typeface="Titillium Web" pitchFamily="2" charset="77"/>
                <a:cs typeface="Calibri Light"/>
                <a:sym typeface="Arial"/>
              </a:rPr>
              <a:t> </a:t>
            </a:r>
            <a:r>
              <a:rPr sz="1867" kern="0" spc="-6">
                <a:latin typeface="Titillium Web" pitchFamily="2" charset="77"/>
                <a:cs typeface="Calibri Light"/>
                <a:sym typeface="Arial"/>
              </a:rPr>
              <a:t>students</a:t>
            </a:r>
            <a:r>
              <a:rPr sz="1867" kern="0" spc="-42">
                <a:latin typeface="Titillium Web" pitchFamily="2" charset="77"/>
                <a:cs typeface="Calibri Light"/>
                <a:sym typeface="Arial"/>
              </a:rPr>
              <a:t> </a:t>
            </a:r>
            <a:r>
              <a:rPr sz="1867" kern="0" spc="-6">
                <a:latin typeface="Titillium Web" pitchFamily="2" charset="77"/>
                <a:cs typeface="Calibri Light"/>
                <a:sym typeface="Arial"/>
              </a:rPr>
              <a:t>across</a:t>
            </a:r>
            <a:r>
              <a:rPr sz="1867" kern="0" spc="-45">
                <a:latin typeface="Titillium Web" pitchFamily="2" charset="77"/>
                <a:cs typeface="Calibri Light"/>
                <a:sym typeface="Arial"/>
              </a:rPr>
              <a:t> </a:t>
            </a:r>
            <a:r>
              <a:rPr sz="1867" kern="0" spc="-6">
                <a:latin typeface="Titillium Web" pitchFamily="2" charset="77"/>
                <a:cs typeface="Calibri Light"/>
                <a:sym typeface="Arial"/>
              </a:rPr>
              <a:t>Europe </a:t>
            </a:r>
            <a:r>
              <a:rPr sz="1867" kern="0">
                <a:latin typeface="Titillium Web" pitchFamily="2" charset="77"/>
                <a:cs typeface="Calibri Light"/>
                <a:sym typeface="Arial"/>
              </a:rPr>
              <a:t>to</a:t>
            </a:r>
            <a:r>
              <a:rPr sz="1867" kern="0" spc="-61">
                <a:latin typeface="Titillium Web" pitchFamily="2" charset="77"/>
                <a:cs typeface="Calibri Light"/>
                <a:sym typeface="Arial"/>
              </a:rPr>
              <a:t> </a:t>
            </a:r>
            <a:r>
              <a:rPr sz="1867" kern="0">
                <a:latin typeface="Titillium Web" pitchFamily="2" charset="77"/>
                <a:cs typeface="Calibri Light"/>
                <a:sym typeface="Arial"/>
              </a:rPr>
              <a:t>turn</a:t>
            </a:r>
            <a:r>
              <a:rPr sz="1867" kern="0" spc="-61">
                <a:latin typeface="Titillium Web" pitchFamily="2" charset="77"/>
                <a:cs typeface="Calibri Light"/>
                <a:sym typeface="Arial"/>
              </a:rPr>
              <a:t> </a:t>
            </a:r>
            <a:r>
              <a:rPr sz="1867" kern="0">
                <a:latin typeface="Titillium Web" pitchFamily="2" charset="77"/>
                <a:cs typeface="Calibri Light"/>
                <a:sym typeface="Arial"/>
              </a:rPr>
              <a:t>their</a:t>
            </a:r>
            <a:r>
              <a:rPr sz="1867" kern="0" spc="-58">
                <a:latin typeface="Titillium Web" pitchFamily="2" charset="77"/>
                <a:cs typeface="Calibri Light"/>
                <a:sym typeface="Arial"/>
              </a:rPr>
              <a:t> </a:t>
            </a:r>
            <a:r>
              <a:rPr sz="1867" kern="0">
                <a:latin typeface="Titillium Web" pitchFamily="2" charset="77"/>
                <a:cs typeface="Calibri Light"/>
                <a:sym typeface="Arial"/>
              </a:rPr>
              <a:t>best</a:t>
            </a:r>
            <a:r>
              <a:rPr sz="1867" kern="0" spc="-61">
                <a:latin typeface="Titillium Web" pitchFamily="2" charset="77"/>
                <a:cs typeface="Calibri Light"/>
                <a:sym typeface="Arial"/>
              </a:rPr>
              <a:t> </a:t>
            </a:r>
            <a:r>
              <a:rPr sz="1867" kern="0">
                <a:latin typeface="Titillium Web" pitchFamily="2" charset="77"/>
                <a:cs typeface="Calibri Light"/>
                <a:sym typeface="Arial"/>
              </a:rPr>
              <a:t>ideas</a:t>
            </a:r>
            <a:r>
              <a:rPr sz="1867" kern="0" spc="-58">
                <a:latin typeface="Titillium Web" pitchFamily="2" charset="77"/>
                <a:cs typeface="Calibri Light"/>
                <a:sym typeface="Arial"/>
              </a:rPr>
              <a:t> </a:t>
            </a:r>
            <a:r>
              <a:rPr sz="1867" kern="0" spc="-6">
                <a:latin typeface="Titillium Web" pitchFamily="2" charset="77"/>
                <a:cs typeface="Calibri Light"/>
                <a:sym typeface="Arial"/>
              </a:rPr>
              <a:t>into</a:t>
            </a:r>
            <a:r>
              <a:rPr sz="1867" kern="0" spc="-61">
                <a:latin typeface="Titillium Web" pitchFamily="2" charset="77"/>
                <a:cs typeface="Calibri Light"/>
                <a:sym typeface="Arial"/>
              </a:rPr>
              <a:t> </a:t>
            </a:r>
            <a:r>
              <a:rPr sz="1867" kern="0" spc="-6">
                <a:latin typeface="Titillium Web" pitchFamily="2" charset="77"/>
                <a:cs typeface="Calibri Light"/>
                <a:sym typeface="Arial"/>
              </a:rPr>
              <a:t>reality.</a:t>
            </a:r>
            <a:endParaRPr sz="1867" kern="0">
              <a:latin typeface="Titillium Web" pitchFamily="2" charset="77"/>
              <a:cs typeface="Calibri Light"/>
              <a:sym typeface="Arial"/>
            </a:endParaRPr>
          </a:p>
          <a:p>
            <a:pPr defTabSz="554520">
              <a:spcBef>
                <a:spcPts val="473"/>
              </a:spcBef>
              <a:defRPr/>
            </a:pPr>
            <a:endParaRPr lang="en-US" sz="1819" b="1" kern="0">
              <a:latin typeface="Titillium Web" pitchFamily="2" charset="77"/>
              <a:cs typeface="Calibri"/>
              <a:sym typeface="Arial"/>
            </a:endParaRPr>
          </a:p>
          <a:p>
            <a:pPr defTabSz="554520">
              <a:spcBef>
                <a:spcPts val="473"/>
              </a:spcBef>
              <a:defRPr/>
            </a:pPr>
            <a:r>
              <a:rPr sz="2133" b="1" kern="0">
                <a:latin typeface="Titillium Web" pitchFamily="2" charset="77"/>
                <a:cs typeface="Calibri"/>
                <a:sym typeface="Arial"/>
              </a:rPr>
              <a:t>How</a:t>
            </a:r>
            <a:r>
              <a:rPr sz="2133" b="1" kern="0" spc="18">
                <a:latin typeface="Titillium Web" pitchFamily="2" charset="77"/>
                <a:cs typeface="Calibri"/>
                <a:sym typeface="Arial"/>
              </a:rPr>
              <a:t> </a:t>
            </a:r>
            <a:r>
              <a:rPr sz="2133" b="1" kern="0">
                <a:latin typeface="Titillium Web" pitchFamily="2" charset="77"/>
                <a:cs typeface="Calibri"/>
                <a:sym typeface="Arial"/>
              </a:rPr>
              <a:t>does</a:t>
            </a:r>
            <a:r>
              <a:rPr sz="2133" b="1" kern="0" spc="21">
                <a:latin typeface="Titillium Web" pitchFamily="2" charset="77"/>
                <a:cs typeface="Calibri"/>
                <a:sym typeface="Arial"/>
              </a:rPr>
              <a:t> </a:t>
            </a:r>
            <a:r>
              <a:rPr sz="2133" b="1" kern="0">
                <a:latin typeface="Titillium Web" pitchFamily="2" charset="77"/>
                <a:cs typeface="Calibri"/>
                <a:sym typeface="Arial"/>
              </a:rPr>
              <a:t>the</a:t>
            </a:r>
            <a:r>
              <a:rPr sz="2133" b="1" kern="0" spc="21">
                <a:latin typeface="Titillium Web" pitchFamily="2" charset="77"/>
                <a:cs typeface="Calibri"/>
                <a:sym typeface="Arial"/>
              </a:rPr>
              <a:t> </a:t>
            </a:r>
            <a:r>
              <a:rPr sz="2133" b="1" kern="0" spc="61">
                <a:latin typeface="Titillium Web" pitchFamily="2" charset="77"/>
                <a:cs typeface="Calibri"/>
                <a:sym typeface="Arial"/>
              </a:rPr>
              <a:t>EIT</a:t>
            </a:r>
            <a:r>
              <a:rPr sz="2133" b="1" kern="0" spc="21">
                <a:latin typeface="Titillium Web" pitchFamily="2" charset="77"/>
                <a:cs typeface="Calibri"/>
                <a:sym typeface="Arial"/>
              </a:rPr>
              <a:t> </a:t>
            </a:r>
            <a:r>
              <a:rPr sz="2133" b="1" kern="0" spc="-6">
                <a:latin typeface="Titillium Web" pitchFamily="2" charset="77"/>
                <a:cs typeface="Calibri"/>
                <a:sym typeface="Arial"/>
              </a:rPr>
              <a:t>work?</a:t>
            </a:r>
            <a:endParaRPr sz="2133" kern="0">
              <a:latin typeface="Titillium Web" pitchFamily="2" charset="77"/>
              <a:cs typeface="Calibri"/>
              <a:sym typeface="Arial"/>
            </a:endParaRPr>
          </a:p>
        </p:txBody>
      </p:sp>
      <p:pic>
        <p:nvPicPr>
          <p:cNvPr id="6" name="object 13">
            <a:extLst>
              <a:ext uri="{FF2B5EF4-FFF2-40B4-BE49-F238E27FC236}">
                <a16:creationId xmlns:a16="http://schemas.microsoft.com/office/drawing/2014/main" id="{0F452905-B3F6-6654-AA55-C488630F0735}"/>
              </a:ext>
            </a:extLst>
          </p:cNvPr>
          <p:cNvPicPr/>
          <p:nvPr/>
        </p:nvPicPr>
        <p:blipFill>
          <a:blip r:embed="rId3" cstate="print">
            <a:duotone>
              <a:prstClr val="black"/>
              <a:schemeClr val="tx2">
                <a:tint val="45000"/>
                <a:satMod val="400000"/>
              </a:schemeClr>
            </a:duotone>
          </a:blip>
          <a:stretch>
            <a:fillRect/>
          </a:stretch>
        </p:blipFill>
        <p:spPr>
          <a:xfrm>
            <a:off x="866477" y="4204917"/>
            <a:ext cx="3774981" cy="954097"/>
          </a:xfrm>
          <a:prstGeom prst="rect">
            <a:avLst/>
          </a:prstGeom>
        </p:spPr>
      </p:pic>
      <p:sp>
        <p:nvSpPr>
          <p:cNvPr id="7" name="object 14">
            <a:extLst>
              <a:ext uri="{FF2B5EF4-FFF2-40B4-BE49-F238E27FC236}">
                <a16:creationId xmlns:a16="http://schemas.microsoft.com/office/drawing/2014/main" id="{AB4064FD-36F9-A003-E3A7-677CCBC1FB9C}"/>
              </a:ext>
            </a:extLst>
          </p:cNvPr>
          <p:cNvSpPr txBox="1"/>
          <p:nvPr/>
        </p:nvSpPr>
        <p:spPr>
          <a:xfrm>
            <a:off x="885844" y="5301237"/>
            <a:ext cx="1064712" cy="615361"/>
          </a:xfrm>
          <a:prstGeom prst="rect">
            <a:avLst/>
          </a:prstGeom>
        </p:spPr>
        <p:txBody>
          <a:bodyPr vert="horz" wrap="square" lIns="0" tIns="0" rIns="0" bIns="0" rtlCol="0">
            <a:spAutoFit/>
          </a:bodyPr>
          <a:lstStyle/>
          <a:p>
            <a:pPr marR="3081" defTabSz="554520">
              <a:spcBef>
                <a:spcPts val="227"/>
              </a:spcBef>
              <a:defRPr/>
            </a:pPr>
            <a:r>
              <a:rPr sz="1333" kern="0" spc="-6">
                <a:latin typeface="Titillium Web" pitchFamily="2" charset="77"/>
                <a:cs typeface="Calibri Light"/>
                <a:sym typeface="Arial"/>
              </a:rPr>
              <a:t>Trains a new generation of entrepreneurs</a:t>
            </a:r>
          </a:p>
        </p:txBody>
      </p:sp>
      <p:sp>
        <p:nvSpPr>
          <p:cNvPr id="8" name="object 15">
            <a:extLst>
              <a:ext uri="{FF2B5EF4-FFF2-40B4-BE49-F238E27FC236}">
                <a16:creationId xmlns:a16="http://schemas.microsoft.com/office/drawing/2014/main" id="{23A57490-08F1-9435-750C-422039E8A688}"/>
              </a:ext>
            </a:extLst>
          </p:cNvPr>
          <p:cNvSpPr txBox="1"/>
          <p:nvPr/>
        </p:nvSpPr>
        <p:spPr>
          <a:xfrm>
            <a:off x="2458086" y="5271501"/>
            <a:ext cx="1070741" cy="849643"/>
          </a:xfrm>
          <a:prstGeom prst="rect">
            <a:avLst/>
          </a:prstGeom>
        </p:spPr>
        <p:txBody>
          <a:bodyPr vert="horz" wrap="square" lIns="0" tIns="28880" rIns="0" bIns="0" rtlCol="0">
            <a:spAutoFit/>
          </a:bodyPr>
          <a:lstStyle/>
          <a:p>
            <a:pPr marR="3081" defTabSz="554520">
              <a:spcBef>
                <a:spcPts val="227"/>
              </a:spcBef>
              <a:defRPr/>
            </a:pPr>
            <a:r>
              <a:rPr sz="1333" kern="0" spc="-6">
                <a:latin typeface="Titillium Web" pitchFamily="2" charset="77"/>
                <a:cs typeface="Calibri Light"/>
                <a:sym typeface="Arial"/>
              </a:rPr>
              <a:t>Develops innovative products &amp; services</a:t>
            </a:r>
          </a:p>
        </p:txBody>
      </p:sp>
      <p:sp>
        <p:nvSpPr>
          <p:cNvPr id="9" name="object 16">
            <a:extLst>
              <a:ext uri="{FF2B5EF4-FFF2-40B4-BE49-F238E27FC236}">
                <a16:creationId xmlns:a16="http://schemas.microsoft.com/office/drawing/2014/main" id="{32085202-9ACC-B10A-89AA-346FFBB831FB}"/>
              </a:ext>
            </a:extLst>
          </p:cNvPr>
          <p:cNvSpPr txBox="1"/>
          <p:nvPr/>
        </p:nvSpPr>
        <p:spPr>
          <a:xfrm>
            <a:off x="3855491" y="5271501"/>
            <a:ext cx="1105244" cy="670171"/>
          </a:xfrm>
          <a:prstGeom prst="rect">
            <a:avLst/>
          </a:prstGeom>
        </p:spPr>
        <p:txBody>
          <a:bodyPr vert="horz" wrap="square" lIns="0" tIns="28880" rIns="0" bIns="0" rtlCol="0">
            <a:spAutoFit/>
          </a:bodyPr>
          <a:lstStyle/>
          <a:p>
            <a:pPr marR="3081" defTabSz="554520">
              <a:spcBef>
                <a:spcPts val="227"/>
              </a:spcBef>
              <a:defRPr/>
            </a:pPr>
            <a:r>
              <a:rPr sz="1333" kern="0" spc="-6">
                <a:latin typeface="Titillium Web" pitchFamily="2" charset="77"/>
                <a:cs typeface="Calibri Light"/>
                <a:sym typeface="Arial"/>
              </a:rPr>
              <a:t>Power</a:t>
            </a:r>
            <a:r>
              <a:rPr lang="en-US" sz="1333" kern="0" spc="-6">
                <a:latin typeface="Titillium Web" pitchFamily="2" charset="77"/>
                <a:cs typeface="Calibri Light"/>
                <a:sym typeface="Arial"/>
              </a:rPr>
              <a:t>s</a:t>
            </a:r>
            <a:r>
              <a:rPr sz="1333" kern="0" spc="-6">
                <a:latin typeface="Titillium Web" pitchFamily="2" charset="77"/>
                <a:cs typeface="Calibri Light"/>
                <a:sym typeface="Arial"/>
              </a:rPr>
              <a:t> </a:t>
            </a:r>
            <a:endParaRPr lang="en-US" sz="1333" kern="0" spc="-6">
              <a:latin typeface="Titillium Web" pitchFamily="2" charset="77"/>
              <a:cs typeface="Calibri Light"/>
              <a:sym typeface="Arial"/>
            </a:endParaRPr>
          </a:p>
          <a:p>
            <a:pPr marR="3081" defTabSz="554520">
              <a:spcBef>
                <a:spcPts val="227"/>
              </a:spcBef>
              <a:defRPr/>
            </a:pPr>
            <a:r>
              <a:rPr sz="1333" kern="0" spc="-6">
                <a:latin typeface="Titillium Web" pitchFamily="2" charset="77"/>
                <a:cs typeface="Calibri Light"/>
                <a:sym typeface="Arial"/>
              </a:rPr>
              <a:t>start-ups &amp; scale-ups</a:t>
            </a:r>
          </a:p>
        </p:txBody>
      </p:sp>
      <p:grpSp>
        <p:nvGrpSpPr>
          <p:cNvPr id="61" name="Group 60">
            <a:extLst>
              <a:ext uri="{FF2B5EF4-FFF2-40B4-BE49-F238E27FC236}">
                <a16:creationId xmlns:a16="http://schemas.microsoft.com/office/drawing/2014/main" id="{09434CCF-6776-D8C5-1A10-3E7A4878E29B}"/>
              </a:ext>
            </a:extLst>
          </p:cNvPr>
          <p:cNvGrpSpPr/>
          <p:nvPr/>
        </p:nvGrpSpPr>
        <p:grpSpPr>
          <a:xfrm>
            <a:off x="5570304" y="1047052"/>
            <a:ext cx="6434922" cy="5647256"/>
            <a:chOff x="5649783" y="743813"/>
            <a:chExt cx="6434922" cy="5647256"/>
          </a:xfrm>
        </p:grpSpPr>
        <p:sp>
          <p:nvSpPr>
            <p:cNvPr id="60" name="Arc 59">
              <a:extLst>
                <a:ext uri="{FF2B5EF4-FFF2-40B4-BE49-F238E27FC236}">
                  <a16:creationId xmlns:a16="http://schemas.microsoft.com/office/drawing/2014/main" id="{A8E87AE2-EF35-AC77-693A-546F54CEF1C3}"/>
                </a:ext>
              </a:extLst>
            </p:cNvPr>
            <p:cNvSpPr/>
            <p:nvPr/>
          </p:nvSpPr>
          <p:spPr>
            <a:xfrm flipH="1" flipV="1">
              <a:off x="6298049" y="797212"/>
              <a:ext cx="5394745" cy="5394745"/>
            </a:xfrm>
            <a:prstGeom prst="arc">
              <a:avLst>
                <a:gd name="adj1" fmla="val 17126701"/>
                <a:gd name="adj2" fmla="val 20963574"/>
              </a:avLst>
            </a:prstGeom>
            <a:ln w="22225">
              <a:solidFill>
                <a:srgbClr val="96C247"/>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59" name="Arc 58">
              <a:extLst>
                <a:ext uri="{FF2B5EF4-FFF2-40B4-BE49-F238E27FC236}">
                  <a16:creationId xmlns:a16="http://schemas.microsoft.com/office/drawing/2014/main" id="{5CE8672C-C3A8-5047-D42C-DF6E6A0BB652}"/>
                </a:ext>
              </a:extLst>
            </p:cNvPr>
            <p:cNvSpPr/>
            <p:nvPr/>
          </p:nvSpPr>
          <p:spPr>
            <a:xfrm flipV="1">
              <a:off x="6112919" y="797212"/>
              <a:ext cx="5394745" cy="5394745"/>
            </a:xfrm>
            <a:prstGeom prst="arc">
              <a:avLst>
                <a:gd name="adj1" fmla="val 17119916"/>
                <a:gd name="adj2" fmla="val 21005726"/>
              </a:avLst>
            </a:prstGeom>
            <a:ln w="22225">
              <a:solidFill>
                <a:srgbClr val="96C247"/>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48" name="Triangle 47">
              <a:extLst>
                <a:ext uri="{FF2B5EF4-FFF2-40B4-BE49-F238E27FC236}">
                  <a16:creationId xmlns:a16="http://schemas.microsoft.com/office/drawing/2014/main" id="{C98E313C-0CAC-5D3F-4668-8E5C2DDFC78B}"/>
                </a:ext>
              </a:extLst>
            </p:cNvPr>
            <p:cNvSpPr/>
            <p:nvPr/>
          </p:nvSpPr>
          <p:spPr>
            <a:xfrm>
              <a:off x="6686365" y="1434142"/>
              <a:ext cx="4475635" cy="3858306"/>
            </a:xfrm>
            <a:prstGeom prst="triangle">
              <a:avLst/>
            </a:prstGeom>
            <a:solidFill>
              <a:srgbClr val="04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solidFill>
                  <a:srgbClr val="F1F2F3"/>
                </a:solidFill>
              </a:endParaRPr>
            </a:p>
          </p:txBody>
        </p:sp>
        <p:sp>
          <p:nvSpPr>
            <p:cNvPr id="45" name="Oval 44">
              <a:extLst>
                <a:ext uri="{FF2B5EF4-FFF2-40B4-BE49-F238E27FC236}">
                  <a16:creationId xmlns:a16="http://schemas.microsoft.com/office/drawing/2014/main" id="{1683532E-CCE9-68EC-78FA-8FF1AAED62E5}"/>
                </a:ext>
              </a:extLst>
            </p:cNvPr>
            <p:cNvSpPr/>
            <p:nvPr/>
          </p:nvSpPr>
          <p:spPr>
            <a:xfrm>
              <a:off x="8294336" y="2138741"/>
              <a:ext cx="1270000" cy="1270000"/>
            </a:xfrm>
            <a:prstGeom prst="ellipse">
              <a:avLst/>
            </a:prstGeom>
            <a:solidFill>
              <a:srgbClr val="031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rtl="1"/>
              <a:endParaRPr lang="en-IL"/>
            </a:p>
          </p:txBody>
        </p:sp>
        <p:sp>
          <p:nvSpPr>
            <p:cNvPr id="46" name="Oval 45">
              <a:extLst>
                <a:ext uri="{FF2B5EF4-FFF2-40B4-BE49-F238E27FC236}">
                  <a16:creationId xmlns:a16="http://schemas.microsoft.com/office/drawing/2014/main" id="{C0DF2FC1-B629-658D-96C1-CF441331D8CA}"/>
                </a:ext>
              </a:extLst>
            </p:cNvPr>
            <p:cNvSpPr/>
            <p:nvPr/>
          </p:nvSpPr>
          <p:spPr>
            <a:xfrm>
              <a:off x="9263392" y="3947287"/>
              <a:ext cx="1270000" cy="1270000"/>
            </a:xfrm>
            <a:prstGeom prst="ellipse">
              <a:avLst/>
            </a:prstGeom>
            <a:solidFill>
              <a:srgbClr val="031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7" name="Oval 46">
              <a:extLst>
                <a:ext uri="{FF2B5EF4-FFF2-40B4-BE49-F238E27FC236}">
                  <a16:creationId xmlns:a16="http://schemas.microsoft.com/office/drawing/2014/main" id="{2E298DB7-3580-D0AA-5451-8373C201D557}"/>
                </a:ext>
              </a:extLst>
            </p:cNvPr>
            <p:cNvSpPr/>
            <p:nvPr/>
          </p:nvSpPr>
          <p:spPr>
            <a:xfrm>
              <a:off x="7293158" y="3947287"/>
              <a:ext cx="1270000" cy="1270000"/>
            </a:xfrm>
            <a:prstGeom prst="ellipse">
              <a:avLst/>
            </a:prstGeom>
            <a:solidFill>
              <a:srgbClr val="031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2" name="Graphic 11">
              <a:extLst>
                <a:ext uri="{FF2B5EF4-FFF2-40B4-BE49-F238E27FC236}">
                  <a16:creationId xmlns:a16="http://schemas.microsoft.com/office/drawing/2014/main" id="{4E591BFB-B06F-CB98-CB1A-A72211469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9822" y="4076762"/>
              <a:ext cx="616671" cy="616671"/>
            </a:xfrm>
            <a:prstGeom prst="rect">
              <a:avLst/>
            </a:prstGeom>
          </p:spPr>
        </p:pic>
        <p:pic>
          <p:nvPicPr>
            <p:cNvPr id="18" name="Graphic 17">
              <a:extLst>
                <a:ext uri="{FF2B5EF4-FFF2-40B4-BE49-F238E27FC236}">
                  <a16:creationId xmlns:a16="http://schemas.microsoft.com/office/drawing/2014/main" id="{2CE83502-683C-E873-86C0-342A793F18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1679" y="2314155"/>
              <a:ext cx="609600" cy="609600"/>
            </a:xfrm>
            <a:prstGeom prst="rect">
              <a:avLst/>
            </a:prstGeom>
          </p:spPr>
        </p:pic>
        <p:sp>
          <p:nvSpPr>
            <p:cNvPr id="29" name="object 17">
              <a:extLst>
                <a:ext uri="{FF2B5EF4-FFF2-40B4-BE49-F238E27FC236}">
                  <a16:creationId xmlns:a16="http://schemas.microsoft.com/office/drawing/2014/main" id="{727EEAEC-1556-0352-25B1-394CE8EAAE6F}"/>
                </a:ext>
              </a:extLst>
            </p:cNvPr>
            <p:cNvSpPr txBox="1"/>
            <p:nvPr/>
          </p:nvSpPr>
          <p:spPr>
            <a:xfrm>
              <a:off x="5649783" y="3207389"/>
              <a:ext cx="1388928" cy="605764"/>
            </a:xfrm>
            <a:prstGeom prst="rect">
              <a:avLst/>
            </a:prstGeom>
            <a:solidFill>
              <a:srgbClr val="F1F2F3"/>
            </a:solidFill>
          </p:spPr>
          <p:txBody>
            <a:bodyPr vert="horz" wrap="square" lIns="0" tIns="8086" rIns="0" bIns="0" rtlCol="0">
              <a:spAutoFit/>
            </a:bodyPr>
            <a:lstStyle/>
            <a:p>
              <a:pPr algn="ctr" defTabSz="554520">
                <a:spcBef>
                  <a:spcPts val="64"/>
                </a:spcBef>
                <a:defRPr/>
              </a:pPr>
              <a:r>
                <a:rPr lang="en-US" b="1" kern="0" spc="42">
                  <a:latin typeface="Titillium Web" pitchFamily="2" charset="77"/>
                  <a:cs typeface="Calibri"/>
                  <a:sym typeface="Arial"/>
                </a:rPr>
                <a:t>500</a:t>
              </a:r>
              <a:endParaRPr b="1" kern="0" spc="42">
                <a:latin typeface="Titillium Web" pitchFamily="2" charset="77"/>
                <a:cs typeface="Calibri"/>
                <a:sym typeface="Arial"/>
              </a:endParaRPr>
            </a:p>
            <a:p>
              <a:pPr marL="7316" marR="3081" algn="ctr" defTabSz="554520">
                <a:spcBef>
                  <a:spcPts val="106"/>
                </a:spcBef>
                <a:defRPr/>
              </a:pPr>
              <a:r>
                <a:rPr lang="en-US" sz="1000" kern="0" spc="36">
                  <a:latin typeface="Titillium Web" pitchFamily="2" charset="77"/>
                  <a:cs typeface="Calibri"/>
                  <a:sym typeface="Arial"/>
                </a:rPr>
                <a:t>Higher Education Institutions</a:t>
              </a:r>
            </a:p>
          </p:txBody>
        </p:sp>
        <p:sp>
          <p:nvSpPr>
            <p:cNvPr id="30" name="object 18">
              <a:extLst>
                <a:ext uri="{FF2B5EF4-FFF2-40B4-BE49-F238E27FC236}">
                  <a16:creationId xmlns:a16="http://schemas.microsoft.com/office/drawing/2014/main" id="{513528F4-8ED7-B702-9CAB-8860A7F450BB}"/>
                </a:ext>
              </a:extLst>
            </p:cNvPr>
            <p:cNvSpPr txBox="1"/>
            <p:nvPr/>
          </p:nvSpPr>
          <p:spPr>
            <a:xfrm>
              <a:off x="10712720" y="3294748"/>
              <a:ext cx="1371985" cy="439052"/>
            </a:xfrm>
            <a:prstGeom prst="rect">
              <a:avLst/>
            </a:prstGeom>
            <a:solidFill>
              <a:srgbClr val="F1F2F3"/>
            </a:solidFill>
          </p:spPr>
          <p:txBody>
            <a:bodyPr vert="horz" wrap="square" lIns="0" tIns="8086" rIns="0" bIns="0" rtlCol="0">
              <a:spAutoFit/>
            </a:bodyPr>
            <a:lstStyle/>
            <a:p>
              <a:pPr algn="ctr" defTabSz="554520">
                <a:spcBef>
                  <a:spcPts val="64"/>
                </a:spcBef>
                <a:defRPr/>
              </a:pPr>
              <a:r>
                <a:rPr lang="en-US" b="1" kern="0" spc="42">
                  <a:latin typeface="Titillium Web" pitchFamily="2" charset="77"/>
                  <a:cs typeface="Calibri"/>
                  <a:sym typeface="Arial"/>
                </a:rPr>
                <a:t>350</a:t>
              </a:r>
              <a:endParaRPr b="1" kern="0" spc="42">
                <a:latin typeface="Titillium Web" pitchFamily="2" charset="77"/>
                <a:cs typeface="Calibri"/>
                <a:sym typeface="Arial"/>
              </a:endParaRPr>
            </a:p>
            <a:p>
              <a:pPr algn="ctr" defTabSz="554520">
                <a:defRPr/>
              </a:pPr>
              <a:r>
                <a:rPr lang="en-US" sz="1000" kern="0" spc="36">
                  <a:latin typeface="Titillium Web" pitchFamily="2" charset="77"/>
                  <a:cs typeface="Calibri"/>
                  <a:sym typeface="Arial"/>
                </a:rPr>
                <a:t>Research </a:t>
              </a:r>
              <a:r>
                <a:rPr lang="en-US" sz="1000" kern="0" spc="36" err="1">
                  <a:latin typeface="Titillium Web" pitchFamily="2" charset="77"/>
                  <a:cs typeface="Calibri"/>
                  <a:sym typeface="Arial"/>
                </a:rPr>
                <a:t>Centres</a:t>
              </a:r>
              <a:endParaRPr lang="en-US" sz="1000" kern="0" spc="36">
                <a:latin typeface="Titillium Web" pitchFamily="2" charset="77"/>
                <a:cs typeface="Calibri"/>
                <a:sym typeface="Arial"/>
              </a:endParaRPr>
            </a:p>
          </p:txBody>
        </p:sp>
        <p:sp>
          <p:nvSpPr>
            <p:cNvPr id="31" name="object 33">
              <a:extLst>
                <a:ext uri="{FF2B5EF4-FFF2-40B4-BE49-F238E27FC236}">
                  <a16:creationId xmlns:a16="http://schemas.microsoft.com/office/drawing/2014/main" id="{5051B193-93DB-AF8C-406A-F3A9DBA60DB4}"/>
                </a:ext>
              </a:extLst>
            </p:cNvPr>
            <p:cNvSpPr txBox="1"/>
            <p:nvPr/>
          </p:nvSpPr>
          <p:spPr>
            <a:xfrm>
              <a:off x="8442903" y="5770932"/>
              <a:ext cx="941652" cy="592940"/>
            </a:xfrm>
            <a:prstGeom prst="rect">
              <a:avLst/>
            </a:prstGeom>
            <a:solidFill>
              <a:srgbClr val="F1F2F3"/>
            </a:solidFill>
          </p:spPr>
          <p:txBody>
            <a:bodyPr vert="horz" wrap="square" lIns="0" tIns="8086" rIns="0" bIns="0" rtlCol="0">
              <a:spAutoFit/>
            </a:bodyPr>
            <a:lstStyle/>
            <a:p>
              <a:pPr algn="ctr" defTabSz="554520">
                <a:spcBef>
                  <a:spcPts val="64"/>
                </a:spcBef>
                <a:defRPr/>
              </a:pPr>
              <a:r>
                <a:rPr lang="en-US" b="1" kern="0" spc="42">
                  <a:latin typeface="Titillium Web" pitchFamily="2" charset="77"/>
                  <a:cs typeface="Calibri"/>
                  <a:sym typeface="Arial"/>
                </a:rPr>
                <a:t>250</a:t>
              </a:r>
              <a:endParaRPr b="1" kern="0" spc="42">
                <a:latin typeface="Titillium Web" pitchFamily="2" charset="77"/>
                <a:cs typeface="Calibri"/>
                <a:sym typeface="Arial"/>
              </a:endParaRPr>
            </a:p>
            <a:p>
              <a:pPr algn="ctr" defTabSz="554520">
                <a:defRPr/>
              </a:pPr>
              <a:r>
                <a:rPr lang="en-US" sz="1000" kern="0" spc="36">
                  <a:latin typeface="Titillium Web" pitchFamily="2" charset="77"/>
                  <a:cs typeface="Calibri"/>
                  <a:sym typeface="Arial"/>
                </a:rPr>
                <a:t>C</a:t>
              </a:r>
              <a:r>
                <a:rPr sz="1000" kern="0" spc="36">
                  <a:latin typeface="Titillium Web" pitchFamily="2" charset="77"/>
                  <a:cs typeface="Calibri"/>
                  <a:sym typeface="Arial"/>
                </a:rPr>
                <a:t>ities, </a:t>
              </a:r>
              <a:r>
                <a:rPr lang="en-US" sz="1000" kern="0" spc="36">
                  <a:latin typeface="Titillium Web" pitchFamily="2" charset="77"/>
                  <a:cs typeface="Calibri"/>
                  <a:sym typeface="Arial"/>
                </a:rPr>
                <a:t>R</a:t>
              </a:r>
              <a:r>
                <a:rPr sz="1000" kern="0" spc="36">
                  <a:latin typeface="Titillium Web" pitchFamily="2" charset="77"/>
                  <a:cs typeface="Calibri"/>
                  <a:sym typeface="Arial"/>
                </a:rPr>
                <a:t>egions and NGOS</a:t>
              </a:r>
            </a:p>
          </p:txBody>
        </p:sp>
        <p:sp>
          <p:nvSpPr>
            <p:cNvPr id="32" name="object 26">
              <a:extLst>
                <a:ext uri="{FF2B5EF4-FFF2-40B4-BE49-F238E27FC236}">
                  <a16:creationId xmlns:a16="http://schemas.microsoft.com/office/drawing/2014/main" id="{2D1F2604-6F46-64F5-B7EF-E87F3DDD4D3E}"/>
                </a:ext>
              </a:extLst>
            </p:cNvPr>
            <p:cNvSpPr txBox="1"/>
            <p:nvPr/>
          </p:nvSpPr>
          <p:spPr>
            <a:xfrm>
              <a:off x="8385944" y="3614708"/>
              <a:ext cx="1020035" cy="508815"/>
            </a:xfrm>
            <a:prstGeom prst="rect">
              <a:avLst/>
            </a:prstGeom>
          </p:spPr>
          <p:txBody>
            <a:bodyPr vert="horz" wrap="square" lIns="0" tIns="8086" rIns="0" bIns="0" rtlCol="0">
              <a:spAutoFit/>
            </a:bodyPr>
            <a:lstStyle/>
            <a:p>
              <a:pPr algn="ctr" defTabSz="554520">
                <a:lnSpc>
                  <a:spcPct val="70000"/>
                </a:lnSpc>
                <a:defRPr/>
              </a:pPr>
              <a:r>
                <a:rPr sz="2000" b="1" kern="0" spc="21">
                  <a:solidFill>
                    <a:srgbClr val="F1F2F3"/>
                  </a:solidFill>
                  <a:latin typeface="Titillium Web" pitchFamily="2" charset="77"/>
                  <a:cs typeface="Calibri"/>
                  <a:sym typeface="Arial"/>
                </a:rPr>
                <a:t>EIT</a:t>
              </a:r>
              <a:endParaRPr sz="2000" kern="0">
                <a:solidFill>
                  <a:srgbClr val="F1F2F3"/>
                </a:solidFill>
                <a:latin typeface="Titillium Web" pitchFamily="2" charset="77"/>
                <a:cs typeface="Calibri"/>
                <a:sym typeface="Arial"/>
              </a:endParaRPr>
            </a:p>
            <a:p>
              <a:pPr marL="38508" marR="33888" indent="-385" algn="ctr" defTabSz="554520">
                <a:lnSpc>
                  <a:spcPct val="70000"/>
                </a:lnSpc>
                <a:spcBef>
                  <a:spcPts val="106"/>
                </a:spcBef>
                <a:defRPr/>
              </a:pPr>
              <a:r>
                <a:rPr sz="1200" kern="0" spc="-6">
                  <a:solidFill>
                    <a:srgbClr val="F1F2F3"/>
                  </a:solidFill>
                  <a:latin typeface="Titillium Web" pitchFamily="2" charset="77"/>
                  <a:cs typeface="Calibri"/>
                  <a:sym typeface="Arial"/>
                </a:rPr>
                <a:t>Innovation</a:t>
              </a:r>
              <a:r>
                <a:rPr sz="1200" b="1" kern="0" spc="-6">
                  <a:solidFill>
                    <a:srgbClr val="F1F2F3"/>
                  </a:solidFill>
                  <a:latin typeface="Titillium Web" pitchFamily="2" charset="77"/>
                  <a:cs typeface="Calibri"/>
                  <a:sym typeface="Arial"/>
                </a:rPr>
                <a:t> </a:t>
              </a:r>
              <a:r>
                <a:rPr sz="1200" kern="0" spc="-6">
                  <a:solidFill>
                    <a:srgbClr val="F1F2F3"/>
                  </a:solidFill>
                  <a:latin typeface="Titillium Web" pitchFamily="2" charset="77"/>
                  <a:cs typeface="Calibri"/>
                  <a:sym typeface="Arial"/>
                </a:rPr>
                <a:t>Community</a:t>
              </a:r>
              <a:endParaRPr sz="1200" kern="0">
                <a:solidFill>
                  <a:srgbClr val="F1F2F3"/>
                </a:solidFill>
                <a:latin typeface="Titillium Web" pitchFamily="2" charset="77"/>
                <a:cs typeface="Calibri"/>
                <a:sym typeface="Arial"/>
              </a:endParaRPr>
            </a:p>
          </p:txBody>
        </p:sp>
        <p:sp>
          <p:nvSpPr>
            <p:cNvPr id="33" name="TextBox 32">
              <a:extLst>
                <a:ext uri="{FF2B5EF4-FFF2-40B4-BE49-F238E27FC236}">
                  <a16:creationId xmlns:a16="http://schemas.microsoft.com/office/drawing/2014/main" id="{823D7671-C83C-F132-F834-9E5C6A5E820C}"/>
                </a:ext>
              </a:extLst>
            </p:cNvPr>
            <p:cNvSpPr txBox="1"/>
            <p:nvPr/>
          </p:nvSpPr>
          <p:spPr>
            <a:xfrm>
              <a:off x="8251216" y="2899612"/>
              <a:ext cx="1301949" cy="307777"/>
            </a:xfrm>
            <a:prstGeom prst="rect">
              <a:avLst/>
            </a:prstGeom>
            <a:noFill/>
          </p:spPr>
          <p:txBody>
            <a:bodyPr wrap="square">
              <a:spAutoFit/>
            </a:bodyPr>
            <a:lstStyle/>
            <a:p>
              <a:pPr algn="ctr"/>
              <a:r>
                <a:rPr lang="en-US" sz="1400" b="1" kern="0" spc="-6">
                  <a:solidFill>
                    <a:srgbClr val="F1F2F3"/>
                  </a:solidFill>
                  <a:latin typeface="Titillium Web" pitchFamily="2" charset="77"/>
                  <a:cs typeface="Calibri"/>
                  <a:sym typeface="Arial"/>
                </a:rPr>
                <a:t>Companies</a:t>
              </a:r>
              <a:endParaRPr lang="en-IL" sz="1400" b="1">
                <a:solidFill>
                  <a:srgbClr val="F1F2F3"/>
                </a:solidFill>
                <a:latin typeface="Titillium Web" pitchFamily="2" charset="77"/>
              </a:endParaRPr>
            </a:p>
          </p:txBody>
        </p:sp>
        <p:sp>
          <p:nvSpPr>
            <p:cNvPr id="34" name="object 24">
              <a:extLst>
                <a:ext uri="{FF2B5EF4-FFF2-40B4-BE49-F238E27FC236}">
                  <a16:creationId xmlns:a16="http://schemas.microsoft.com/office/drawing/2014/main" id="{3EFCA8F0-2320-7CE0-07CE-5C5406EB91CD}"/>
                </a:ext>
              </a:extLst>
            </p:cNvPr>
            <p:cNvSpPr txBox="1"/>
            <p:nvPr/>
          </p:nvSpPr>
          <p:spPr>
            <a:xfrm>
              <a:off x="7347660" y="4772979"/>
              <a:ext cx="1160993" cy="223609"/>
            </a:xfrm>
            <a:prstGeom prst="rect">
              <a:avLst/>
            </a:prstGeom>
          </p:spPr>
          <p:txBody>
            <a:bodyPr vert="horz" wrap="square" lIns="0" tIns="8086" rIns="0" bIns="0" rtlCol="0">
              <a:spAutoFit/>
            </a:bodyPr>
            <a:lstStyle/>
            <a:p>
              <a:pPr marL="7702" algn="ctr" defTabSz="554520">
                <a:spcBef>
                  <a:spcPts val="64"/>
                </a:spcBef>
                <a:defRPr/>
              </a:pPr>
              <a:r>
                <a:rPr lang="en-US" sz="1400" b="1" kern="0" spc="-6">
                  <a:solidFill>
                    <a:srgbClr val="F1F2F3"/>
                  </a:solidFill>
                  <a:latin typeface="Titillium Web" pitchFamily="2" charset="77"/>
                  <a:cs typeface="Calibri"/>
                  <a:sym typeface="Arial"/>
                </a:rPr>
                <a:t>Universities</a:t>
              </a:r>
            </a:p>
          </p:txBody>
        </p:sp>
        <p:sp>
          <p:nvSpPr>
            <p:cNvPr id="35" name="object 25">
              <a:extLst>
                <a:ext uri="{FF2B5EF4-FFF2-40B4-BE49-F238E27FC236}">
                  <a16:creationId xmlns:a16="http://schemas.microsoft.com/office/drawing/2014/main" id="{79FA6910-50C6-099B-95B2-5C7217579533}"/>
                </a:ext>
              </a:extLst>
            </p:cNvPr>
            <p:cNvSpPr txBox="1"/>
            <p:nvPr/>
          </p:nvSpPr>
          <p:spPr>
            <a:xfrm>
              <a:off x="9443438" y="4754139"/>
              <a:ext cx="909908" cy="349274"/>
            </a:xfrm>
            <a:prstGeom prst="rect">
              <a:avLst/>
            </a:prstGeom>
          </p:spPr>
          <p:txBody>
            <a:bodyPr vert="horz" wrap="square" lIns="0" tIns="31190" rIns="0" bIns="0" rtlCol="0">
              <a:spAutoFit/>
            </a:bodyPr>
            <a:lstStyle/>
            <a:p>
              <a:pPr marL="7702" algn="ctr" defTabSz="554520">
                <a:lnSpc>
                  <a:spcPct val="70000"/>
                </a:lnSpc>
                <a:spcBef>
                  <a:spcPts val="64"/>
                </a:spcBef>
                <a:defRPr/>
              </a:pPr>
              <a:r>
                <a:rPr lang="en-US" sz="1400" b="1" kern="0" spc="-6">
                  <a:solidFill>
                    <a:srgbClr val="F1F2F3"/>
                  </a:solidFill>
                  <a:latin typeface="Titillium Web" pitchFamily="2" charset="77"/>
                  <a:cs typeface="Calibri"/>
                  <a:sym typeface="Arial"/>
                </a:rPr>
                <a:t>Research </a:t>
              </a:r>
              <a:r>
                <a:rPr lang="en-US" sz="1400" b="1" kern="0" spc="-6" err="1">
                  <a:solidFill>
                    <a:srgbClr val="F1F2F3"/>
                  </a:solidFill>
                  <a:latin typeface="Titillium Web" pitchFamily="2" charset="77"/>
                  <a:cs typeface="Calibri"/>
                  <a:sym typeface="Arial"/>
                </a:rPr>
                <a:t>Centres</a:t>
              </a:r>
              <a:endParaRPr lang="en-US" sz="1400" b="1" kern="0" spc="-6">
                <a:solidFill>
                  <a:srgbClr val="F1F2F3"/>
                </a:solidFill>
                <a:latin typeface="Titillium Web" pitchFamily="2" charset="77"/>
                <a:cs typeface="Calibri"/>
                <a:sym typeface="Arial"/>
              </a:endParaRPr>
            </a:p>
          </p:txBody>
        </p:sp>
        <p:sp>
          <p:nvSpPr>
            <p:cNvPr id="39" name="object 34">
              <a:extLst>
                <a:ext uri="{FF2B5EF4-FFF2-40B4-BE49-F238E27FC236}">
                  <a16:creationId xmlns:a16="http://schemas.microsoft.com/office/drawing/2014/main" id="{326276D1-EBD6-EC19-AEDB-0DB27B10132D}"/>
                </a:ext>
              </a:extLst>
            </p:cNvPr>
            <p:cNvSpPr txBox="1"/>
            <p:nvPr/>
          </p:nvSpPr>
          <p:spPr>
            <a:xfrm>
              <a:off x="8408570" y="743813"/>
              <a:ext cx="950316" cy="605764"/>
            </a:xfrm>
            <a:prstGeom prst="rect">
              <a:avLst/>
            </a:prstGeom>
            <a:solidFill>
              <a:srgbClr val="F1F2F3"/>
            </a:solidFill>
          </p:spPr>
          <p:txBody>
            <a:bodyPr vert="horz" wrap="square" lIns="0" tIns="8086" rIns="0" bIns="0" rtlCol="0">
              <a:spAutoFit/>
            </a:bodyPr>
            <a:lstStyle/>
            <a:p>
              <a:pPr algn="ctr" defTabSz="554520">
                <a:spcBef>
                  <a:spcPts val="64"/>
                </a:spcBef>
                <a:defRPr/>
              </a:pPr>
              <a:r>
                <a:rPr lang="en-US" b="1" kern="0" spc="42">
                  <a:latin typeface="Titillium Web" pitchFamily="2" charset="77"/>
                  <a:cs typeface="Calibri"/>
                  <a:sym typeface="Arial"/>
                </a:rPr>
                <a:t>1,400</a:t>
              </a:r>
              <a:endParaRPr b="1" kern="0">
                <a:latin typeface="Titillium Web" pitchFamily="2" charset="77"/>
                <a:cs typeface="Calibri"/>
                <a:sym typeface="Arial"/>
              </a:endParaRPr>
            </a:p>
            <a:p>
              <a:pPr marL="7702" marR="3081" indent="-385" algn="ctr" defTabSz="554520">
                <a:spcBef>
                  <a:spcPts val="106"/>
                </a:spcBef>
                <a:defRPr/>
              </a:pPr>
              <a:r>
                <a:rPr lang="en-US" sz="1000" kern="0" spc="36">
                  <a:latin typeface="Titillium Web" pitchFamily="2" charset="77"/>
                  <a:cs typeface="Calibri"/>
                  <a:sym typeface="Arial"/>
                </a:rPr>
                <a:t>C</a:t>
              </a:r>
              <a:r>
                <a:rPr sz="1000" kern="0" spc="36">
                  <a:latin typeface="Titillium Web" pitchFamily="2" charset="77"/>
                  <a:cs typeface="Calibri"/>
                  <a:sym typeface="Arial"/>
                </a:rPr>
                <a:t>ompanies </a:t>
              </a:r>
              <a:r>
                <a:rPr lang="en-US" sz="1000" kern="0" spc="36">
                  <a:latin typeface="Titillium Web" pitchFamily="2" charset="77"/>
                  <a:cs typeface="Calibri"/>
                  <a:sym typeface="Arial"/>
                </a:rPr>
                <a:t>I</a:t>
              </a:r>
              <a:r>
                <a:rPr sz="1000" kern="0" spc="36">
                  <a:latin typeface="Titillium Web" pitchFamily="2" charset="77"/>
                  <a:cs typeface="Calibri"/>
                  <a:sym typeface="Arial"/>
                </a:rPr>
                <a:t>ncluding SMEs</a:t>
              </a:r>
            </a:p>
          </p:txBody>
        </p:sp>
        <p:pic>
          <p:nvPicPr>
            <p:cNvPr id="50" name="Picture 49" descr="Microscope outline">
              <a:extLst>
                <a:ext uri="{FF2B5EF4-FFF2-40B4-BE49-F238E27FC236}">
                  <a16:creationId xmlns:a16="http://schemas.microsoft.com/office/drawing/2014/main" id="{848D5D8D-D5CE-40C4-2456-D0E2A9B0D16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517489" y="4047054"/>
              <a:ext cx="698401" cy="698401"/>
            </a:xfrm>
            <a:prstGeom prst="rect">
              <a:avLst/>
            </a:prstGeom>
            <a:ln>
              <a:noFill/>
            </a:ln>
          </p:spPr>
        </p:pic>
        <p:sp>
          <p:nvSpPr>
            <p:cNvPr id="55" name="Arc 54">
              <a:extLst>
                <a:ext uri="{FF2B5EF4-FFF2-40B4-BE49-F238E27FC236}">
                  <a16:creationId xmlns:a16="http://schemas.microsoft.com/office/drawing/2014/main" id="{4C9718C8-BD87-82BA-6E51-9C47A237CA18}"/>
                </a:ext>
              </a:extLst>
            </p:cNvPr>
            <p:cNvSpPr/>
            <p:nvPr/>
          </p:nvSpPr>
          <p:spPr>
            <a:xfrm>
              <a:off x="6096000" y="996324"/>
              <a:ext cx="5394745" cy="5394745"/>
            </a:xfrm>
            <a:prstGeom prst="arc">
              <a:avLst>
                <a:gd name="adj1" fmla="val 16882458"/>
                <a:gd name="adj2" fmla="val 20700809"/>
              </a:avLst>
            </a:prstGeom>
            <a:ln w="22225">
              <a:solidFill>
                <a:srgbClr val="96C247"/>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56" name="Arc 55">
              <a:extLst>
                <a:ext uri="{FF2B5EF4-FFF2-40B4-BE49-F238E27FC236}">
                  <a16:creationId xmlns:a16="http://schemas.microsoft.com/office/drawing/2014/main" id="{F135F47B-C722-D50A-B968-D9FB1016F583}"/>
                </a:ext>
              </a:extLst>
            </p:cNvPr>
            <p:cNvSpPr/>
            <p:nvPr/>
          </p:nvSpPr>
          <p:spPr>
            <a:xfrm flipH="1">
              <a:off x="6281130" y="996324"/>
              <a:ext cx="5394745" cy="5394745"/>
            </a:xfrm>
            <a:prstGeom prst="arc">
              <a:avLst>
                <a:gd name="adj1" fmla="val 16882458"/>
                <a:gd name="adj2" fmla="val 20700809"/>
              </a:avLst>
            </a:prstGeom>
            <a:ln w="22225">
              <a:solidFill>
                <a:srgbClr val="96C247"/>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L"/>
            </a:p>
          </p:txBody>
        </p:sp>
        <p:sp>
          <p:nvSpPr>
            <p:cNvPr id="40" name="object 33">
              <a:extLst>
                <a:ext uri="{FF2B5EF4-FFF2-40B4-BE49-F238E27FC236}">
                  <a16:creationId xmlns:a16="http://schemas.microsoft.com/office/drawing/2014/main" id="{8A4D0FB7-F7FE-BF29-F3D5-135936A6B42A}"/>
                </a:ext>
              </a:extLst>
            </p:cNvPr>
            <p:cNvSpPr txBox="1"/>
            <p:nvPr/>
          </p:nvSpPr>
          <p:spPr>
            <a:xfrm>
              <a:off x="6178436" y="1510033"/>
              <a:ext cx="1515916" cy="654496"/>
            </a:xfrm>
            <a:prstGeom prst="rect">
              <a:avLst/>
            </a:prstGeom>
            <a:solidFill>
              <a:srgbClr val="F1F2F3"/>
            </a:solidFill>
          </p:spPr>
          <p:txBody>
            <a:bodyPr vert="horz" wrap="square" lIns="0" tIns="8086" rIns="0" bIns="0" rtlCol="0">
              <a:spAutoFit/>
            </a:bodyPr>
            <a:lstStyle/>
            <a:p>
              <a:pPr algn="ctr" defTabSz="554520">
                <a:spcBef>
                  <a:spcPts val="64"/>
                </a:spcBef>
                <a:defRPr/>
              </a:pPr>
              <a:r>
                <a:rPr lang="en-US" b="1" kern="0" spc="42">
                  <a:latin typeface="Titillium Web" pitchFamily="2" charset="77"/>
                  <a:cs typeface="Calibri"/>
                  <a:sym typeface="Arial"/>
                </a:rPr>
                <a:t>2,400+</a:t>
              </a:r>
              <a:endParaRPr b="1" kern="0" spc="42">
                <a:latin typeface="Titillium Web" pitchFamily="2" charset="77"/>
                <a:cs typeface="Calibri"/>
                <a:sym typeface="Arial"/>
              </a:endParaRPr>
            </a:p>
            <a:p>
              <a:pPr algn="ctr" defTabSz="554520">
                <a:defRPr/>
              </a:pPr>
              <a:r>
                <a:rPr lang="en-US" sz="1200" kern="0" spc="36">
                  <a:latin typeface="Titillium Web" pitchFamily="2" charset="77"/>
                  <a:cs typeface="Calibri"/>
                  <a:sym typeface="Arial"/>
                </a:rPr>
                <a:t>Partners Across Europe</a:t>
              </a:r>
            </a:p>
          </p:txBody>
        </p:sp>
      </p:grpSp>
      <p:sp>
        <p:nvSpPr>
          <p:cNvPr id="13" name="TextBox 12">
            <a:extLst>
              <a:ext uri="{FF2B5EF4-FFF2-40B4-BE49-F238E27FC236}">
                <a16:creationId xmlns:a16="http://schemas.microsoft.com/office/drawing/2014/main" id="{97C5A0BF-4C7B-2F75-8EDF-8EE1C07AE250}"/>
              </a:ext>
            </a:extLst>
          </p:cNvPr>
          <p:cNvSpPr txBox="1"/>
          <p:nvPr/>
        </p:nvSpPr>
        <p:spPr>
          <a:xfrm>
            <a:off x="403340" y="345182"/>
            <a:ext cx="11226893" cy="707886"/>
          </a:xfrm>
          <a:prstGeom prst="rect">
            <a:avLst/>
          </a:prstGeom>
          <a:noFill/>
        </p:spPr>
        <p:txBody>
          <a:bodyPr wrap="square" rtlCol="0" anchor="t">
            <a:spAutoFit/>
          </a:bodyPr>
          <a:lstStyle/>
          <a:p>
            <a:r>
              <a:rPr lang="en-US" sz="4000" b="1" spc="-150">
                <a:solidFill>
                  <a:srgbClr val="2E2D62"/>
                </a:solidFill>
                <a:latin typeface="Arial" panose="020B0604020202020204" pitchFamily="34" charset="0"/>
                <a:cs typeface="Arial" panose="020B0604020202020204" pitchFamily="34" charset="0"/>
              </a:rPr>
              <a:t>EIT – Europe’s Largest Innovation Network</a:t>
            </a:r>
          </a:p>
        </p:txBody>
      </p:sp>
      <p:grpSp>
        <p:nvGrpSpPr>
          <p:cNvPr id="19" name="Group 18">
            <a:extLst>
              <a:ext uri="{FF2B5EF4-FFF2-40B4-BE49-F238E27FC236}">
                <a16:creationId xmlns:a16="http://schemas.microsoft.com/office/drawing/2014/main" id="{5EFF00A2-FD61-E13B-CD9C-93093225752D}"/>
              </a:ext>
            </a:extLst>
          </p:cNvPr>
          <p:cNvGrpSpPr/>
          <p:nvPr/>
        </p:nvGrpSpPr>
        <p:grpSpPr>
          <a:xfrm>
            <a:off x="187285" y="6408051"/>
            <a:ext cx="2551432" cy="246278"/>
            <a:chOff x="9490885" y="163199"/>
            <a:chExt cx="2551432" cy="246278"/>
          </a:xfrm>
        </p:grpSpPr>
        <p:pic>
          <p:nvPicPr>
            <p:cNvPr id="20" name="Picture 19">
              <a:extLst>
                <a:ext uri="{FF2B5EF4-FFF2-40B4-BE49-F238E27FC236}">
                  <a16:creationId xmlns:a16="http://schemas.microsoft.com/office/drawing/2014/main" id="{05F4364B-333C-D622-851C-9AD6EF9990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21" name="Group 20">
              <a:extLst>
                <a:ext uri="{FF2B5EF4-FFF2-40B4-BE49-F238E27FC236}">
                  <a16:creationId xmlns:a16="http://schemas.microsoft.com/office/drawing/2014/main" id="{725299FF-EDD5-0545-52FF-CD42BA421172}"/>
                </a:ext>
              </a:extLst>
            </p:cNvPr>
            <p:cNvGrpSpPr>
              <a:grpSpLocks noChangeAspect="1"/>
            </p:cNvGrpSpPr>
            <p:nvPr/>
          </p:nvGrpSpPr>
          <p:grpSpPr>
            <a:xfrm>
              <a:off x="10321954" y="163199"/>
              <a:ext cx="1720363" cy="240000"/>
              <a:chOff x="2051507" y="6068352"/>
              <a:chExt cx="3870815" cy="540000"/>
            </a:xfrm>
          </p:grpSpPr>
          <p:pic>
            <p:nvPicPr>
              <p:cNvPr id="22" name="Picture 4" descr="Horizon Europe Framework Programme (HORIZON) | IESL-FORTH">
                <a:extLst>
                  <a:ext uri="{FF2B5EF4-FFF2-40B4-BE49-F238E27FC236}">
                    <a16:creationId xmlns:a16="http://schemas.microsoft.com/office/drawing/2014/main" id="{5398CBE6-92E7-4064-6151-13D55C174E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IT European Institute of Innovation and Technology">
                <a:extLst>
                  <a:ext uri="{FF2B5EF4-FFF2-40B4-BE49-F238E27FC236}">
                    <a16:creationId xmlns:a16="http://schemas.microsoft.com/office/drawing/2014/main" id="{B3639897-5C1D-F386-F9E8-8210E0C4B7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203882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ED29F89-ABD5-C189-5308-B2FF6773AA36}"/>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CD7B60BC-F2DD-15C6-38EB-6A319138E26A}"/>
              </a:ext>
            </a:extLst>
          </p:cNvPr>
          <p:cNvSpPr/>
          <p:nvPr/>
        </p:nvSpPr>
        <p:spPr>
          <a:xfrm rot="20588716">
            <a:off x="-544790" y="1034364"/>
            <a:ext cx="6993258" cy="4576547"/>
          </a:xfrm>
          <a:prstGeom prst="triangle">
            <a:avLst/>
          </a:prstGeom>
          <a:blipFill>
            <a:blip r:embed="rId2"/>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 name="Rectangle 26">
            <a:extLst>
              <a:ext uri="{FF2B5EF4-FFF2-40B4-BE49-F238E27FC236}">
                <a16:creationId xmlns:a16="http://schemas.microsoft.com/office/drawing/2014/main" id="{67987252-766C-528C-E621-3B3397435F99}"/>
              </a:ext>
            </a:extLst>
          </p:cNvPr>
          <p:cNvSpPr/>
          <p:nvPr/>
        </p:nvSpPr>
        <p:spPr>
          <a:xfrm>
            <a:off x="5588000" y="4815596"/>
            <a:ext cx="6605015" cy="13596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E8DE045-7BBD-2EA8-EE30-4F028909DAE3}"/>
              </a:ext>
            </a:extLst>
          </p:cNvPr>
          <p:cNvSpPr/>
          <p:nvPr/>
        </p:nvSpPr>
        <p:spPr>
          <a:xfrm>
            <a:off x="5588000" y="2942482"/>
            <a:ext cx="6605015" cy="1440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10B24A8-AEB1-9282-1EA6-78B484F49876}"/>
              </a:ext>
            </a:extLst>
          </p:cNvPr>
          <p:cNvSpPr/>
          <p:nvPr/>
        </p:nvSpPr>
        <p:spPr>
          <a:xfrm>
            <a:off x="5587999" y="1235051"/>
            <a:ext cx="6605015" cy="13596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B735881-2ED3-2935-85A2-BDB4A98696B1}"/>
              </a:ext>
            </a:extLst>
          </p:cNvPr>
          <p:cNvSpPr txBox="1"/>
          <p:nvPr/>
        </p:nvSpPr>
        <p:spPr>
          <a:xfrm>
            <a:off x="403340" y="345182"/>
            <a:ext cx="11226893" cy="707886"/>
          </a:xfrm>
          <a:prstGeom prst="rect">
            <a:avLst/>
          </a:prstGeom>
          <a:noFill/>
        </p:spPr>
        <p:txBody>
          <a:bodyPr wrap="square" rtlCol="0" anchor="t">
            <a:spAutoFit/>
          </a:bodyPr>
          <a:lstStyle/>
          <a:p>
            <a:r>
              <a:rPr lang="en-US" sz="4000" b="1" spc="-150">
                <a:solidFill>
                  <a:srgbClr val="2E2D62"/>
                </a:solidFill>
                <a:latin typeface="Arial" panose="020B0604020202020204" pitchFamily="34" charset="0"/>
                <a:cs typeface="Arial" panose="020B0604020202020204" pitchFamily="34" charset="0"/>
              </a:rPr>
              <a:t>EIT Activities</a:t>
            </a:r>
          </a:p>
        </p:txBody>
      </p:sp>
      <p:pic>
        <p:nvPicPr>
          <p:cNvPr id="8" name="object 8"/>
          <p:cNvPicPr/>
          <p:nvPr/>
        </p:nvPicPr>
        <p:blipFill>
          <a:blip r:embed="rId3" cstate="print"/>
          <a:srcRect l="6108" t="8115" r="33132" b="11627"/>
          <a:stretch/>
        </p:blipFill>
        <p:spPr>
          <a:xfrm>
            <a:off x="558801" y="1701800"/>
            <a:ext cx="4786075" cy="4325664"/>
          </a:xfrm>
          <a:prstGeom prst="triangle">
            <a:avLst/>
          </a:prstGeom>
          <a:ln>
            <a:solidFill>
              <a:schemeClr val="bg1"/>
            </a:solidFill>
          </a:ln>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209EF312-A46E-46CC-D452-F58F5923654B}"/>
              </a:ext>
            </a:extLst>
          </p:cNvPr>
          <p:cNvGrpSpPr/>
          <p:nvPr/>
        </p:nvGrpSpPr>
        <p:grpSpPr>
          <a:xfrm>
            <a:off x="6721699" y="1355312"/>
            <a:ext cx="5031787" cy="5070697"/>
            <a:chOff x="10471380" y="937998"/>
            <a:chExt cx="7547680" cy="7606045"/>
          </a:xfrm>
        </p:grpSpPr>
        <p:sp>
          <p:nvSpPr>
            <p:cNvPr id="12" name="TextBox 11">
              <a:extLst>
                <a:ext uri="{FF2B5EF4-FFF2-40B4-BE49-F238E27FC236}">
                  <a16:creationId xmlns:a16="http://schemas.microsoft.com/office/drawing/2014/main" id="{5AA0FFB6-9981-F66D-EA45-1D2D30C82DA1}"/>
                </a:ext>
              </a:extLst>
            </p:cNvPr>
            <p:cNvSpPr txBox="1"/>
            <p:nvPr/>
          </p:nvSpPr>
          <p:spPr>
            <a:xfrm>
              <a:off x="10535674" y="937998"/>
              <a:ext cx="7333902" cy="3092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133" b="1">
                  <a:solidFill>
                    <a:srgbClr val="7CD3FF"/>
                  </a:solidFill>
                  <a:latin typeface="Titillium Web" panose="00000500000000000000" pitchFamily="2" charset="0"/>
                  <a:ea typeface="Calibri"/>
                  <a:cs typeface="Calibri"/>
                </a:rPr>
                <a:t>EDUCATION &amp; SKILLS</a:t>
              </a:r>
              <a:endParaRPr lang="en-US" sz="2133">
                <a:solidFill>
                  <a:srgbClr val="7CD3FF"/>
                </a:solidFill>
                <a:latin typeface="Titillium Web" panose="00000500000000000000" pitchFamily="2" charset="0"/>
                <a:ea typeface="Calibri"/>
                <a:cs typeface="Calibri"/>
              </a:endParaRPr>
            </a:p>
            <a:p>
              <a:r>
                <a:rPr lang="en-GB" sz="1600" b="1">
                  <a:solidFill>
                    <a:srgbClr val="7CD3FF"/>
                  </a:solidFill>
                  <a:latin typeface="Titillium Web" panose="00000500000000000000" pitchFamily="2" charset="0"/>
                  <a:ea typeface="Calibri"/>
                  <a:cs typeface="Calibri"/>
                </a:rPr>
                <a:t>Creating future innovators:</a:t>
              </a:r>
            </a:p>
            <a:p>
              <a:r>
                <a:rPr lang="en-US" sz="1600">
                  <a:solidFill>
                    <a:srgbClr val="7CD3FF"/>
                  </a:solidFill>
                  <a:latin typeface="Titillium Web" panose="00000500000000000000" pitchFamily="2" charset="0"/>
                  <a:ea typeface="Calibri"/>
                  <a:cs typeface="Calibri"/>
                </a:rPr>
                <a:t>Deliver entrepreneurs and provide business and industry with a skilled workforce</a:t>
              </a:r>
            </a:p>
            <a:p>
              <a:endParaRPr lang="en-GB" sz="1600" b="1">
                <a:solidFill>
                  <a:schemeClr val="bg1"/>
                </a:solidFill>
                <a:latin typeface="Titillium Web" panose="00000500000000000000" pitchFamily="2" charset="0"/>
                <a:ea typeface="Calibri"/>
                <a:cs typeface="Calibri"/>
              </a:endParaRPr>
            </a:p>
            <a:p>
              <a:endParaRPr lang="en-GB" sz="2133">
                <a:solidFill>
                  <a:schemeClr val="bg1"/>
                </a:solidFill>
                <a:latin typeface="Titillium Web" panose="00000500000000000000" pitchFamily="2" charset="0"/>
                <a:ea typeface="Calibri"/>
                <a:cs typeface="Calibri"/>
              </a:endParaRPr>
            </a:p>
            <a:p>
              <a:endParaRPr lang="en-GB" sz="2133">
                <a:solidFill>
                  <a:schemeClr val="bg1"/>
                </a:solidFill>
                <a:latin typeface="Titillium Web" panose="00000500000000000000" pitchFamily="2" charset="0"/>
                <a:ea typeface="Calibri"/>
                <a:cs typeface="Calibri"/>
              </a:endParaRPr>
            </a:p>
          </p:txBody>
        </p:sp>
        <p:sp>
          <p:nvSpPr>
            <p:cNvPr id="13" name="TextBox 12">
              <a:extLst>
                <a:ext uri="{FF2B5EF4-FFF2-40B4-BE49-F238E27FC236}">
                  <a16:creationId xmlns:a16="http://schemas.microsoft.com/office/drawing/2014/main" id="{0889ED32-72F6-74AC-2F12-71B108818626}"/>
                </a:ext>
              </a:extLst>
            </p:cNvPr>
            <p:cNvSpPr txBox="1"/>
            <p:nvPr/>
          </p:nvSpPr>
          <p:spPr>
            <a:xfrm>
              <a:off x="10471380" y="6189839"/>
              <a:ext cx="7462491" cy="2354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33" b="1">
                  <a:solidFill>
                    <a:srgbClr val="EF7102"/>
                  </a:solidFill>
                  <a:latin typeface="Titillium Web" panose="00000500000000000000" pitchFamily="2" charset="0"/>
                  <a:ea typeface="+mn-lt"/>
                  <a:cs typeface="+mn-lt"/>
                </a:rPr>
                <a:t>BUSINESS CREATION </a:t>
              </a:r>
              <a:br>
                <a:rPr lang="en-US" sz="2133" b="1">
                  <a:solidFill>
                    <a:schemeClr val="bg1"/>
                  </a:solidFill>
                  <a:latin typeface="Titillium Web" panose="00000500000000000000" pitchFamily="2" charset="0"/>
                  <a:ea typeface="+mn-lt"/>
                  <a:cs typeface="+mn-lt"/>
                </a:rPr>
              </a:br>
              <a:r>
                <a:rPr lang="en-GB" sz="1600" b="1">
                  <a:solidFill>
                    <a:srgbClr val="EF7102"/>
                  </a:solidFill>
                  <a:latin typeface="Titillium Web" panose="00000500000000000000" pitchFamily="2" charset="0"/>
                  <a:ea typeface="+mn-lt"/>
                  <a:cs typeface="+mn-lt"/>
                </a:rPr>
                <a:t>Turning ideas into businesses.</a:t>
              </a:r>
              <a:r>
                <a:rPr lang="en-GB" sz="2133" b="1">
                  <a:solidFill>
                    <a:srgbClr val="EF7102"/>
                  </a:solidFill>
                  <a:latin typeface="Titillium Web" panose="00000500000000000000" pitchFamily="2" charset="0"/>
                  <a:ea typeface="+mn-lt"/>
                  <a:cs typeface="+mn-lt"/>
                </a:rPr>
                <a:t> </a:t>
              </a:r>
            </a:p>
            <a:p>
              <a:r>
                <a:rPr lang="en-US" sz="1600">
                  <a:solidFill>
                    <a:srgbClr val="EF7102"/>
                  </a:solidFill>
                  <a:latin typeface="Titillium Web" panose="00000500000000000000" pitchFamily="2" charset="0"/>
                  <a:ea typeface="+mn-lt"/>
                  <a:cs typeface="+mn-lt"/>
                </a:rPr>
                <a:t>Help start-ups and ventures to start and accelerate the growth of their business.</a:t>
              </a:r>
              <a:endParaRPr lang="en-GB" sz="1600">
                <a:solidFill>
                  <a:srgbClr val="EF7102"/>
                </a:solidFill>
                <a:latin typeface="Titillium Web" panose="00000500000000000000" pitchFamily="2" charset="0"/>
                <a:ea typeface="+mn-lt"/>
                <a:cs typeface="+mn-lt"/>
              </a:endParaRPr>
            </a:p>
            <a:p>
              <a:pPr algn="just"/>
              <a:endParaRPr lang="en-GB" sz="2133">
                <a:solidFill>
                  <a:schemeClr val="bg1"/>
                </a:solidFill>
                <a:latin typeface="Titillium Web" panose="00000500000000000000" pitchFamily="2" charset="0"/>
                <a:ea typeface="Calibri"/>
                <a:cs typeface="Calibri"/>
              </a:endParaRPr>
            </a:p>
          </p:txBody>
        </p:sp>
        <p:sp>
          <p:nvSpPr>
            <p:cNvPr id="14" name="TextBox 13">
              <a:extLst>
                <a:ext uri="{FF2B5EF4-FFF2-40B4-BE49-F238E27FC236}">
                  <a16:creationId xmlns:a16="http://schemas.microsoft.com/office/drawing/2014/main" id="{E88FB65B-6005-E6EB-1DCE-CCC2706C92A1}"/>
                </a:ext>
              </a:extLst>
            </p:cNvPr>
            <p:cNvSpPr txBox="1"/>
            <p:nvPr/>
          </p:nvSpPr>
          <p:spPr>
            <a:xfrm>
              <a:off x="10535674" y="3284281"/>
              <a:ext cx="7483386" cy="2600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33" b="1">
                  <a:solidFill>
                    <a:srgbClr val="6EBE45"/>
                  </a:solidFill>
                  <a:latin typeface="Titillium Web" panose="00000500000000000000" pitchFamily="2" charset="0"/>
                  <a:ea typeface="Calibri"/>
                  <a:cs typeface="Calibri"/>
                </a:rPr>
                <a:t>INNOVATION</a:t>
              </a:r>
              <a:endParaRPr lang="en-US" sz="2133">
                <a:solidFill>
                  <a:srgbClr val="6EBE45"/>
                </a:solidFill>
                <a:latin typeface="Titillium Web" panose="00000500000000000000" pitchFamily="2" charset="0"/>
                <a:ea typeface="Calibri"/>
                <a:cs typeface="Calibri"/>
              </a:endParaRPr>
            </a:p>
            <a:p>
              <a:r>
                <a:rPr lang="en-GB" sz="1600" b="1">
                  <a:solidFill>
                    <a:srgbClr val="A1D288"/>
                  </a:solidFill>
                  <a:latin typeface="Titillium Web" panose="00000500000000000000" pitchFamily="2" charset="0"/>
                  <a:ea typeface="+mn-lt"/>
                  <a:cs typeface="+mn-lt"/>
                </a:rPr>
                <a:t>Breaking down the barriers for collaboration: </a:t>
              </a:r>
              <a:endParaRPr lang="en-GB" sz="1333">
                <a:solidFill>
                  <a:srgbClr val="A1D288"/>
                </a:solidFill>
                <a:latin typeface="Titillium Web" panose="00000500000000000000" pitchFamily="2" charset="0"/>
                <a:ea typeface="+mn-lt"/>
                <a:cs typeface="+mn-lt"/>
              </a:endParaRPr>
            </a:p>
            <a:p>
              <a:r>
                <a:rPr lang="en-US" sz="1600">
                  <a:solidFill>
                    <a:srgbClr val="A1D288"/>
                  </a:solidFill>
                  <a:latin typeface="Titillium Web" panose="00000500000000000000" pitchFamily="2" charset="0"/>
                  <a:ea typeface="+mn-lt"/>
                  <a:cs typeface="+mn-lt"/>
                </a:rPr>
                <a:t>Innovation projects between universities, research </a:t>
              </a:r>
              <a:r>
                <a:rPr lang="en-US" sz="1600" err="1">
                  <a:solidFill>
                    <a:srgbClr val="A1D288"/>
                  </a:solidFill>
                  <a:latin typeface="Titillium Web" panose="00000500000000000000" pitchFamily="2" charset="0"/>
                  <a:ea typeface="+mn-lt"/>
                  <a:cs typeface="+mn-lt"/>
                </a:rPr>
                <a:t>organisations</a:t>
              </a:r>
              <a:r>
                <a:rPr lang="en-US" sz="1600">
                  <a:solidFill>
                    <a:srgbClr val="A1D288"/>
                  </a:solidFill>
                  <a:latin typeface="Titillium Web" panose="00000500000000000000" pitchFamily="2" charset="0"/>
                  <a:ea typeface="+mn-lt"/>
                  <a:cs typeface="+mn-lt"/>
                </a:rPr>
                <a:t> and business that helps to turn research into commercial products and services</a:t>
              </a:r>
            </a:p>
            <a:p>
              <a:endParaRPr lang="en-GB" sz="2133">
                <a:solidFill>
                  <a:schemeClr val="bg1"/>
                </a:solidFill>
                <a:latin typeface="Titillium Web" panose="00000500000000000000" pitchFamily="2" charset="0"/>
                <a:ea typeface="Calibri"/>
                <a:cs typeface="Calibri"/>
              </a:endParaRPr>
            </a:p>
          </p:txBody>
        </p:sp>
      </p:grpSp>
      <p:grpSp>
        <p:nvGrpSpPr>
          <p:cNvPr id="10" name="Group 9">
            <a:extLst>
              <a:ext uri="{FF2B5EF4-FFF2-40B4-BE49-F238E27FC236}">
                <a16:creationId xmlns:a16="http://schemas.microsoft.com/office/drawing/2014/main" id="{A2C76CD7-7379-7D3E-F58C-CAF5B32BFB90}"/>
              </a:ext>
            </a:extLst>
          </p:cNvPr>
          <p:cNvGrpSpPr/>
          <p:nvPr/>
        </p:nvGrpSpPr>
        <p:grpSpPr>
          <a:xfrm>
            <a:off x="5588000" y="1554883"/>
            <a:ext cx="1944000" cy="4546374"/>
            <a:chOff x="8770831" y="1369526"/>
            <a:chExt cx="3270128" cy="6927953"/>
          </a:xfrm>
        </p:grpSpPr>
        <p:sp>
          <p:nvSpPr>
            <p:cNvPr id="4" name="TextBox 3">
              <a:extLst>
                <a:ext uri="{FF2B5EF4-FFF2-40B4-BE49-F238E27FC236}">
                  <a16:creationId xmlns:a16="http://schemas.microsoft.com/office/drawing/2014/main" id="{10FA8DAE-5587-9DD3-47F6-81ECE05FA12A}"/>
                </a:ext>
              </a:extLst>
            </p:cNvPr>
            <p:cNvSpPr txBox="1"/>
            <p:nvPr/>
          </p:nvSpPr>
          <p:spPr>
            <a:xfrm>
              <a:off x="9022478" y="5179817"/>
              <a:ext cx="2096051" cy="390934"/>
            </a:xfrm>
            <a:prstGeom prst="rect">
              <a:avLst/>
            </a:prstGeom>
            <a:noFill/>
          </p:spPr>
          <p:txBody>
            <a:bodyPr wrap="square">
              <a:spAutoFit/>
            </a:bodyPr>
            <a:lstStyle/>
            <a:p>
              <a:r>
                <a:rPr lang="en-US" sz="1067" b="1">
                  <a:solidFill>
                    <a:srgbClr val="6FBF47"/>
                  </a:solidFill>
                  <a:cs typeface="Calibri Light" panose="020F0302020204030204" pitchFamily="34" charset="0"/>
                  <a:hlinkClick r:id="rId4">
                    <a:extLst>
                      <a:ext uri="{A12FA001-AC4F-418D-AE19-62706E023703}">
                        <ahyp:hlinkClr xmlns:ahyp="http://schemas.microsoft.com/office/drawing/2018/hyperlinkcolor" val="tx"/>
                      </a:ext>
                    </a:extLst>
                  </a:hlinkClick>
                </a:rPr>
                <a:t>WATCH VIDEO </a:t>
              </a:r>
              <a:endParaRPr lang="en-US" sz="1067">
                <a:solidFill>
                  <a:srgbClr val="6FBF47"/>
                </a:solidFill>
              </a:endParaRPr>
            </a:p>
          </p:txBody>
        </p:sp>
        <p:grpSp>
          <p:nvGrpSpPr>
            <p:cNvPr id="9" name="Group 8">
              <a:extLst>
                <a:ext uri="{FF2B5EF4-FFF2-40B4-BE49-F238E27FC236}">
                  <a16:creationId xmlns:a16="http://schemas.microsoft.com/office/drawing/2014/main" id="{F4FCC5E5-2538-8009-46F0-36B70EA76FB0}"/>
                </a:ext>
              </a:extLst>
            </p:cNvPr>
            <p:cNvGrpSpPr/>
            <p:nvPr/>
          </p:nvGrpSpPr>
          <p:grpSpPr>
            <a:xfrm>
              <a:off x="8770831" y="1369526"/>
              <a:ext cx="3270128" cy="6927953"/>
              <a:chOff x="8770831" y="1237355"/>
              <a:chExt cx="3270128" cy="6927953"/>
            </a:xfrm>
          </p:grpSpPr>
          <p:sp>
            <p:nvSpPr>
              <p:cNvPr id="3" name="TextBox 2">
                <a:extLst>
                  <a:ext uri="{FF2B5EF4-FFF2-40B4-BE49-F238E27FC236}">
                    <a16:creationId xmlns:a16="http://schemas.microsoft.com/office/drawing/2014/main" id="{96DB24C2-F757-AF5F-767B-DD11F0CF1C1B}"/>
                  </a:ext>
                </a:extLst>
              </p:cNvPr>
              <p:cNvSpPr txBox="1"/>
              <p:nvPr/>
            </p:nvSpPr>
            <p:spPr>
              <a:xfrm>
                <a:off x="8905369" y="2095234"/>
                <a:ext cx="3135590" cy="390934"/>
              </a:xfrm>
              <a:prstGeom prst="rect">
                <a:avLst/>
              </a:prstGeom>
              <a:noFill/>
            </p:spPr>
            <p:txBody>
              <a:bodyPr wrap="square">
                <a:spAutoFit/>
              </a:bodyPr>
              <a:lstStyle/>
              <a:p>
                <a:r>
                  <a:rPr lang="en-US" sz="1067" b="1">
                    <a:solidFill>
                      <a:srgbClr val="5DADDE"/>
                    </a:solidFill>
                    <a:cs typeface="Calibri Light" panose="020F0302020204030204" pitchFamily="34" charset="0"/>
                    <a:hlinkClick r:id="rId5">
                      <a:extLst>
                        <a:ext uri="{A12FA001-AC4F-418D-AE19-62706E023703}">
                          <ahyp:hlinkClr xmlns:ahyp="http://schemas.microsoft.com/office/drawing/2018/hyperlinkcolor" val="tx"/>
                        </a:ext>
                      </a:extLst>
                    </a:hlinkClick>
                  </a:rPr>
                  <a:t>WATCH VIDEO </a:t>
                </a:r>
                <a:endParaRPr lang="en-US" sz="1067"/>
              </a:p>
            </p:txBody>
          </p:sp>
          <p:grpSp>
            <p:nvGrpSpPr>
              <p:cNvPr id="6" name="Group 5">
                <a:extLst>
                  <a:ext uri="{FF2B5EF4-FFF2-40B4-BE49-F238E27FC236}">
                    <a16:creationId xmlns:a16="http://schemas.microsoft.com/office/drawing/2014/main" id="{D15F230A-3F68-EC78-E936-64658746C329}"/>
                  </a:ext>
                </a:extLst>
              </p:cNvPr>
              <p:cNvGrpSpPr/>
              <p:nvPr/>
            </p:nvGrpSpPr>
            <p:grpSpPr>
              <a:xfrm>
                <a:off x="8770831" y="1237355"/>
                <a:ext cx="2618885" cy="6927953"/>
                <a:chOff x="8770831" y="1237355"/>
                <a:chExt cx="2618885" cy="6927953"/>
              </a:xfrm>
            </p:grpSpPr>
            <p:grpSp>
              <p:nvGrpSpPr>
                <p:cNvPr id="15" name="Group 14">
                  <a:extLst>
                    <a:ext uri="{FF2B5EF4-FFF2-40B4-BE49-F238E27FC236}">
                      <a16:creationId xmlns:a16="http://schemas.microsoft.com/office/drawing/2014/main" id="{1A7FD2B0-E231-0E1D-9425-EF040CAA27A2}"/>
                    </a:ext>
                  </a:extLst>
                </p:cNvPr>
                <p:cNvGrpSpPr/>
                <p:nvPr/>
              </p:nvGrpSpPr>
              <p:grpSpPr>
                <a:xfrm>
                  <a:off x="9018871" y="1237355"/>
                  <a:ext cx="1391780" cy="6572825"/>
                  <a:chOff x="843882" y="1170470"/>
                  <a:chExt cx="528823" cy="2862837"/>
                </a:xfrm>
              </p:grpSpPr>
              <p:pic>
                <p:nvPicPr>
                  <p:cNvPr id="16" name="Graphic 15">
                    <a:extLst>
                      <a:ext uri="{FF2B5EF4-FFF2-40B4-BE49-F238E27FC236}">
                        <a16:creationId xmlns:a16="http://schemas.microsoft.com/office/drawing/2014/main" id="{7834E34F-3D25-B188-FB60-7B9F4B0C85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882" y="1170470"/>
                    <a:ext cx="528823" cy="381788"/>
                  </a:xfrm>
                  <a:prstGeom prst="rect">
                    <a:avLst/>
                  </a:prstGeom>
                </p:spPr>
              </p:pic>
              <p:pic>
                <p:nvPicPr>
                  <p:cNvPr id="17" name="Graphic 16">
                    <a:extLst>
                      <a:ext uri="{FF2B5EF4-FFF2-40B4-BE49-F238E27FC236}">
                        <a16:creationId xmlns:a16="http://schemas.microsoft.com/office/drawing/2014/main" id="{80B8DCE4-6FD1-1172-ADB4-188C37668F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7875" y="2310469"/>
                    <a:ext cx="322513" cy="475446"/>
                  </a:xfrm>
                  <a:prstGeom prst="rect">
                    <a:avLst/>
                  </a:prstGeom>
                </p:spPr>
              </p:pic>
              <p:pic>
                <p:nvPicPr>
                  <p:cNvPr id="18" name="Graphic 17">
                    <a:extLst>
                      <a:ext uri="{FF2B5EF4-FFF2-40B4-BE49-F238E27FC236}">
                        <a16:creationId xmlns:a16="http://schemas.microsoft.com/office/drawing/2014/main" id="{A9C65770-AD6F-9E58-3023-D46AD13301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3882" y="3550777"/>
                    <a:ext cx="478306" cy="482530"/>
                  </a:xfrm>
                  <a:prstGeom prst="rect">
                    <a:avLst/>
                  </a:prstGeom>
                </p:spPr>
              </p:pic>
            </p:grpSp>
            <p:sp>
              <p:nvSpPr>
                <p:cNvPr id="5" name="TextBox 4">
                  <a:extLst>
                    <a:ext uri="{FF2B5EF4-FFF2-40B4-BE49-F238E27FC236}">
                      <a16:creationId xmlns:a16="http://schemas.microsoft.com/office/drawing/2014/main" id="{F721C2FD-1736-F573-70F6-629DB3CCE5C8}"/>
                    </a:ext>
                  </a:extLst>
                </p:cNvPr>
                <p:cNvSpPr txBox="1"/>
                <p:nvPr/>
              </p:nvSpPr>
              <p:spPr>
                <a:xfrm>
                  <a:off x="8770831" y="7774374"/>
                  <a:ext cx="2618885" cy="390934"/>
                </a:xfrm>
                <a:prstGeom prst="rect">
                  <a:avLst/>
                </a:prstGeom>
                <a:noFill/>
              </p:spPr>
              <p:txBody>
                <a:bodyPr wrap="square">
                  <a:spAutoFit/>
                </a:bodyPr>
                <a:lstStyle/>
                <a:p>
                  <a:r>
                    <a:rPr lang="en-US" sz="1067" b="1">
                      <a:solidFill>
                        <a:srgbClr val="EC6E00"/>
                      </a:solidFill>
                      <a:cs typeface="Calibri Light" panose="020F0302020204030204" pitchFamily="34" charset="0"/>
                      <a:hlinkClick r:id="rId5">
                        <a:extLst>
                          <a:ext uri="{A12FA001-AC4F-418D-AE19-62706E023703}">
                            <ahyp:hlinkClr xmlns:ahyp="http://schemas.microsoft.com/office/drawing/2018/hyperlinkcolor" val="tx"/>
                          </a:ext>
                        </a:extLst>
                      </a:hlinkClick>
                    </a:rPr>
                    <a:t>WATCH VIDEO</a:t>
                  </a:r>
                  <a:endParaRPr lang="en-US" sz="1067"/>
                </a:p>
              </p:txBody>
            </p:sp>
          </p:grpSp>
        </p:grpSp>
      </p:grpSp>
      <p:grpSp>
        <p:nvGrpSpPr>
          <p:cNvPr id="29" name="Group 28">
            <a:extLst>
              <a:ext uri="{FF2B5EF4-FFF2-40B4-BE49-F238E27FC236}">
                <a16:creationId xmlns:a16="http://schemas.microsoft.com/office/drawing/2014/main" id="{6C42CBE6-CBF4-2B82-0D4A-FB6A1D92018C}"/>
              </a:ext>
            </a:extLst>
          </p:cNvPr>
          <p:cNvGrpSpPr/>
          <p:nvPr/>
        </p:nvGrpSpPr>
        <p:grpSpPr>
          <a:xfrm>
            <a:off x="9490885" y="163199"/>
            <a:ext cx="2551432" cy="246278"/>
            <a:chOff x="9490885" y="163199"/>
            <a:chExt cx="2551432" cy="246278"/>
          </a:xfrm>
        </p:grpSpPr>
        <p:pic>
          <p:nvPicPr>
            <p:cNvPr id="30" name="Picture 29">
              <a:extLst>
                <a:ext uri="{FF2B5EF4-FFF2-40B4-BE49-F238E27FC236}">
                  <a16:creationId xmlns:a16="http://schemas.microsoft.com/office/drawing/2014/main" id="{6B3294A4-ED49-ED6F-37ED-C1470FE289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31" name="Group 30">
              <a:extLst>
                <a:ext uri="{FF2B5EF4-FFF2-40B4-BE49-F238E27FC236}">
                  <a16:creationId xmlns:a16="http://schemas.microsoft.com/office/drawing/2014/main" id="{B4B92C09-9EB6-BC03-1C27-FAEBE15BA55D}"/>
                </a:ext>
              </a:extLst>
            </p:cNvPr>
            <p:cNvGrpSpPr>
              <a:grpSpLocks noChangeAspect="1"/>
            </p:cNvGrpSpPr>
            <p:nvPr/>
          </p:nvGrpSpPr>
          <p:grpSpPr>
            <a:xfrm>
              <a:off x="10321954" y="163199"/>
              <a:ext cx="1720363" cy="240000"/>
              <a:chOff x="2051507" y="6068352"/>
              <a:chExt cx="3870815" cy="540000"/>
            </a:xfrm>
          </p:grpSpPr>
          <p:pic>
            <p:nvPicPr>
              <p:cNvPr id="32" name="Picture 4" descr="Horizon Europe Framework Programme (HORIZON) | IESL-FORTH">
                <a:extLst>
                  <a:ext uri="{FF2B5EF4-FFF2-40B4-BE49-F238E27FC236}">
                    <a16:creationId xmlns:a16="http://schemas.microsoft.com/office/drawing/2014/main" id="{EF79CF54-2001-3F3E-DEF6-FE6E03E8637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EIT European Institute of Innovation and Technology">
                <a:extLst>
                  <a:ext uri="{FF2B5EF4-FFF2-40B4-BE49-F238E27FC236}">
                    <a16:creationId xmlns:a16="http://schemas.microsoft.com/office/drawing/2014/main" id="{DF084EE1-F75F-3A64-36C3-02F3A7A2C5E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739673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F1C69A-E9EC-3592-ACE4-42A752F2C2F5}"/>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FF90E7D-47B3-BB89-243E-86921EEE0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96" y="1420880"/>
            <a:ext cx="2631547" cy="1440310"/>
          </a:xfrm>
          <a:prstGeom prst="round2DiagRect">
            <a:avLst/>
          </a:prstGeom>
        </p:spPr>
      </p:pic>
      <p:pic>
        <p:nvPicPr>
          <p:cNvPr id="16" name="Picture 15" descr="A person in a virtual reality chair&#10;&#10;Description automatically generated">
            <a:extLst>
              <a:ext uri="{FF2B5EF4-FFF2-40B4-BE49-F238E27FC236}">
                <a16:creationId xmlns:a16="http://schemas.microsoft.com/office/drawing/2014/main" id="{359F3132-AE1D-77F5-FBEA-7697138DA47F}"/>
              </a:ext>
            </a:extLst>
          </p:cNvPr>
          <p:cNvPicPr>
            <a:picLocks noChangeAspect="1"/>
          </p:cNvPicPr>
          <p:nvPr/>
        </p:nvPicPr>
        <p:blipFill rotWithShape="1">
          <a:blip r:embed="rId4">
            <a:extLst>
              <a:ext uri="{28A0092B-C50C-407E-A947-70E740481C1C}">
                <a14:useLocalDpi xmlns:a14="http://schemas.microsoft.com/office/drawing/2010/main" val="0"/>
              </a:ext>
            </a:extLst>
          </a:blip>
          <a:srcRect r="5219"/>
          <a:stretch/>
        </p:blipFill>
        <p:spPr>
          <a:xfrm>
            <a:off x="3490251" y="1408608"/>
            <a:ext cx="2484889" cy="1416337"/>
          </a:xfrm>
          <a:prstGeom prst="round2DiagRect">
            <a:avLst/>
          </a:prstGeom>
        </p:spPr>
      </p:pic>
      <p:pic>
        <p:nvPicPr>
          <p:cNvPr id="18" name="Picture 17" descr="A long metal object with a wind turbine in the background&#10;&#10;Description automatically generated">
            <a:extLst>
              <a:ext uri="{FF2B5EF4-FFF2-40B4-BE49-F238E27FC236}">
                <a16:creationId xmlns:a16="http://schemas.microsoft.com/office/drawing/2014/main" id="{650BF0F3-4302-75CF-BCAD-D5AC2659EFB3}"/>
              </a:ext>
            </a:extLst>
          </p:cNvPr>
          <p:cNvPicPr>
            <a:picLocks noChangeAspect="1"/>
          </p:cNvPicPr>
          <p:nvPr/>
        </p:nvPicPr>
        <p:blipFill rotWithShape="1">
          <a:blip r:embed="rId5">
            <a:extLst>
              <a:ext uri="{28A0092B-C50C-407E-A947-70E740481C1C}">
                <a14:useLocalDpi xmlns:a14="http://schemas.microsoft.com/office/drawing/2010/main" val="0"/>
              </a:ext>
            </a:extLst>
          </a:blip>
          <a:srcRect b="12250"/>
          <a:stretch/>
        </p:blipFill>
        <p:spPr>
          <a:xfrm>
            <a:off x="6234239" y="1400632"/>
            <a:ext cx="2484889" cy="1424312"/>
          </a:xfrm>
          <a:prstGeom prst="round2DiagRect">
            <a:avLst/>
          </a:prstGeom>
        </p:spPr>
      </p:pic>
      <p:pic>
        <p:nvPicPr>
          <p:cNvPr id="20" name="Picture 19" descr="A close-up of a triangular object&#10;&#10;Description automatically generated">
            <a:extLst>
              <a:ext uri="{FF2B5EF4-FFF2-40B4-BE49-F238E27FC236}">
                <a16:creationId xmlns:a16="http://schemas.microsoft.com/office/drawing/2014/main" id="{5734C411-75DC-88B8-6DA6-D57B796B0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481"/>
          <a:stretch/>
        </p:blipFill>
        <p:spPr>
          <a:xfrm>
            <a:off x="493195" y="3099927"/>
            <a:ext cx="2613324" cy="1317268"/>
          </a:xfrm>
          <a:prstGeom prst="round2DiagRect">
            <a:avLst/>
          </a:prstGeom>
        </p:spPr>
      </p:pic>
      <p:pic>
        <p:nvPicPr>
          <p:cNvPr id="22" name="Picture 21">
            <a:extLst>
              <a:ext uri="{FF2B5EF4-FFF2-40B4-BE49-F238E27FC236}">
                <a16:creationId xmlns:a16="http://schemas.microsoft.com/office/drawing/2014/main" id="{96237412-8035-CDC7-F8F4-A0CFAC3531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516" b="18546"/>
          <a:stretch/>
        </p:blipFill>
        <p:spPr>
          <a:xfrm>
            <a:off x="6186066" y="3032789"/>
            <a:ext cx="2588431" cy="1307932"/>
          </a:xfrm>
          <a:prstGeom prst="round2DiagRect">
            <a:avLst/>
          </a:prstGeom>
        </p:spPr>
      </p:pic>
      <p:pic>
        <p:nvPicPr>
          <p:cNvPr id="23" name="Picture 22">
            <a:extLst>
              <a:ext uri="{FF2B5EF4-FFF2-40B4-BE49-F238E27FC236}">
                <a16:creationId xmlns:a16="http://schemas.microsoft.com/office/drawing/2014/main" id="{BFB9847D-1B9F-E32C-9E63-A37039AFE5EB}"/>
              </a:ext>
            </a:extLst>
          </p:cNvPr>
          <p:cNvPicPr>
            <a:picLocks noChangeAspect="1"/>
          </p:cNvPicPr>
          <p:nvPr/>
        </p:nvPicPr>
        <p:blipFill rotWithShape="1">
          <a:blip r:embed="rId8"/>
          <a:srcRect l="21366" t="6781" r="5551" b="6245"/>
          <a:stretch/>
        </p:blipFill>
        <p:spPr>
          <a:xfrm>
            <a:off x="3420683" y="3062540"/>
            <a:ext cx="2499080" cy="1317269"/>
          </a:xfrm>
          <a:prstGeom prst="round2DiagRect">
            <a:avLst/>
          </a:prstGeom>
        </p:spPr>
      </p:pic>
      <p:pic>
        <p:nvPicPr>
          <p:cNvPr id="24" name="Picture 23" descr="A trolleys on a track&#10;&#10;Description automatically generated">
            <a:extLst>
              <a:ext uri="{FF2B5EF4-FFF2-40B4-BE49-F238E27FC236}">
                <a16:creationId xmlns:a16="http://schemas.microsoft.com/office/drawing/2014/main" id="{571693CD-95E0-A5CC-B77B-810DAFC1DF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3326" y="2993779"/>
            <a:ext cx="2549922" cy="1346942"/>
          </a:xfrm>
          <a:prstGeom prst="round2DiagRect">
            <a:avLst/>
          </a:prstGeom>
        </p:spPr>
      </p:pic>
      <p:pic>
        <p:nvPicPr>
          <p:cNvPr id="28" name="Picture 27" descr="A computer and a monitor&#10;&#10;Description automatically generated with medium confidence">
            <a:extLst>
              <a:ext uri="{FF2B5EF4-FFF2-40B4-BE49-F238E27FC236}">
                <a16:creationId xmlns:a16="http://schemas.microsoft.com/office/drawing/2014/main" id="{C7B919EA-BCCF-AAAB-5CE2-13037665B4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8227" y="1350454"/>
            <a:ext cx="2499253" cy="1433804"/>
          </a:xfrm>
          <a:prstGeom prst="round2DiagRect">
            <a:avLst/>
          </a:prstGeom>
        </p:spPr>
      </p:pic>
      <p:pic>
        <p:nvPicPr>
          <p:cNvPr id="30" name="Picture 29" descr="A room with sheep on the grass&#10;&#10;Description automatically generated">
            <a:extLst>
              <a:ext uri="{FF2B5EF4-FFF2-40B4-BE49-F238E27FC236}">
                <a16:creationId xmlns:a16="http://schemas.microsoft.com/office/drawing/2014/main" id="{5DBFBC8F-07C1-C99E-AF6A-BF0ECE1211B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 t="1254" r="-244" b="-1254"/>
          <a:stretch/>
        </p:blipFill>
        <p:spPr>
          <a:xfrm>
            <a:off x="3384486" y="4630378"/>
            <a:ext cx="2590496" cy="1395388"/>
          </a:xfrm>
          <a:prstGeom prst="round2DiagRect">
            <a:avLst/>
          </a:prstGeom>
        </p:spPr>
      </p:pic>
      <p:pic>
        <p:nvPicPr>
          <p:cNvPr id="32" name="Picture 31" descr="A group of yellow and blue buoys in the water&#10;&#10;Description automatically generated">
            <a:extLst>
              <a:ext uri="{FF2B5EF4-FFF2-40B4-BE49-F238E27FC236}">
                <a16:creationId xmlns:a16="http://schemas.microsoft.com/office/drawing/2014/main" id="{6985FA85-33D0-D4F1-6E6C-F2C2116E06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4239" y="4639367"/>
            <a:ext cx="2585796" cy="1346942"/>
          </a:xfrm>
          <a:prstGeom prst="round2DiagRect">
            <a:avLst/>
          </a:prstGeom>
        </p:spPr>
      </p:pic>
      <p:grpSp>
        <p:nvGrpSpPr>
          <p:cNvPr id="114" name="Group 113">
            <a:extLst>
              <a:ext uri="{FF2B5EF4-FFF2-40B4-BE49-F238E27FC236}">
                <a16:creationId xmlns:a16="http://schemas.microsoft.com/office/drawing/2014/main" id="{7C029ACB-7F57-25FB-3BF7-7DBB0578B6A6}"/>
              </a:ext>
            </a:extLst>
          </p:cNvPr>
          <p:cNvGrpSpPr/>
          <p:nvPr/>
        </p:nvGrpSpPr>
        <p:grpSpPr>
          <a:xfrm>
            <a:off x="377695" y="1346200"/>
            <a:ext cx="11139917" cy="4673499"/>
            <a:chOff x="566542" y="1528130"/>
            <a:chExt cx="16709876" cy="7010250"/>
          </a:xfrm>
        </p:grpSpPr>
        <p:grpSp>
          <p:nvGrpSpPr>
            <p:cNvPr id="29" name="Group 28">
              <a:extLst>
                <a:ext uri="{FF2B5EF4-FFF2-40B4-BE49-F238E27FC236}">
                  <a16:creationId xmlns:a16="http://schemas.microsoft.com/office/drawing/2014/main" id="{76600E27-559D-AC3B-8553-3AF1EC84981F}"/>
                </a:ext>
              </a:extLst>
            </p:cNvPr>
            <p:cNvGrpSpPr/>
            <p:nvPr/>
          </p:nvGrpSpPr>
          <p:grpSpPr>
            <a:xfrm>
              <a:off x="588272" y="1640150"/>
              <a:ext cx="4098841" cy="2150118"/>
              <a:chOff x="588272" y="1640150"/>
              <a:chExt cx="4098841" cy="2150118"/>
            </a:xfrm>
          </p:grpSpPr>
          <p:sp>
            <p:nvSpPr>
              <p:cNvPr id="35" name="Rectangle: Diagonal Corners Rounded 34">
                <a:extLst>
                  <a:ext uri="{FF2B5EF4-FFF2-40B4-BE49-F238E27FC236}">
                    <a16:creationId xmlns:a16="http://schemas.microsoft.com/office/drawing/2014/main" id="{4A9A7A3A-628A-2240-D07B-EFF2CBB1EF7A}"/>
                  </a:ext>
                </a:extLst>
              </p:cNvPr>
              <p:cNvSpPr/>
              <p:nvPr/>
            </p:nvSpPr>
            <p:spPr>
              <a:xfrm>
                <a:off x="739791" y="1640150"/>
                <a:ext cx="3947322" cy="2150118"/>
              </a:xfrm>
              <a:prstGeom prst="round2DiagRect">
                <a:avLst/>
              </a:prstGeom>
              <a:solidFill>
                <a:schemeClr val="tx1">
                  <a:alpha val="31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TextBox 35">
                <a:extLst>
                  <a:ext uri="{FF2B5EF4-FFF2-40B4-BE49-F238E27FC236}">
                    <a16:creationId xmlns:a16="http://schemas.microsoft.com/office/drawing/2014/main" id="{4610504F-5064-F8A5-5381-BAEFD17DD871}"/>
                  </a:ext>
                </a:extLst>
              </p:cNvPr>
              <p:cNvSpPr txBox="1"/>
              <p:nvPr/>
            </p:nvSpPr>
            <p:spPr>
              <a:xfrm>
                <a:off x="588272" y="1821143"/>
                <a:ext cx="2047995" cy="970479"/>
              </a:xfrm>
              <a:prstGeom prst="round2DiagRect">
                <a:avLst/>
              </a:prstGeom>
              <a:solidFill>
                <a:srgbClr val="6EBE45"/>
              </a:solidFill>
            </p:spPr>
            <p:txBody>
              <a:bodyPr wrap="square" rtlCol="0">
                <a:spAutoFit/>
              </a:bodyPr>
              <a:lstStyle/>
              <a:p>
                <a:r>
                  <a:rPr lang="en-US" sz="1600" b="1">
                    <a:solidFill>
                      <a:schemeClr val="bg1"/>
                    </a:solidFill>
                    <a:latin typeface="+mj-lt"/>
                  </a:rPr>
                  <a:t>EIT CLIMATE</a:t>
                </a:r>
              </a:p>
            </p:txBody>
          </p:sp>
          <p:sp>
            <p:nvSpPr>
              <p:cNvPr id="38" name="TextBox 37">
                <a:extLst>
                  <a:ext uri="{FF2B5EF4-FFF2-40B4-BE49-F238E27FC236}">
                    <a16:creationId xmlns:a16="http://schemas.microsoft.com/office/drawing/2014/main" id="{35FC4DC5-65AC-D4A2-944B-F95FCA51E3AD}"/>
                  </a:ext>
                </a:extLst>
              </p:cNvPr>
              <p:cNvSpPr txBox="1"/>
              <p:nvPr/>
            </p:nvSpPr>
            <p:spPr>
              <a:xfrm>
                <a:off x="797661" y="2955190"/>
                <a:ext cx="3469539" cy="692498"/>
              </a:xfrm>
              <a:prstGeom prst="rect">
                <a:avLst/>
              </a:prstGeom>
              <a:noFill/>
            </p:spPr>
            <p:txBody>
              <a:bodyPr wrap="square" rtlCol="0">
                <a:spAutoFit/>
              </a:bodyPr>
              <a:lstStyle/>
              <a:p>
                <a:r>
                  <a:rPr lang="en-US" sz="1200" b="1">
                    <a:solidFill>
                      <a:schemeClr val="bg1"/>
                    </a:solidFill>
                    <a:latin typeface="+mj-lt"/>
                  </a:rPr>
                  <a:t>Accelerating the transition to a zero-carbon economy</a:t>
                </a:r>
              </a:p>
            </p:txBody>
          </p:sp>
        </p:grpSp>
        <p:grpSp>
          <p:nvGrpSpPr>
            <p:cNvPr id="31" name="Group 30">
              <a:extLst>
                <a:ext uri="{FF2B5EF4-FFF2-40B4-BE49-F238E27FC236}">
                  <a16:creationId xmlns:a16="http://schemas.microsoft.com/office/drawing/2014/main" id="{59E02835-085A-1F96-2607-29D04A77FC19}"/>
                </a:ext>
              </a:extLst>
            </p:cNvPr>
            <p:cNvGrpSpPr/>
            <p:nvPr/>
          </p:nvGrpSpPr>
          <p:grpSpPr>
            <a:xfrm>
              <a:off x="5080064" y="1621741"/>
              <a:ext cx="3882643" cy="2150117"/>
              <a:chOff x="5080064" y="1621741"/>
              <a:chExt cx="3882643" cy="2150117"/>
            </a:xfrm>
          </p:grpSpPr>
          <p:sp>
            <p:nvSpPr>
              <p:cNvPr id="39" name="Rectangle: Diagonal Corners Rounded 38">
                <a:extLst>
                  <a:ext uri="{FF2B5EF4-FFF2-40B4-BE49-F238E27FC236}">
                    <a16:creationId xmlns:a16="http://schemas.microsoft.com/office/drawing/2014/main" id="{3BCA1F2A-00FF-1214-0D23-0C562285ADBF}"/>
                  </a:ext>
                </a:extLst>
              </p:cNvPr>
              <p:cNvSpPr/>
              <p:nvPr/>
            </p:nvSpPr>
            <p:spPr>
              <a:xfrm>
                <a:off x="5235372" y="1621741"/>
                <a:ext cx="3727335" cy="2150117"/>
              </a:xfrm>
              <a:prstGeom prst="round2DiagRect">
                <a:avLst/>
              </a:prstGeom>
              <a:solidFill>
                <a:schemeClr val="tx1">
                  <a:alpha val="47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TextBox 41">
                <a:extLst>
                  <a:ext uri="{FF2B5EF4-FFF2-40B4-BE49-F238E27FC236}">
                    <a16:creationId xmlns:a16="http://schemas.microsoft.com/office/drawing/2014/main" id="{558E2C17-9229-14A2-E6D0-49FB6E2A0C7B}"/>
                  </a:ext>
                </a:extLst>
              </p:cNvPr>
              <p:cNvSpPr txBox="1"/>
              <p:nvPr/>
            </p:nvSpPr>
            <p:spPr>
              <a:xfrm>
                <a:off x="5080064" y="1790542"/>
                <a:ext cx="1986891" cy="970479"/>
              </a:xfrm>
              <a:prstGeom prst="round2DiagRect">
                <a:avLst/>
              </a:prstGeom>
              <a:solidFill>
                <a:srgbClr val="6EBE45"/>
              </a:solidFill>
            </p:spPr>
            <p:txBody>
              <a:bodyPr wrap="square" rtlCol="0">
                <a:spAutoFit/>
              </a:bodyPr>
              <a:lstStyle/>
              <a:p>
                <a:r>
                  <a:rPr lang="en-US" sz="1600" b="1">
                    <a:solidFill>
                      <a:schemeClr val="bg1"/>
                    </a:solidFill>
                    <a:latin typeface="+mj-lt"/>
                  </a:rPr>
                  <a:t>EIT DIGITAL</a:t>
                </a:r>
              </a:p>
            </p:txBody>
          </p:sp>
          <p:sp>
            <p:nvSpPr>
              <p:cNvPr id="43" name="TextBox 42">
                <a:extLst>
                  <a:ext uri="{FF2B5EF4-FFF2-40B4-BE49-F238E27FC236}">
                    <a16:creationId xmlns:a16="http://schemas.microsoft.com/office/drawing/2014/main" id="{16240652-4FE0-2108-B5DD-8E2FB5A4C291}"/>
                  </a:ext>
                </a:extLst>
              </p:cNvPr>
              <p:cNvSpPr txBox="1"/>
              <p:nvPr/>
            </p:nvSpPr>
            <p:spPr>
              <a:xfrm>
                <a:off x="5293461" y="2996197"/>
                <a:ext cx="3469539" cy="692498"/>
              </a:xfrm>
              <a:prstGeom prst="rect">
                <a:avLst/>
              </a:prstGeom>
              <a:noFill/>
            </p:spPr>
            <p:txBody>
              <a:bodyPr wrap="square" rtlCol="0">
                <a:spAutoFit/>
              </a:bodyPr>
              <a:lstStyle/>
              <a:p>
                <a:r>
                  <a:rPr lang="en-US" sz="1200" b="1">
                    <a:solidFill>
                      <a:schemeClr val="bg1"/>
                    </a:solidFill>
                    <a:latin typeface="+mj-lt"/>
                  </a:rPr>
                  <a:t>Drive Europe’s digital transformation</a:t>
                </a:r>
              </a:p>
            </p:txBody>
          </p:sp>
        </p:grpSp>
        <p:grpSp>
          <p:nvGrpSpPr>
            <p:cNvPr id="33" name="Group 32">
              <a:extLst>
                <a:ext uri="{FF2B5EF4-FFF2-40B4-BE49-F238E27FC236}">
                  <a16:creationId xmlns:a16="http://schemas.microsoft.com/office/drawing/2014/main" id="{02B33721-EE5C-1D90-6CDE-AF610CB5F6E7}"/>
                </a:ext>
              </a:extLst>
            </p:cNvPr>
            <p:cNvGrpSpPr/>
            <p:nvPr/>
          </p:nvGrpSpPr>
          <p:grpSpPr>
            <a:xfrm>
              <a:off x="9220200" y="1578515"/>
              <a:ext cx="3844215" cy="2172761"/>
              <a:chOff x="9220200" y="1578515"/>
              <a:chExt cx="3844215" cy="2172761"/>
            </a:xfrm>
          </p:grpSpPr>
          <p:sp>
            <p:nvSpPr>
              <p:cNvPr id="40" name="Rectangle: Diagonal Corners Rounded 39">
                <a:extLst>
                  <a:ext uri="{FF2B5EF4-FFF2-40B4-BE49-F238E27FC236}">
                    <a16:creationId xmlns:a16="http://schemas.microsoft.com/office/drawing/2014/main" id="{3B835515-D159-9A63-EDC9-0895FEC302B5}"/>
                  </a:ext>
                </a:extLst>
              </p:cNvPr>
              <p:cNvSpPr/>
              <p:nvPr/>
            </p:nvSpPr>
            <p:spPr>
              <a:xfrm>
                <a:off x="9344218" y="1578515"/>
                <a:ext cx="3720197" cy="2172761"/>
              </a:xfrm>
              <a:prstGeom prst="round2DiagRect">
                <a:avLst/>
              </a:prstGeom>
              <a:solidFill>
                <a:schemeClr val="tx1">
                  <a:alpha val="51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TextBox 43">
                <a:extLst>
                  <a:ext uri="{FF2B5EF4-FFF2-40B4-BE49-F238E27FC236}">
                    <a16:creationId xmlns:a16="http://schemas.microsoft.com/office/drawing/2014/main" id="{8585216D-0F4F-7714-CD73-FA86766C6C5C}"/>
                  </a:ext>
                </a:extLst>
              </p:cNvPr>
              <p:cNvSpPr txBox="1"/>
              <p:nvPr/>
            </p:nvSpPr>
            <p:spPr>
              <a:xfrm>
                <a:off x="9408261" y="2966447"/>
                <a:ext cx="3469539" cy="692498"/>
              </a:xfrm>
              <a:prstGeom prst="rect">
                <a:avLst/>
              </a:prstGeom>
              <a:noFill/>
            </p:spPr>
            <p:txBody>
              <a:bodyPr wrap="square" rtlCol="0">
                <a:spAutoFit/>
              </a:bodyPr>
              <a:lstStyle/>
              <a:p>
                <a:r>
                  <a:rPr lang="en-US" sz="1200" b="1">
                    <a:solidFill>
                      <a:schemeClr val="bg1"/>
                    </a:solidFill>
                    <a:latin typeface="+mj-lt"/>
                  </a:rPr>
                  <a:t>Achieve a sustainable energy future for Europe</a:t>
                </a:r>
              </a:p>
            </p:txBody>
          </p:sp>
          <p:sp>
            <p:nvSpPr>
              <p:cNvPr id="45" name="TextBox 44">
                <a:extLst>
                  <a:ext uri="{FF2B5EF4-FFF2-40B4-BE49-F238E27FC236}">
                    <a16:creationId xmlns:a16="http://schemas.microsoft.com/office/drawing/2014/main" id="{46EB8C79-87DD-BD80-6928-E92D3DAC282C}"/>
                  </a:ext>
                </a:extLst>
              </p:cNvPr>
              <p:cNvSpPr txBox="1"/>
              <p:nvPr/>
            </p:nvSpPr>
            <p:spPr>
              <a:xfrm>
                <a:off x="9220200" y="1865110"/>
                <a:ext cx="2729277" cy="970479"/>
              </a:xfrm>
              <a:prstGeom prst="round2DiagRect">
                <a:avLst/>
              </a:prstGeom>
              <a:solidFill>
                <a:srgbClr val="6EBE45"/>
              </a:solidFill>
            </p:spPr>
            <p:txBody>
              <a:bodyPr wrap="square" rtlCol="0">
                <a:spAutoFit/>
              </a:bodyPr>
              <a:lstStyle/>
              <a:p>
                <a:r>
                  <a:rPr lang="en-US" sz="1600" b="1">
                    <a:solidFill>
                      <a:schemeClr val="bg1"/>
                    </a:solidFill>
                    <a:latin typeface="+mj-lt"/>
                  </a:rPr>
                  <a:t>EIT INNOENERGY</a:t>
                </a:r>
              </a:p>
            </p:txBody>
          </p:sp>
        </p:grpSp>
        <p:grpSp>
          <p:nvGrpSpPr>
            <p:cNvPr id="34" name="Group 33">
              <a:extLst>
                <a:ext uri="{FF2B5EF4-FFF2-40B4-BE49-F238E27FC236}">
                  <a16:creationId xmlns:a16="http://schemas.microsoft.com/office/drawing/2014/main" id="{FA347246-D6AF-F36D-C7B3-8623561E9139}"/>
                </a:ext>
              </a:extLst>
            </p:cNvPr>
            <p:cNvGrpSpPr/>
            <p:nvPr/>
          </p:nvGrpSpPr>
          <p:grpSpPr>
            <a:xfrm>
              <a:off x="13341047" y="1528130"/>
              <a:ext cx="3875172" cy="2228672"/>
              <a:chOff x="13341047" y="1528130"/>
              <a:chExt cx="3875172" cy="2228672"/>
            </a:xfrm>
          </p:grpSpPr>
          <p:sp>
            <p:nvSpPr>
              <p:cNvPr id="41" name="Rectangle: Diagonal Corners Rounded 40">
                <a:extLst>
                  <a:ext uri="{FF2B5EF4-FFF2-40B4-BE49-F238E27FC236}">
                    <a16:creationId xmlns:a16="http://schemas.microsoft.com/office/drawing/2014/main" id="{845411F3-AF8A-C625-28CF-9B470749746A}"/>
                  </a:ext>
                </a:extLst>
              </p:cNvPr>
              <p:cNvSpPr/>
              <p:nvPr/>
            </p:nvSpPr>
            <p:spPr>
              <a:xfrm>
                <a:off x="13460201" y="1528130"/>
                <a:ext cx="3756018" cy="2186484"/>
              </a:xfrm>
              <a:prstGeom prst="round2DiagRect">
                <a:avLst/>
              </a:prstGeom>
              <a:solidFill>
                <a:schemeClr val="tx1">
                  <a:alpha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1FAAED3C-D3CA-13A2-3AB4-FB67962A8100}"/>
                  </a:ext>
                </a:extLst>
              </p:cNvPr>
              <p:cNvSpPr txBox="1"/>
              <p:nvPr/>
            </p:nvSpPr>
            <p:spPr>
              <a:xfrm>
                <a:off x="13341047" y="1790542"/>
                <a:ext cx="2039510" cy="970479"/>
              </a:xfrm>
              <a:prstGeom prst="round2DiagRect">
                <a:avLst/>
              </a:prstGeom>
              <a:solidFill>
                <a:srgbClr val="6EBE45"/>
              </a:solidFill>
            </p:spPr>
            <p:txBody>
              <a:bodyPr wrap="square" rtlCol="0">
                <a:spAutoFit/>
              </a:bodyPr>
              <a:lstStyle/>
              <a:p>
                <a:r>
                  <a:rPr lang="en-US" sz="1600" b="1">
                    <a:solidFill>
                      <a:schemeClr val="bg1"/>
                    </a:solidFill>
                    <a:latin typeface="+mj-lt"/>
                  </a:rPr>
                  <a:t>EIT HEALTH</a:t>
                </a:r>
              </a:p>
            </p:txBody>
          </p:sp>
          <p:sp>
            <p:nvSpPr>
              <p:cNvPr id="48" name="TextBox 47">
                <a:extLst>
                  <a:ext uri="{FF2B5EF4-FFF2-40B4-BE49-F238E27FC236}">
                    <a16:creationId xmlns:a16="http://schemas.microsoft.com/office/drawing/2014/main" id="{EA857590-57A4-2DE5-12D0-38EBA15320A6}"/>
                  </a:ext>
                </a:extLst>
              </p:cNvPr>
              <p:cNvSpPr txBox="1"/>
              <p:nvPr/>
            </p:nvSpPr>
            <p:spPr>
              <a:xfrm>
                <a:off x="13523061" y="3064304"/>
                <a:ext cx="3469539" cy="692498"/>
              </a:xfrm>
              <a:prstGeom prst="rect">
                <a:avLst/>
              </a:prstGeom>
              <a:noFill/>
            </p:spPr>
            <p:txBody>
              <a:bodyPr wrap="square" rtlCol="0">
                <a:spAutoFit/>
              </a:bodyPr>
              <a:lstStyle/>
              <a:p>
                <a:r>
                  <a:rPr lang="en-US" sz="1200" b="1">
                    <a:solidFill>
                      <a:schemeClr val="bg1"/>
                    </a:solidFill>
                    <a:latin typeface="+mj-lt"/>
                  </a:rPr>
                  <a:t>Healthier lives for EU Citizens</a:t>
                </a:r>
              </a:p>
            </p:txBody>
          </p:sp>
        </p:grpSp>
        <p:grpSp>
          <p:nvGrpSpPr>
            <p:cNvPr id="70" name="Group 69">
              <a:extLst>
                <a:ext uri="{FF2B5EF4-FFF2-40B4-BE49-F238E27FC236}">
                  <a16:creationId xmlns:a16="http://schemas.microsoft.com/office/drawing/2014/main" id="{34DDED3E-E53C-4EBF-76A5-13EFE3A22815}"/>
                </a:ext>
              </a:extLst>
            </p:cNvPr>
            <p:cNvGrpSpPr/>
            <p:nvPr/>
          </p:nvGrpSpPr>
          <p:grpSpPr>
            <a:xfrm>
              <a:off x="566542" y="4158720"/>
              <a:ext cx="4109484" cy="1979919"/>
              <a:chOff x="566542" y="4158720"/>
              <a:chExt cx="4109484" cy="1979919"/>
            </a:xfrm>
          </p:grpSpPr>
          <p:sp>
            <p:nvSpPr>
              <p:cNvPr id="49" name="Rectangle: Diagonal Corners Rounded 48">
                <a:extLst>
                  <a:ext uri="{FF2B5EF4-FFF2-40B4-BE49-F238E27FC236}">
                    <a16:creationId xmlns:a16="http://schemas.microsoft.com/office/drawing/2014/main" id="{B8EEA3C2-D5A7-88C4-699B-34EEE25412E6}"/>
                  </a:ext>
                </a:extLst>
              </p:cNvPr>
              <p:cNvSpPr/>
              <p:nvPr/>
            </p:nvSpPr>
            <p:spPr>
              <a:xfrm>
                <a:off x="719573" y="4158720"/>
                <a:ext cx="3956453" cy="1979919"/>
              </a:xfrm>
              <a:prstGeom prst="round2DiagRect">
                <a:avLst/>
              </a:prstGeom>
              <a:solidFill>
                <a:schemeClr val="tx1">
                  <a:alpha val="2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TextBox 49">
                <a:extLst>
                  <a:ext uri="{FF2B5EF4-FFF2-40B4-BE49-F238E27FC236}">
                    <a16:creationId xmlns:a16="http://schemas.microsoft.com/office/drawing/2014/main" id="{2A22EC21-A427-F044-2D29-DA3176A1D526}"/>
                  </a:ext>
                </a:extLst>
              </p:cNvPr>
              <p:cNvSpPr txBox="1"/>
              <p:nvPr/>
            </p:nvSpPr>
            <p:spPr>
              <a:xfrm>
                <a:off x="566542" y="4376525"/>
                <a:ext cx="3091058" cy="970479"/>
              </a:xfrm>
              <a:prstGeom prst="round2DiagRect">
                <a:avLst/>
              </a:prstGeom>
              <a:solidFill>
                <a:srgbClr val="6EBE45"/>
              </a:solidFill>
            </p:spPr>
            <p:txBody>
              <a:bodyPr wrap="square" rtlCol="0">
                <a:spAutoFit/>
              </a:bodyPr>
              <a:lstStyle/>
              <a:p>
                <a:r>
                  <a:rPr lang="en-US" sz="1600" b="1">
                    <a:solidFill>
                      <a:schemeClr val="bg1"/>
                    </a:solidFill>
                    <a:latin typeface="+mj-lt"/>
                  </a:rPr>
                  <a:t>EIT RAW MATERIALS</a:t>
                </a:r>
              </a:p>
            </p:txBody>
          </p:sp>
          <p:sp>
            <p:nvSpPr>
              <p:cNvPr id="51" name="TextBox 50">
                <a:extLst>
                  <a:ext uri="{FF2B5EF4-FFF2-40B4-BE49-F238E27FC236}">
                    <a16:creationId xmlns:a16="http://schemas.microsoft.com/office/drawing/2014/main" id="{68085518-DC9F-B36F-1F9B-57BD50DA1EC0}"/>
                  </a:ext>
                </a:extLst>
              </p:cNvPr>
              <p:cNvSpPr txBox="1"/>
              <p:nvPr/>
            </p:nvSpPr>
            <p:spPr>
              <a:xfrm>
                <a:off x="797661" y="5259923"/>
                <a:ext cx="3469539" cy="692498"/>
              </a:xfrm>
              <a:prstGeom prst="rect">
                <a:avLst/>
              </a:prstGeom>
              <a:noFill/>
            </p:spPr>
            <p:txBody>
              <a:bodyPr wrap="square" rtlCol="0">
                <a:spAutoFit/>
              </a:bodyPr>
              <a:lstStyle/>
              <a:p>
                <a:r>
                  <a:rPr lang="en-US" sz="1200" b="1">
                    <a:solidFill>
                      <a:schemeClr val="bg1"/>
                    </a:solidFill>
                    <a:latin typeface="+mj-lt"/>
                  </a:rPr>
                  <a:t>Develop raw materials into a major strength for Europe</a:t>
                </a:r>
              </a:p>
            </p:txBody>
          </p:sp>
        </p:grpSp>
        <p:grpSp>
          <p:nvGrpSpPr>
            <p:cNvPr id="46" name="Group 45">
              <a:extLst>
                <a:ext uri="{FF2B5EF4-FFF2-40B4-BE49-F238E27FC236}">
                  <a16:creationId xmlns:a16="http://schemas.microsoft.com/office/drawing/2014/main" id="{DBA1210C-5E13-95CE-8353-1F5DD5560A52}"/>
                </a:ext>
              </a:extLst>
            </p:cNvPr>
            <p:cNvGrpSpPr/>
            <p:nvPr/>
          </p:nvGrpSpPr>
          <p:grpSpPr>
            <a:xfrm>
              <a:off x="9144000" y="4090745"/>
              <a:ext cx="4800600" cy="1961898"/>
              <a:chOff x="9144000" y="4090745"/>
              <a:chExt cx="4800600" cy="1961898"/>
            </a:xfrm>
          </p:grpSpPr>
          <p:sp>
            <p:nvSpPr>
              <p:cNvPr id="52" name="Rectangle: Diagonal Corners Rounded 51">
                <a:extLst>
                  <a:ext uri="{FF2B5EF4-FFF2-40B4-BE49-F238E27FC236}">
                    <a16:creationId xmlns:a16="http://schemas.microsoft.com/office/drawing/2014/main" id="{C0E2637F-6DB7-B273-2CBA-B768E7D8B6C2}"/>
                  </a:ext>
                </a:extLst>
              </p:cNvPr>
              <p:cNvSpPr/>
              <p:nvPr/>
            </p:nvSpPr>
            <p:spPr>
              <a:xfrm>
                <a:off x="9235537" y="4090745"/>
                <a:ext cx="3889784" cy="1961898"/>
              </a:xfrm>
              <a:prstGeom prst="round2DiagRect">
                <a:avLst/>
              </a:prstGeom>
              <a:solidFill>
                <a:schemeClr val="tx1">
                  <a:alpha val="2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TextBox 56">
                <a:extLst>
                  <a:ext uri="{FF2B5EF4-FFF2-40B4-BE49-F238E27FC236}">
                    <a16:creationId xmlns:a16="http://schemas.microsoft.com/office/drawing/2014/main" id="{3473E000-8975-6E1B-AAF7-7D7F34F4FF73}"/>
                  </a:ext>
                </a:extLst>
              </p:cNvPr>
              <p:cNvSpPr txBox="1"/>
              <p:nvPr/>
            </p:nvSpPr>
            <p:spPr>
              <a:xfrm>
                <a:off x="9144000" y="4240100"/>
                <a:ext cx="3362987" cy="970479"/>
              </a:xfrm>
              <a:prstGeom prst="round2DiagRect">
                <a:avLst/>
              </a:prstGeom>
              <a:solidFill>
                <a:srgbClr val="6EBE45"/>
              </a:solidFill>
            </p:spPr>
            <p:txBody>
              <a:bodyPr wrap="square" rtlCol="0">
                <a:spAutoFit/>
              </a:bodyPr>
              <a:lstStyle/>
              <a:p>
                <a:r>
                  <a:rPr lang="en-US" sz="1600" b="1">
                    <a:solidFill>
                      <a:schemeClr val="bg1"/>
                    </a:solidFill>
                    <a:latin typeface="+mj-lt"/>
                  </a:rPr>
                  <a:t>EIT MANUFACTURING</a:t>
                </a:r>
              </a:p>
            </p:txBody>
          </p:sp>
          <p:sp>
            <p:nvSpPr>
              <p:cNvPr id="62" name="TextBox 61">
                <a:extLst>
                  <a:ext uri="{FF2B5EF4-FFF2-40B4-BE49-F238E27FC236}">
                    <a16:creationId xmlns:a16="http://schemas.microsoft.com/office/drawing/2014/main" id="{8D210340-2AA4-3BC8-3037-B521CD717F07}"/>
                  </a:ext>
                </a:extLst>
              </p:cNvPr>
              <p:cNvSpPr txBox="1"/>
              <p:nvPr/>
            </p:nvSpPr>
            <p:spPr>
              <a:xfrm>
                <a:off x="9322011" y="5297741"/>
                <a:ext cx="4622589" cy="692498"/>
              </a:xfrm>
              <a:prstGeom prst="rect">
                <a:avLst/>
              </a:prstGeom>
              <a:noFill/>
            </p:spPr>
            <p:txBody>
              <a:bodyPr wrap="square" rtlCol="0">
                <a:spAutoFit/>
              </a:bodyPr>
              <a:lstStyle/>
              <a:p>
                <a:r>
                  <a:rPr lang="en-US" sz="1200" b="1">
                    <a:solidFill>
                      <a:schemeClr val="bg1"/>
                    </a:solidFill>
                    <a:latin typeface="+mj-lt"/>
                  </a:rPr>
                  <a:t>Increase Europe’s manufacturing competitiveness</a:t>
                </a:r>
              </a:p>
            </p:txBody>
          </p:sp>
        </p:grpSp>
        <p:grpSp>
          <p:nvGrpSpPr>
            <p:cNvPr id="67" name="Group 66">
              <a:extLst>
                <a:ext uri="{FF2B5EF4-FFF2-40B4-BE49-F238E27FC236}">
                  <a16:creationId xmlns:a16="http://schemas.microsoft.com/office/drawing/2014/main" id="{8A0163D0-4E37-86AA-EBF0-6A9115EDA69B}"/>
                </a:ext>
              </a:extLst>
            </p:cNvPr>
            <p:cNvGrpSpPr/>
            <p:nvPr/>
          </p:nvGrpSpPr>
          <p:grpSpPr>
            <a:xfrm>
              <a:off x="4924989" y="4087389"/>
              <a:ext cx="3990412" cy="1991154"/>
              <a:chOff x="4924989" y="4087389"/>
              <a:chExt cx="3990412" cy="1991154"/>
            </a:xfrm>
          </p:grpSpPr>
          <p:sp>
            <p:nvSpPr>
              <p:cNvPr id="53" name="Rectangle: Diagonal Corners Rounded 52">
                <a:extLst>
                  <a:ext uri="{FF2B5EF4-FFF2-40B4-BE49-F238E27FC236}">
                    <a16:creationId xmlns:a16="http://schemas.microsoft.com/office/drawing/2014/main" id="{CB5ADEFA-23BB-97CB-067A-65236B948A6D}"/>
                  </a:ext>
                </a:extLst>
              </p:cNvPr>
              <p:cNvSpPr/>
              <p:nvPr/>
            </p:nvSpPr>
            <p:spPr>
              <a:xfrm>
                <a:off x="5080064" y="4087389"/>
                <a:ext cx="3778749" cy="1991154"/>
              </a:xfrm>
              <a:prstGeom prst="round2DiagRect">
                <a:avLst/>
              </a:prstGeom>
              <a:solidFill>
                <a:schemeClr val="tx1">
                  <a:alpha val="4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TextBox 57">
                <a:extLst>
                  <a:ext uri="{FF2B5EF4-FFF2-40B4-BE49-F238E27FC236}">
                    <a16:creationId xmlns:a16="http://schemas.microsoft.com/office/drawing/2014/main" id="{4EE982CA-D110-AE13-E4E6-9F663E752195}"/>
                  </a:ext>
                </a:extLst>
              </p:cNvPr>
              <p:cNvSpPr txBox="1"/>
              <p:nvPr/>
            </p:nvSpPr>
            <p:spPr>
              <a:xfrm>
                <a:off x="4924989" y="4294916"/>
                <a:ext cx="2009211" cy="561857"/>
              </a:xfrm>
              <a:prstGeom prst="round2DiagRect">
                <a:avLst/>
              </a:prstGeom>
              <a:solidFill>
                <a:srgbClr val="6EBE45"/>
              </a:solidFill>
            </p:spPr>
            <p:txBody>
              <a:bodyPr wrap="square" rtlCol="0">
                <a:spAutoFit/>
              </a:bodyPr>
              <a:lstStyle/>
              <a:p>
                <a:r>
                  <a:rPr lang="en-US" sz="1600" b="1">
                    <a:solidFill>
                      <a:schemeClr val="bg1"/>
                    </a:solidFill>
                    <a:latin typeface="+mj-lt"/>
                  </a:rPr>
                  <a:t>EIT FOOD</a:t>
                </a:r>
              </a:p>
            </p:txBody>
          </p:sp>
          <p:sp>
            <p:nvSpPr>
              <p:cNvPr id="63" name="TextBox 62">
                <a:extLst>
                  <a:ext uri="{FF2B5EF4-FFF2-40B4-BE49-F238E27FC236}">
                    <a16:creationId xmlns:a16="http://schemas.microsoft.com/office/drawing/2014/main" id="{2E573975-9325-884A-49C8-334B7678BF18}"/>
                  </a:ext>
                </a:extLst>
              </p:cNvPr>
              <p:cNvSpPr txBox="1"/>
              <p:nvPr/>
            </p:nvSpPr>
            <p:spPr>
              <a:xfrm>
                <a:off x="5139421" y="5235083"/>
                <a:ext cx="3775980" cy="692498"/>
              </a:xfrm>
              <a:prstGeom prst="rect">
                <a:avLst/>
              </a:prstGeom>
              <a:noFill/>
            </p:spPr>
            <p:txBody>
              <a:bodyPr wrap="square" rtlCol="0">
                <a:spAutoFit/>
              </a:bodyPr>
              <a:lstStyle/>
              <a:p>
                <a:r>
                  <a:rPr lang="en-US" sz="1200" b="1">
                    <a:solidFill>
                      <a:schemeClr val="bg1"/>
                    </a:solidFill>
                    <a:latin typeface="+mj-lt"/>
                  </a:rPr>
                  <a:t>Lead a global revolution in food production &amp; innovation</a:t>
                </a:r>
              </a:p>
            </p:txBody>
          </p:sp>
        </p:grpSp>
        <p:grpSp>
          <p:nvGrpSpPr>
            <p:cNvPr id="37" name="Group 36">
              <a:extLst>
                <a:ext uri="{FF2B5EF4-FFF2-40B4-BE49-F238E27FC236}">
                  <a16:creationId xmlns:a16="http://schemas.microsoft.com/office/drawing/2014/main" id="{ECC47231-A311-C920-44FC-FBE4A582B098}"/>
                </a:ext>
              </a:extLst>
            </p:cNvPr>
            <p:cNvGrpSpPr/>
            <p:nvPr/>
          </p:nvGrpSpPr>
          <p:grpSpPr>
            <a:xfrm>
              <a:off x="13295117" y="4037436"/>
              <a:ext cx="3981301" cy="2020413"/>
              <a:chOff x="13295117" y="4037436"/>
              <a:chExt cx="3981301" cy="2020413"/>
            </a:xfrm>
          </p:grpSpPr>
          <p:sp>
            <p:nvSpPr>
              <p:cNvPr id="54" name="Rectangle: Diagonal Corners Rounded 53">
                <a:extLst>
                  <a:ext uri="{FF2B5EF4-FFF2-40B4-BE49-F238E27FC236}">
                    <a16:creationId xmlns:a16="http://schemas.microsoft.com/office/drawing/2014/main" id="{BD46E380-A196-92AE-61E4-C6E6C6F02FD5}"/>
                  </a:ext>
                </a:extLst>
              </p:cNvPr>
              <p:cNvSpPr/>
              <p:nvPr/>
            </p:nvSpPr>
            <p:spPr>
              <a:xfrm>
                <a:off x="13431316" y="4037436"/>
                <a:ext cx="3845102" cy="2020413"/>
              </a:xfrm>
              <a:prstGeom prst="round2DiagRect">
                <a:avLst/>
              </a:prstGeom>
              <a:solidFill>
                <a:schemeClr val="tx1">
                  <a:alpha val="2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TextBox 58">
                <a:extLst>
                  <a:ext uri="{FF2B5EF4-FFF2-40B4-BE49-F238E27FC236}">
                    <a16:creationId xmlns:a16="http://schemas.microsoft.com/office/drawing/2014/main" id="{01045054-8DE2-F98B-6CA5-2A622E8879D7}"/>
                  </a:ext>
                </a:extLst>
              </p:cNvPr>
              <p:cNvSpPr txBox="1"/>
              <p:nvPr/>
            </p:nvSpPr>
            <p:spPr>
              <a:xfrm>
                <a:off x="13295117" y="4217753"/>
                <a:ext cx="3237813" cy="970479"/>
              </a:xfrm>
              <a:prstGeom prst="round2DiagRect">
                <a:avLst/>
              </a:prstGeom>
              <a:solidFill>
                <a:srgbClr val="6EBE45"/>
              </a:solidFill>
            </p:spPr>
            <p:txBody>
              <a:bodyPr wrap="square" rtlCol="0">
                <a:spAutoFit/>
              </a:bodyPr>
              <a:lstStyle/>
              <a:p>
                <a:r>
                  <a:rPr lang="en-US" sz="1600" b="1">
                    <a:solidFill>
                      <a:schemeClr val="bg1"/>
                    </a:solidFill>
                    <a:latin typeface="+mj-lt"/>
                  </a:rPr>
                  <a:t>EIT URBAN MOBILITY</a:t>
                </a:r>
              </a:p>
            </p:txBody>
          </p:sp>
          <p:sp>
            <p:nvSpPr>
              <p:cNvPr id="64" name="TextBox 63">
                <a:extLst>
                  <a:ext uri="{FF2B5EF4-FFF2-40B4-BE49-F238E27FC236}">
                    <a16:creationId xmlns:a16="http://schemas.microsoft.com/office/drawing/2014/main" id="{A4A218FE-2B21-9015-FE8C-5446A35F2C31}"/>
                  </a:ext>
                </a:extLst>
              </p:cNvPr>
              <p:cNvSpPr txBox="1"/>
              <p:nvPr/>
            </p:nvSpPr>
            <p:spPr>
              <a:xfrm>
                <a:off x="13446861" y="5206028"/>
                <a:ext cx="3469539" cy="692498"/>
              </a:xfrm>
              <a:prstGeom prst="rect">
                <a:avLst/>
              </a:prstGeom>
              <a:noFill/>
            </p:spPr>
            <p:txBody>
              <a:bodyPr wrap="square" rtlCol="0">
                <a:spAutoFit/>
              </a:bodyPr>
              <a:lstStyle/>
              <a:p>
                <a:r>
                  <a:rPr lang="en-US" sz="1200" b="1">
                    <a:solidFill>
                      <a:schemeClr val="bg1"/>
                    </a:solidFill>
                    <a:latin typeface="+mj-lt"/>
                  </a:rPr>
                  <a:t>Smart, green &amp; integrated transport</a:t>
                </a:r>
              </a:p>
            </p:txBody>
          </p:sp>
        </p:grpSp>
        <p:grpSp>
          <p:nvGrpSpPr>
            <p:cNvPr id="71" name="Group 70">
              <a:extLst>
                <a:ext uri="{FF2B5EF4-FFF2-40B4-BE49-F238E27FC236}">
                  <a16:creationId xmlns:a16="http://schemas.microsoft.com/office/drawing/2014/main" id="{44332D1C-8D98-CFB1-8D1B-3B6E50793E34}"/>
                </a:ext>
              </a:extLst>
            </p:cNvPr>
            <p:cNvGrpSpPr/>
            <p:nvPr/>
          </p:nvGrpSpPr>
          <p:grpSpPr>
            <a:xfrm>
              <a:off x="4861228" y="6445298"/>
              <a:ext cx="4095532" cy="2093082"/>
              <a:chOff x="4861228" y="6445298"/>
              <a:chExt cx="4095532" cy="2093082"/>
            </a:xfrm>
          </p:grpSpPr>
          <p:sp>
            <p:nvSpPr>
              <p:cNvPr id="55" name="Rectangle: Diagonal Corners Rounded 54">
                <a:extLst>
                  <a:ext uri="{FF2B5EF4-FFF2-40B4-BE49-F238E27FC236}">
                    <a16:creationId xmlns:a16="http://schemas.microsoft.com/office/drawing/2014/main" id="{BD394DFA-5B58-DF88-6DE9-9BF08E85D767}"/>
                  </a:ext>
                </a:extLst>
              </p:cNvPr>
              <p:cNvSpPr/>
              <p:nvPr/>
            </p:nvSpPr>
            <p:spPr>
              <a:xfrm>
                <a:off x="5085143" y="6445298"/>
                <a:ext cx="3871617" cy="2093082"/>
              </a:xfrm>
              <a:prstGeom prst="round2DiagRect">
                <a:avLst/>
              </a:prstGeom>
              <a:solidFill>
                <a:schemeClr val="tx1">
                  <a:alpha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0" name="TextBox 59">
                <a:extLst>
                  <a:ext uri="{FF2B5EF4-FFF2-40B4-BE49-F238E27FC236}">
                    <a16:creationId xmlns:a16="http://schemas.microsoft.com/office/drawing/2014/main" id="{85CA8A4B-1CE7-C039-C454-923CF98061CE}"/>
                  </a:ext>
                </a:extLst>
              </p:cNvPr>
              <p:cNvSpPr txBox="1"/>
              <p:nvPr/>
            </p:nvSpPr>
            <p:spPr>
              <a:xfrm>
                <a:off x="4861228" y="6615536"/>
                <a:ext cx="3362988" cy="970479"/>
              </a:xfrm>
              <a:prstGeom prst="round2DiagRect">
                <a:avLst/>
              </a:prstGeom>
              <a:solidFill>
                <a:srgbClr val="6EBE45"/>
              </a:solidFill>
            </p:spPr>
            <p:txBody>
              <a:bodyPr wrap="square" rtlCol="0">
                <a:spAutoFit/>
              </a:bodyPr>
              <a:lstStyle/>
              <a:p>
                <a:r>
                  <a:rPr lang="en-US" sz="1600" b="1">
                    <a:solidFill>
                      <a:schemeClr val="bg1"/>
                    </a:solidFill>
                    <a:latin typeface="+mj-lt"/>
                  </a:rPr>
                  <a:t>EIT CULTURE &amp; CREATIVITY</a:t>
                </a:r>
              </a:p>
            </p:txBody>
          </p:sp>
          <p:sp>
            <p:nvSpPr>
              <p:cNvPr id="65" name="TextBox 64">
                <a:extLst>
                  <a:ext uri="{FF2B5EF4-FFF2-40B4-BE49-F238E27FC236}">
                    <a16:creationId xmlns:a16="http://schemas.microsoft.com/office/drawing/2014/main" id="{E1880075-E5B1-6761-70AA-306464813FE0}"/>
                  </a:ext>
                </a:extLst>
              </p:cNvPr>
              <p:cNvSpPr txBox="1"/>
              <p:nvPr/>
            </p:nvSpPr>
            <p:spPr>
              <a:xfrm>
                <a:off x="5118136" y="8048902"/>
                <a:ext cx="3416265" cy="415499"/>
              </a:xfrm>
              <a:prstGeom prst="rect">
                <a:avLst/>
              </a:prstGeom>
              <a:noFill/>
            </p:spPr>
            <p:txBody>
              <a:bodyPr wrap="square" rtlCol="0">
                <a:spAutoFit/>
              </a:bodyPr>
              <a:lstStyle/>
              <a:p>
                <a:r>
                  <a:rPr lang="en-US" sz="1200" b="1">
                    <a:solidFill>
                      <a:schemeClr val="bg1"/>
                    </a:solidFill>
                    <a:latin typeface="+mj-lt"/>
                  </a:rPr>
                  <a:t>Unite Europe’s creatives </a:t>
                </a:r>
              </a:p>
            </p:txBody>
          </p:sp>
        </p:grpSp>
        <p:grpSp>
          <p:nvGrpSpPr>
            <p:cNvPr id="72" name="Group 71">
              <a:extLst>
                <a:ext uri="{FF2B5EF4-FFF2-40B4-BE49-F238E27FC236}">
                  <a16:creationId xmlns:a16="http://schemas.microsoft.com/office/drawing/2014/main" id="{A2BA78AC-C992-B65E-EA97-C2FB50C4851B}"/>
                </a:ext>
              </a:extLst>
            </p:cNvPr>
            <p:cNvGrpSpPr/>
            <p:nvPr/>
          </p:nvGrpSpPr>
          <p:grpSpPr>
            <a:xfrm>
              <a:off x="9235536" y="6454397"/>
              <a:ext cx="3994517" cy="2033897"/>
              <a:chOff x="9235536" y="6454397"/>
              <a:chExt cx="3994517" cy="2033897"/>
            </a:xfrm>
          </p:grpSpPr>
          <p:sp>
            <p:nvSpPr>
              <p:cNvPr id="56" name="Rectangle: Diagonal Corners Rounded 55">
                <a:extLst>
                  <a:ext uri="{FF2B5EF4-FFF2-40B4-BE49-F238E27FC236}">
                    <a16:creationId xmlns:a16="http://schemas.microsoft.com/office/drawing/2014/main" id="{E1FE52DC-296B-3F8A-29CC-28DCCF9F82F1}"/>
                  </a:ext>
                </a:extLst>
              </p:cNvPr>
              <p:cNvSpPr/>
              <p:nvPr/>
            </p:nvSpPr>
            <p:spPr>
              <a:xfrm>
                <a:off x="9351356" y="6454397"/>
                <a:ext cx="3878697" cy="2033897"/>
              </a:xfrm>
              <a:prstGeom prst="round2DiagRect">
                <a:avLst/>
              </a:prstGeom>
              <a:solidFill>
                <a:schemeClr val="tx1">
                  <a:alpha val="22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1" name="TextBox 60">
                <a:extLst>
                  <a:ext uri="{FF2B5EF4-FFF2-40B4-BE49-F238E27FC236}">
                    <a16:creationId xmlns:a16="http://schemas.microsoft.com/office/drawing/2014/main" id="{F83630B9-B3EE-CC15-C5B8-CB71A77049E9}"/>
                  </a:ext>
                </a:extLst>
              </p:cNvPr>
              <p:cNvSpPr txBox="1"/>
              <p:nvPr/>
            </p:nvSpPr>
            <p:spPr>
              <a:xfrm>
                <a:off x="9235536" y="6616657"/>
                <a:ext cx="1850607" cy="970479"/>
              </a:xfrm>
              <a:prstGeom prst="round2DiagRect">
                <a:avLst/>
              </a:prstGeom>
              <a:solidFill>
                <a:srgbClr val="6EBE45"/>
              </a:solidFill>
            </p:spPr>
            <p:txBody>
              <a:bodyPr wrap="square" rtlCol="0">
                <a:spAutoFit/>
              </a:bodyPr>
              <a:lstStyle/>
              <a:p>
                <a:r>
                  <a:rPr lang="en-US" sz="1600" b="1">
                    <a:solidFill>
                      <a:schemeClr val="bg1"/>
                    </a:solidFill>
                    <a:latin typeface="+mj-lt"/>
                  </a:rPr>
                  <a:t>EIT WATER</a:t>
                </a:r>
              </a:p>
            </p:txBody>
          </p:sp>
          <p:sp>
            <p:nvSpPr>
              <p:cNvPr id="66" name="TextBox 65">
                <a:extLst>
                  <a:ext uri="{FF2B5EF4-FFF2-40B4-BE49-F238E27FC236}">
                    <a16:creationId xmlns:a16="http://schemas.microsoft.com/office/drawing/2014/main" id="{E454C345-879C-0D45-34B1-C42670AB51B1}"/>
                  </a:ext>
                </a:extLst>
              </p:cNvPr>
              <p:cNvSpPr txBox="1"/>
              <p:nvPr/>
            </p:nvSpPr>
            <p:spPr>
              <a:xfrm>
                <a:off x="9437054" y="8052926"/>
                <a:ext cx="2373947" cy="415499"/>
              </a:xfrm>
              <a:prstGeom prst="rect">
                <a:avLst/>
              </a:prstGeom>
              <a:noFill/>
            </p:spPr>
            <p:txBody>
              <a:bodyPr wrap="square" rtlCol="0">
                <a:spAutoFit/>
              </a:bodyPr>
              <a:lstStyle/>
              <a:p>
                <a:r>
                  <a:rPr lang="en-US" sz="1200" b="1">
                    <a:solidFill>
                      <a:schemeClr val="bg1"/>
                    </a:solidFill>
                    <a:latin typeface="+mj-lt"/>
                  </a:rPr>
                  <a:t>Launched in 2025</a:t>
                </a:r>
              </a:p>
            </p:txBody>
          </p:sp>
        </p:grpSp>
        <p:sp>
          <p:nvSpPr>
            <p:cNvPr id="4" name="TextBox 3">
              <a:extLst>
                <a:ext uri="{FF2B5EF4-FFF2-40B4-BE49-F238E27FC236}">
                  <a16:creationId xmlns:a16="http://schemas.microsoft.com/office/drawing/2014/main" id="{185B306C-BAFD-F601-977A-9E436155A043}"/>
                </a:ext>
              </a:extLst>
            </p:cNvPr>
            <p:cNvSpPr txBox="1"/>
            <p:nvPr/>
          </p:nvSpPr>
          <p:spPr>
            <a:xfrm>
              <a:off x="676305" y="6416026"/>
              <a:ext cx="4159559" cy="1800494"/>
            </a:xfrm>
            <a:prstGeom prst="rect">
              <a:avLst/>
            </a:prstGeom>
            <a:noFill/>
          </p:spPr>
          <p:txBody>
            <a:bodyPr wrap="square">
              <a:spAutoFit/>
            </a:bodyPr>
            <a:lstStyle/>
            <a:p>
              <a:pPr defTabSz="914446">
                <a:defRPr/>
              </a:pPr>
              <a:r>
                <a:rPr lang="en-US">
                  <a:latin typeface="+mj-lt"/>
                </a:rPr>
                <a:t>The EIT KICs and their partners make up the</a:t>
              </a:r>
            </a:p>
            <a:p>
              <a:pPr defTabSz="914446">
                <a:defRPr/>
              </a:pPr>
              <a:r>
                <a:rPr lang="en-US" b="1" i="1">
                  <a:latin typeface="+mj-lt"/>
                </a:rPr>
                <a:t>EIT Community</a:t>
              </a:r>
              <a:endParaRPr lang="en-US">
                <a:latin typeface="+mj-lt"/>
              </a:endParaRPr>
            </a:p>
            <a:p>
              <a:pPr defTabSz="914446">
                <a:defRPr/>
              </a:pPr>
              <a:endParaRPr lang="en-US" b="1">
                <a:latin typeface="+mj-lt"/>
                <a:cs typeface="Calibri Light"/>
              </a:endParaRPr>
            </a:p>
          </p:txBody>
        </p:sp>
      </p:grpSp>
      <p:sp>
        <p:nvSpPr>
          <p:cNvPr id="2" name="TextBox 1">
            <a:extLst>
              <a:ext uri="{FF2B5EF4-FFF2-40B4-BE49-F238E27FC236}">
                <a16:creationId xmlns:a16="http://schemas.microsoft.com/office/drawing/2014/main" id="{79DDF151-943D-8C5D-2FAE-590C4351A271}"/>
              </a:ext>
            </a:extLst>
          </p:cNvPr>
          <p:cNvSpPr txBox="1"/>
          <p:nvPr/>
        </p:nvSpPr>
        <p:spPr>
          <a:xfrm>
            <a:off x="403340" y="345182"/>
            <a:ext cx="11226893" cy="1384995"/>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EIT Knowledge &amp; Innovation Communities (KICs)</a:t>
            </a:r>
          </a:p>
          <a:p>
            <a:endParaRPr lang="en-US" sz="4400" b="1" spc="-150">
              <a:solidFill>
                <a:srgbClr val="2E2D6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3701638-5BB0-FA97-081E-C480B8EF2318}"/>
              </a:ext>
            </a:extLst>
          </p:cNvPr>
          <p:cNvGrpSpPr/>
          <p:nvPr/>
        </p:nvGrpSpPr>
        <p:grpSpPr>
          <a:xfrm>
            <a:off x="187285" y="6408051"/>
            <a:ext cx="2551432" cy="246278"/>
            <a:chOff x="9490885" y="163199"/>
            <a:chExt cx="2551432" cy="246278"/>
          </a:xfrm>
        </p:grpSpPr>
        <p:pic>
          <p:nvPicPr>
            <p:cNvPr id="6" name="Picture 5">
              <a:extLst>
                <a:ext uri="{FF2B5EF4-FFF2-40B4-BE49-F238E27FC236}">
                  <a16:creationId xmlns:a16="http://schemas.microsoft.com/office/drawing/2014/main" id="{8D49F972-6AEF-4BC1-FC9C-5876599F8D5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7" name="Group 6">
              <a:extLst>
                <a:ext uri="{FF2B5EF4-FFF2-40B4-BE49-F238E27FC236}">
                  <a16:creationId xmlns:a16="http://schemas.microsoft.com/office/drawing/2014/main" id="{20C917D7-53D9-3E4E-3B1C-40F3E793FBF7}"/>
                </a:ext>
              </a:extLst>
            </p:cNvPr>
            <p:cNvGrpSpPr>
              <a:grpSpLocks noChangeAspect="1"/>
            </p:cNvGrpSpPr>
            <p:nvPr/>
          </p:nvGrpSpPr>
          <p:grpSpPr>
            <a:xfrm>
              <a:off x="10321954" y="163199"/>
              <a:ext cx="1720363" cy="240000"/>
              <a:chOff x="2051507" y="6068352"/>
              <a:chExt cx="3870815" cy="540000"/>
            </a:xfrm>
          </p:grpSpPr>
          <p:pic>
            <p:nvPicPr>
              <p:cNvPr id="8" name="Picture 4" descr="Horizon Europe Framework Programme (HORIZON) | IESL-FORTH">
                <a:extLst>
                  <a:ext uri="{FF2B5EF4-FFF2-40B4-BE49-F238E27FC236}">
                    <a16:creationId xmlns:a16="http://schemas.microsoft.com/office/drawing/2014/main" id="{FE507002-4D16-1137-11EB-6A38A400CB5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IT European Institute of Innovation and Technology">
                <a:extLst>
                  <a:ext uri="{FF2B5EF4-FFF2-40B4-BE49-F238E27FC236}">
                    <a16:creationId xmlns:a16="http://schemas.microsoft.com/office/drawing/2014/main" id="{3366DA94-34D3-C670-3867-2FACA484A4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181380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87CA4-E2D5-9702-4500-52272271D70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DCA4458-5F5D-BEC0-B6C9-CBCB553B0099}"/>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07D478A-D017-C777-EB29-48ABEB547D7D}"/>
              </a:ext>
            </a:extLst>
          </p:cNvPr>
          <p:cNvSpPr/>
          <p:nvPr/>
        </p:nvSpPr>
        <p:spPr>
          <a:xfrm>
            <a:off x="3265318" y="4380115"/>
            <a:ext cx="5661364" cy="1497216"/>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grpSp>
        <p:nvGrpSpPr>
          <p:cNvPr id="16" name="Group 15">
            <a:extLst>
              <a:ext uri="{FF2B5EF4-FFF2-40B4-BE49-F238E27FC236}">
                <a16:creationId xmlns:a16="http://schemas.microsoft.com/office/drawing/2014/main" id="{B117FB94-83BE-5193-0F4D-52E46BF9A339}"/>
              </a:ext>
            </a:extLst>
          </p:cNvPr>
          <p:cNvGrpSpPr/>
          <p:nvPr/>
        </p:nvGrpSpPr>
        <p:grpSpPr>
          <a:xfrm>
            <a:off x="3454400" y="1397000"/>
            <a:ext cx="2405206" cy="2818254"/>
            <a:chOff x="3076831" y="3343500"/>
            <a:chExt cx="3607809" cy="4227381"/>
          </a:xfrm>
        </p:grpSpPr>
        <p:pic>
          <p:nvPicPr>
            <p:cNvPr id="4" name="Picture 3">
              <a:extLst>
                <a:ext uri="{FF2B5EF4-FFF2-40B4-BE49-F238E27FC236}">
                  <a16:creationId xmlns:a16="http://schemas.microsoft.com/office/drawing/2014/main" id="{6433E5A9-393B-306A-F9C2-486840928709}"/>
                </a:ext>
              </a:extLst>
            </p:cNvPr>
            <p:cNvPicPr>
              <a:picLocks noChangeAspect="1"/>
            </p:cNvPicPr>
            <p:nvPr/>
          </p:nvPicPr>
          <p:blipFill>
            <a:blip r:embed="rId4"/>
            <a:stretch>
              <a:fillRect/>
            </a:stretch>
          </p:blipFill>
          <p:spPr>
            <a:xfrm>
              <a:off x="3076831" y="3343500"/>
              <a:ext cx="3607809" cy="3600000"/>
            </a:xfrm>
            <a:prstGeom prst="rect">
              <a:avLst/>
            </a:prstGeom>
          </p:spPr>
        </p:pic>
        <p:sp>
          <p:nvSpPr>
            <p:cNvPr id="5" name="TextBox 4">
              <a:extLst>
                <a:ext uri="{FF2B5EF4-FFF2-40B4-BE49-F238E27FC236}">
                  <a16:creationId xmlns:a16="http://schemas.microsoft.com/office/drawing/2014/main" id="{9B8E98CF-85CB-DF51-5CE5-181569141C4F}"/>
                </a:ext>
              </a:extLst>
            </p:cNvPr>
            <p:cNvSpPr txBox="1"/>
            <p:nvPr/>
          </p:nvSpPr>
          <p:spPr>
            <a:xfrm>
              <a:off x="3834561" y="7124700"/>
              <a:ext cx="2413101" cy="446181"/>
            </a:xfrm>
            <a:prstGeom prst="rect">
              <a:avLst/>
            </a:prstGeom>
            <a:noFill/>
          </p:spPr>
          <p:txBody>
            <a:bodyPr wrap="square">
              <a:spAutoFit/>
            </a:bodyPr>
            <a:lstStyle/>
            <a:p>
              <a:pPr algn="ctr"/>
              <a:r>
                <a:rPr lang="en-GB" sz="1333">
                  <a:latin typeface="Titillium Web" panose="00000500000000000000" pitchFamily="2" charset="0"/>
                  <a:hlinkClick r:id="rId5">
                    <a:extLst>
                      <a:ext uri="{A12FA001-AC4F-418D-AE19-62706E023703}">
                        <ahyp:hlinkClr xmlns:ahyp="http://schemas.microsoft.com/office/drawing/2018/hyperlinkcolor" val="tx"/>
                      </a:ext>
                    </a:extLst>
                  </a:hlinkClick>
                </a:rPr>
                <a:t>EIT Opportunities</a:t>
              </a:r>
              <a:endParaRPr lang="en-GB" sz="1333"/>
            </a:p>
          </p:txBody>
        </p:sp>
      </p:grpSp>
      <p:grpSp>
        <p:nvGrpSpPr>
          <p:cNvPr id="15" name="Group 14">
            <a:extLst>
              <a:ext uri="{FF2B5EF4-FFF2-40B4-BE49-F238E27FC236}">
                <a16:creationId xmlns:a16="http://schemas.microsoft.com/office/drawing/2014/main" id="{A11913DC-B936-E01F-5CE1-C443486A8B17}"/>
              </a:ext>
            </a:extLst>
          </p:cNvPr>
          <p:cNvGrpSpPr/>
          <p:nvPr/>
        </p:nvGrpSpPr>
        <p:grpSpPr>
          <a:xfrm>
            <a:off x="6299179" y="1397000"/>
            <a:ext cx="2400000" cy="2818254"/>
            <a:chOff x="7344000" y="3343500"/>
            <a:chExt cx="3600000" cy="4227381"/>
          </a:xfrm>
        </p:grpSpPr>
        <p:pic>
          <p:nvPicPr>
            <p:cNvPr id="12" name="Picture 11">
              <a:extLst>
                <a:ext uri="{FF2B5EF4-FFF2-40B4-BE49-F238E27FC236}">
                  <a16:creationId xmlns:a16="http://schemas.microsoft.com/office/drawing/2014/main" id="{DAFD9139-EBF7-ECCD-8EF6-C618FED6D379}"/>
                </a:ext>
              </a:extLst>
            </p:cNvPr>
            <p:cNvPicPr>
              <a:picLocks noChangeAspect="1"/>
            </p:cNvPicPr>
            <p:nvPr/>
          </p:nvPicPr>
          <p:blipFill>
            <a:blip r:embed="rId6"/>
            <a:stretch>
              <a:fillRect/>
            </a:stretch>
          </p:blipFill>
          <p:spPr>
            <a:xfrm>
              <a:off x="7344000" y="3343500"/>
              <a:ext cx="3600000" cy="3600000"/>
            </a:xfrm>
            <a:prstGeom prst="rect">
              <a:avLst/>
            </a:prstGeom>
          </p:spPr>
        </p:pic>
        <p:sp>
          <p:nvSpPr>
            <p:cNvPr id="14" name="TextBox 13">
              <a:extLst>
                <a:ext uri="{FF2B5EF4-FFF2-40B4-BE49-F238E27FC236}">
                  <a16:creationId xmlns:a16="http://schemas.microsoft.com/office/drawing/2014/main" id="{8BAD3C9E-60F0-B635-6B81-01AE9B2CF5EC}"/>
                </a:ext>
              </a:extLst>
            </p:cNvPr>
            <p:cNvSpPr txBox="1"/>
            <p:nvPr/>
          </p:nvSpPr>
          <p:spPr>
            <a:xfrm>
              <a:off x="8120051" y="7124700"/>
              <a:ext cx="2092350" cy="446181"/>
            </a:xfrm>
            <a:prstGeom prst="rect">
              <a:avLst/>
            </a:prstGeom>
            <a:noFill/>
          </p:spPr>
          <p:txBody>
            <a:bodyPr wrap="square">
              <a:spAutoFit/>
            </a:bodyPr>
            <a:lstStyle/>
            <a:p>
              <a:pPr algn="ctr"/>
              <a:r>
                <a:rPr lang="en-GB" sz="1333">
                  <a:latin typeface="Titillium Web" panose="00000500000000000000" pitchFamily="2" charset="0"/>
                  <a:hlinkClick r:id="rId7">
                    <a:extLst>
                      <a:ext uri="{A12FA001-AC4F-418D-AE19-62706E023703}">
                        <ahyp:hlinkClr xmlns:ahyp="http://schemas.microsoft.com/office/drawing/2018/hyperlinkcolor" val="tx"/>
                      </a:ext>
                    </a:extLst>
                  </a:hlinkClick>
                </a:rPr>
                <a:t>EIT KIC websites</a:t>
              </a:r>
              <a:endParaRPr lang="en-GB" sz="1333"/>
            </a:p>
          </p:txBody>
        </p:sp>
      </p:grpSp>
      <p:pic>
        <p:nvPicPr>
          <p:cNvPr id="3" name="Picture 2">
            <a:extLst>
              <a:ext uri="{FF2B5EF4-FFF2-40B4-BE49-F238E27FC236}">
                <a16:creationId xmlns:a16="http://schemas.microsoft.com/office/drawing/2014/main" id="{7284F191-22A3-0E60-7E8B-359C2B953F23}"/>
              </a:ext>
            </a:extLst>
          </p:cNvPr>
          <p:cNvPicPr>
            <a:picLocks noChangeAspect="1"/>
          </p:cNvPicPr>
          <p:nvPr/>
        </p:nvPicPr>
        <p:blipFill>
          <a:blip r:embed="rId8"/>
          <a:stretch>
            <a:fillRect/>
          </a:stretch>
        </p:blipFill>
        <p:spPr>
          <a:xfrm>
            <a:off x="3606549" y="4445000"/>
            <a:ext cx="4978903" cy="1367445"/>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39B51FB1-BDFF-9656-BC25-846344E8F906}"/>
              </a:ext>
            </a:extLst>
          </p:cNvPr>
          <p:cNvSpPr/>
          <p:nvPr/>
        </p:nvSpPr>
        <p:spPr>
          <a:xfrm>
            <a:off x="7366000" y="5444699"/>
            <a:ext cx="965200" cy="3514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TextBox 1">
            <a:extLst>
              <a:ext uri="{FF2B5EF4-FFF2-40B4-BE49-F238E27FC236}">
                <a16:creationId xmlns:a16="http://schemas.microsoft.com/office/drawing/2014/main" id="{142E04AD-A9A5-BDC6-F675-5A40736F026F}"/>
              </a:ext>
            </a:extLst>
          </p:cNvPr>
          <p:cNvSpPr txBox="1"/>
          <p:nvPr/>
        </p:nvSpPr>
        <p:spPr>
          <a:xfrm>
            <a:off x="403340" y="345182"/>
            <a:ext cx="11226893" cy="1384995"/>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EIT Opportunities</a:t>
            </a:r>
          </a:p>
          <a:p>
            <a:endParaRPr lang="en-US" sz="4400" b="1" spc="-150">
              <a:solidFill>
                <a:srgbClr val="2E2D62"/>
              </a:solidFill>
              <a:latin typeface="Arial" panose="020B0604020202020204" pitchFamily="34" charset="0"/>
              <a:cs typeface="Arial" panose="020B0604020202020204" pitchFamily="34" charset="0"/>
            </a:endParaRPr>
          </a:p>
        </p:txBody>
      </p:sp>
      <p:sp>
        <p:nvSpPr>
          <p:cNvPr id="10" name="Freeform 2">
            <a:extLst>
              <a:ext uri="{FF2B5EF4-FFF2-40B4-BE49-F238E27FC236}">
                <a16:creationId xmlns:a16="http://schemas.microsoft.com/office/drawing/2014/main" id="{1159BDB1-BDFD-7477-C979-466291367B6B}"/>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L" sz="800"/>
          </a:p>
        </p:txBody>
      </p:sp>
      <p:grpSp>
        <p:nvGrpSpPr>
          <p:cNvPr id="11" name="Group 10">
            <a:extLst>
              <a:ext uri="{FF2B5EF4-FFF2-40B4-BE49-F238E27FC236}">
                <a16:creationId xmlns:a16="http://schemas.microsoft.com/office/drawing/2014/main" id="{29AAD8EE-3135-4460-E050-1A6D592FABF5}"/>
              </a:ext>
            </a:extLst>
          </p:cNvPr>
          <p:cNvGrpSpPr/>
          <p:nvPr/>
        </p:nvGrpSpPr>
        <p:grpSpPr>
          <a:xfrm>
            <a:off x="187285" y="6408051"/>
            <a:ext cx="2551432" cy="246278"/>
            <a:chOff x="9490885" y="163199"/>
            <a:chExt cx="2551432" cy="246278"/>
          </a:xfrm>
        </p:grpSpPr>
        <p:pic>
          <p:nvPicPr>
            <p:cNvPr id="13" name="Picture 12">
              <a:extLst>
                <a:ext uri="{FF2B5EF4-FFF2-40B4-BE49-F238E27FC236}">
                  <a16:creationId xmlns:a16="http://schemas.microsoft.com/office/drawing/2014/main" id="{4DCD565B-400A-5FFA-DA5F-FA7807C22A8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17" name="Group 16">
              <a:extLst>
                <a:ext uri="{FF2B5EF4-FFF2-40B4-BE49-F238E27FC236}">
                  <a16:creationId xmlns:a16="http://schemas.microsoft.com/office/drawing/2014/main" id="{2BE927A6-ED87-5C16-D357-49F3DCCA5090}"/>
                </a:ext>
              </a:extLst>
            </p:cNvPr>
            <p:cNvGrpSpPr>
              <a:grpSpLocks noChangeAspect="1"/>
            </p:cNvGrpSpPr>
            <p:nvPr/>
          </p:nvGrpSpPr>
          <p:grpSpPr>
            <a:xfrm>
              <a:off x="10321954" y="163199"/>
              <a:ext cx="1720363" cy="240000"/>
              <a:chOff x="2051507" y="6068352"/>
              <a:chExt cx="3870815" cy="540000"/>
            </a:xfrm>
          </p:grpSpPr>
          <p:pic>
            <p:nvPicPr>
              <p:cNvPr id="23" name="Picture 4" descr="Horizon Europe Framework Programme (HORIZON) | IESL-FORTH">
                <a:extLst>
                  <a:ext uri="{FF2B5EF4-FFF2-40B4-BE49-F238E27FC236}">
                    <a16:creationId xmlns:a16="http://schemas.microsoft.com/office/drawing/2014/main" id="{E6B2EA1E-E97D-5C06-D70B-C6C03B51B6E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IT European Institute of Innovation and Technology">
                <a:extLst>
                  <a:ext uri="{FF2B5EF4-FFF2-40B4-BE49-F238E27FC236}">
                    <a16:creationId xmlns:a16="http://schemas.microsoft.com/office/drawing/2014/main" id="{83709265-2B5B-7B98-D776-33176ABFB4C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043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4AB2-CB48-5F06-466F-EB580934435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21146A-11AB-5478-CDC4-85611CE01F82}"/>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1D2EC53-78F8-7937-01FF-5C8EF7195F08}"/>
              </a:ext>
            </a:extLst>
          </p:cNvPr>
          <p:cNvSpPr/>
          <p:nvPr/>
        </p:nvSpPr>
        <p:spPr>
          <a:xfrm rot="21114532">
            <a:off x="3186047" y="2017878"/>
            <a:ext cx="5661364" cy="3784169"/>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Freeform 2">
            <a:extLst>
              <a:ext uri="{FF2B5EF4-FFF2-40B4-BE49-F238E27FC236}">
                <a16:creationId xmlns:a16="http://schemas.microsoft.com/office/drawing/2014/main" id="{BDEDE614-0011-BAC2-CF33-721527881309}"/>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IL" sz="1200"/>
          </a:p>
        </p:txBody>
      </p:sp>
      <p:sp>
        <p:nvSpPr>
          <p:cNvPr id="5" name="Rectangle 4">
            <a:extLst>
              <a:ext uri="{FF2B5EF4-FFF2-40B4-BE49-F238E27FC236}">
                <a16:creationId xmlns:a16="http://schemas.microsoft.com/office/drawing/2014/main" id="{041EFADE-E885-F6F2-04FE-EEB1CDC400BE}"/>
              </a:ext>
            </a:extLst>
          </p:cNvPr>
          <p:cNvSpPr/>
          <p:nvPr/>
        </p:nvSpPr>
        <p:spPr>
          <a:xfrm>
            <a:off x="3594983" y="1955800"/>
            <a:ext cx="5002034" cy="3251200"/>
          </a:xfrm>
          <a:prstGeom prst="rect">
            <a:avLst/>
          </a:prstGeom>
          <a:solidFill>
            <a:srgbClr val="8A1A9B"/>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TextBox 9">
            <a:extLst>
              <a:ext uri="{FF2B5EF4-FFF2-40B4-BE49-F238E27FC236}">
                <a16:creationId xmlns:a16="http://schemas.microsoft.com/office/drawing/2014/main" id="{5B33BE8A-A93E-4B1D-58C0-5699743FFD50}"/>
              </a:ext>
            </a:extLst>
          </p:cNvPr>
          <p:cNvSpPr txBox="1"/>
          <p:nvPr/>
        </p:nvSpPr>
        <p:spPr>
          <a:xfrm>
            <a:off x="3810000" y="2732203"/>
            <a:ext cx="4572000" cy="1493229"/>
          </a:xfrm>
          <a:prstGeom prst="rect">
            <a:avLst/>
          </a:prstGeom>
          <a:noFill/>
          <a:effectLst/>
        </p:spPr>
        <p:txBody>
          <a:bodyPr wrap="square" rtlCol="0" anchor="ctr">
            <a:spAutoFit/>
          </a:bodyPr>
          <a:lstStyle/>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EIT Higher Education Initiative (HEI)</a:t>
            </a:r>
          </a:p>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EIT Urban Mobility</a:t>
            </a:r>
          </a:p>
          <a:p>
            <a:pPr marL="228611" indent="-228611" algn="ctr">
              <a:lnSpc>
                <a:spcPct val="200000"/>
              </a:lnSpc>
              <a:buFont typeface="Arial" panose="020B0604020202020204" pitchFamily="34" charset="0"/>
              <a:buChar char="•"/>
            </a:pPr>
            <a:r>
              <a:rPr lang="en-GB" sz="1600">
                <a:solidFill>
                  <a:schemeClr val="bg1"/>
                </a:solidFill>
                <a:latin typeface="Titillium" panose="020B0604020202020204" charset="0"/>
              </a:rPr>
              <a:t>28 Digital</a:t>
            </a:r>
          </a:p>
        </p:txBody>
      </p:sp>
      <p:pic>
        <p:nvPicPr>
          <p:cNvPr id="7" name="Picture 6" descr="Pin on a map">
            <a:extLst>
              <a:ext uri="{FF2B5EF4-FFF2-40B4-BE49-F238E27FC236}">
                <a16:creationId xmlns:a16="http://schemas.microsoft.com/office/drawing/2014/main" id="{C4E4EE52-6153-D688-E725-ED4B69F0A88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7174" y1="35085" x2="64213" y2="36621"/>
                        <a14:backgroundMark x1="64213" y1="36621" x2="57659" y2="36742"/>
                        <a14:backgroundMark x1="60761" y1="54972" x2="59223" y2="62490"/>
                        <a14:backgroundMark x1="59223" y1="62490" x2="58279" y2="57761"/>
                        <a14:backgroundMark x1="61246" y1="62207" x2="64644" y2="64956"/>
                        <a14:backgroundMark x1="64644" y1="64956" x2="63997" y2="71504"/>
                        <a14:backgroundMark x1="63997" y1="71504" x2="63889" y2="71584"/>
                        <a14:backgroundMark x1="63619" y1="60954" x2="62891" y2="62045"/>
                      </a14:backgroundRemoval>
                    </a14:imgEffect>
                  </a14:imgLayer>
                </a14:imgProps>
              </a:ext>
              <a:ext uri="{28A0092B-C50C-407E-A947-70E740481C1C}">
                <a14:useLocalDpi xmlns:a14="http://schemas.microsoft.com/office/drawing/2010/main" val="0"/>
              </a:ext>
            </a:extLst>
          </a:blip>
          <a:srcRect l="56920" t="18148" r="21957" b="32785"/>
          <a:stretch/>
        </p:blipFill>
        <p:spPr>
          <a:xfrm rot="724545">
            <a:off x="7701804" y="1112568"/>
            <a:ext cx="877673" cy="1360522"/>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016236A2-14C8-4EC3-5798-207E539A8E4A}"/>
              </a:ext>
            </a:extLst>
          </p:cNvPr>
          <p:cNvGrpSpPr/>
          <p:nvPr/>
        </p:nvGrpSpPr>
        <p:grpSpPr>
          <a:xfrm>
            <a:off x="187285" y="6408051"/>
            <a:ext cx="2551432" cy="246278"/>
            <a:chOff x="9490885" y="163199"/>
            <a:chExt cx="2551432" cy="246278"/>
          </a:xfrm>
        </p:grpSpPr>
        <p:pic>
          <p:nvPicPr>
            <p:cNvPr id="8" name="Picture 7">
              <a:extLst>
                <a:ext uri="{FF2B5EF4-FFF2-40B4-BE49-F238E27FC236}">
                  <a16:creationId xmlns:a16="http://schemas.microsoft.com/office/drawing/2014/main" id="{75BED168-81CA-77EB-3BD0-B20DDE9783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9" name="Group 8">
              <a:extLst>
                <a:ext uri="{FF2B5EF4-FFF2-40B4-BE49-F238E27FC236}">
                  <a16:creationId xmlns:a16="http://schemas.microsoft.com/office/drawing/2014/main" id="{0D83F8DF-DF01-F1EF-74DC-FF189B25C69E}"/>
                </a:ext>
              </a:extLst>
            </p:cNvPr>
            <p:cNvGrpSpPr>
              <a:grpSpLocks noChangeAspect="1"/>
            </p:cNvGrpSpPr>
            <p:nvPr/>
          </p:nvGrpSpPr>
          <p:grpSpPr>
            <a:xfrm>
              <a:off x="10321954" y="163199"/>
              <a:ext cx="1720363" cy="240000"/>
              <a:chOff x="2051507" y="6068352"/>
              <a:chExt cx="3870815" cy="540000"/>
            </a:xfrm>
          </p:grpSpPr>
          <p:pic>
            <p:nvPicPr>
              <p:cNvPr id="11" name="Picture 4" descr="Horizon Europe Framework Programme (HORIZON) | IESL-FORTH">
                <a:extLst>
                  <a:ext uri="{FF2B5EF4-FFF2-40B4-BE49-F238E27FC236}">
                    <a16:creationId xmlns:a16="http://schemas.microsoft.com/office/drawing/2014/main" id="{2475F74A-842D-C5C3-29DC-EB1810E2D5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IT European Institute of Innovation and Technology">
                <a:extLst>
                  <a:ext uri="{FF2B5EF4-FFF2-40B4-BE49-F238E27FC236}">
                    <a16:creationId xmlns:a16="http://schemas.microsoft.com/office/drawing/2014/main" id="{3D55DE3B-596B-935E-57C4-DE15DA6E65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6BA106F6-C9FF-CCC4-59D8-5A2316F6AAC4}"/>
              </a:ext>
            </a:extLst>
          </p:cNvPr>
          <p:cNvSpPr txBox="1"/>
          <p:nvPr/>
        </p:nvSpPr>
        <p:spPr>
          <a:xfrm>
            <a:off x="403340" y="345182"/>
            <a:ext cx="11226893" cy="707886"/>
          </a:xfrm>
          <a:prstGeom prst="rect">
            <a:avLst/>
          </a:prstGeom>
          <a:noFill/>
        </p:spPr>
        <p:txBody>
          <a:bodyPr wrap="square" rtlCol="0" anchor="t">
            <a:spAutoFit/>
          </a:bodyPr>
          <a:lstStyle/>
          <a:p>
            <a:r>
              <a:rPr lang="en-US" sz="4000" b="1" spc="-150">
                <a:solidFill>
                  <a:srgbClr val="2E2D62"/>
                </a:solidFill>
                <a:latin typeface="Arial" panose="020B0604020202020204" pitchFamily="34" charset="0"/>
                <a:cs typeface="Arial" panose="020B0604020202020204" pitchFamily="34" charset="0"/>
              </a:rPr>
              <a:t>Highlighted Opportunities</a:t>
            </a:r>
          </a:p>
        </p:txBody>
      </p:sp>
    </p:spTree>
    <p:extLst>
      <p:ext uri="{BB962C8B-B14F-4D97-AF65-F5344CB8AC3E}">
        <p14:creationId xmlns:p14="http://schemas.microsoft.com/office/powerpoint/2010/main" val="2205205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9D8C-AE16-6EB9-6177-4BA104310E2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C5B54A6-954D-BBCD-48BD-F76D038B9AC8}"/>
              </a:ext>
            </a:extLst>
          </p:cNvPr>
          <p:cNvSpPr/>
          <p:nvPr/>
        </p:nvSpPr>
        <p:spPr>
          <a:xfrm>
            <a:off x="3421857" y="1732502"/>
            <a:ext cx="8015108" cy="4780316"/>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11" name="Picture 10" descr="A qr code with a white background&#10;&#10;AI-generated content may be incorrect.">
            <a:extLst>
              <a:ext uri="{FF2B5EF4-FFF2-40B4-BE49-F238E27FC236}">
                <a16:creationId xmlns:a16="http://schemas.microsoft.com/office/drawing/2014/main" id="{E0850C60-F752-621A-A574-B9A7CC91D497}"/>
              </a:ext>
            </a:extLst>
          </p:cNvPr>
          <p:cNvPicPr>
            <a:picLocks noChangeAspect="1"/>
          </p:cNvPicPr>
          <p:nvPr/>
        </p:nvPicPr>
        <p:blipFill>
          <a:blip r:embed="rId4"/>
          <a:stretch>
            <a:fillRect/>
          </a:stretch>
        </p:blipFill>
        <p:spPr>
          <a:xfrm>
            <a:off x="4431181" y="4294726"/>
            <a:ext cx="2018284" cy="2012400"/>
          </a:xfrm>
          <a:prstGeom prst="rect">
            <a:avLst/>
          </a:prstGeom>
        </p:spPr>
      </p:pic>
      <p:sp>
        <p:nvSpPr>
          <p:cNvPr id="3" name="Rectangle 2">
            <a:extLst>
              <a:ext uri="{FF2B5EF4-FFF2-40B4-BE49-F238E27FC236}">
                <a16:creationId xmlns:a16="http://schemas.microsoft.com/office/drawing/2014/main" id="{C728CCD9-293C-E0E9-84FA-0E4AD7256491}"/>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B64E667-238D-6B55-AE0E-E711C9920A3A}"/>
              </a:ext>
            </a:extLst>
          </p:cNvPr>
          <p:cNvSpPr txBox="1"/>
          <p:nvPr/>
        </p:nvSpPr>
        <p:spPr>
          <a:xfrm>
            <a:off x="403340" y="345182"/>
            <a:ext cx="11226893" cy="1323439"/>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EIT Higher Education Initiative (HEI)</a:t>
            </a:r>
          </a:p>
          <a:p>
            <a:r>
              <a:rPr lang="en-GB" sz="4000" b="1" spc="-150">
                <a:solidFill>
                  <a:srgbClr val="2E2D62"/>
                </a:solidFill>
                <a:latin typeface="Arial" panose="020B0604020202020204" pitchFamily="34" charset="0"/>
                <a:cs typeface="Arial" panose="020B0604020202020204" pitchFamily="34" charset="0"/>
              </a:rPr>
              <a:t>Call for Proposals 2025</a:t>
            </a:r>
          </a:p>
        </p:txBody>
      </p:sp>
      <p:sp>
        <p:nvSpPr>
          <p:cNvPr id="6" name="Freeform 2">
            <a:extLst>
              <a:ext uri="{FF2B5EF4-FFF2-40B4-BE49-F238E27FC236}">
                <a16:creationId xmlns:a16="http://schemas.microsoft.com/office/drawing/2014/main" id="{4C184CB7-C4C6-025B-16FB-85A56669EEE3}"/>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L" sz="800"/>
          </a:p>
        </p:txBody>
      </p:sp>
      <p:grpSp>
        <p:nvGrpSpPr>
          <p:cNvPr id="16" name="Group 15">
            <a:extLst>
              <a:ext uri="{FF2B5EF4-FFF2-40B4-BE49-F238E27FC236}">
                <a16:creationId xmlns:a16="http://schemas.microsoft.com/office/drawing/2014/main" id="{D23C6C0A-DC24-11D0-7A42-CA0B9F44B48E}"/>
              </a:ext>
            </a:extLst>
          </p:cNvPr>
          <p:cNvGrpSpPr/>
          <p:nvPr/>
        </p:nvGrpSpPr>
        <p:grpSpPr>
          <a:xfrm>
            <a:off x="6451601" y="2044699"/>
            <a:ext cx="4985364" cy="3531083"/>
            <a:chOff x="10820400" y="4763265"/>
            <a:chExt cx="7478046" cy="4743072"/>
          </a:xfrm>
        </p:grpSpPr>
        <p:sp>
          <p:nvSpPr>
            <p:cNvPr id="7" name="Rectangle 6">
              <a:extLst>
                <a:ext uri="{FF2B5EF4-FFF2-40B4-BE49-F238E27FC236}">
                  <a16:creationId xmlns:a16="http://schemas.microsoft.com/office/drawing/2014/main" id="{9EC97BFE-7326-2522-E5FD-C9A34D9E8A45}"/>
                </a:ext>
              </a:extLst>
            </p:cNvPr>
            <p:cNvSpPr/>
            <p:nvPr/>
          </p:nvSpPr>
          <p:spPr>
            <a:xfrm>
              <a:off x="10820400" y="4763265"/>
              <a:ext cx="7478046" cy="4743072"/>
            </a:xfrm>
            <a:prstGeom prst="rect">
              <a:avLst/>
            </a:prstGeom>
            <a:solidFill>
              <a:srgbClr val="8A1A9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GB" sz="800"/>
            </a:p>
          </p:txBody>
        </p:sp>
        <p:sp>
          <p:nvSpPr>
            <p:cNvPr id="8" name="TextBox 7">
              <a:extLst>
                <a:ext uri="{FF2B5EF4-FFF2-40B4-BE49-F238E27FC236}">
                  <a16:creationId xmlns:a16="http://schemas.microsoft.com/office/drawing/2014/main" id="{033B38F9-A4DC-B337-06FB-B6F7297550C8}"/>
                </a:ext>
              </a:extLst>
            </p:cNvPr>
            <p:cNvSpPr txBox="1"/>
            <p:nvPr/>
          </p:nvSpPr>
          <p:spPr>
            <a:xfrm>
              <a:off x="10972800" y="4870182"/>
              <a:ext cx="7185054" cy="4619666"/>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50000"/>
                </a:lnSpc>
                <a:buFont typeface="Arial" panose="020B0604020202020204" pitchFamily="34" charset="0"/>
                <a:buChar char="•"/>
              </a:pPr>
              <a:r>
                <a:rPr lang="en-GB" sz="1333">
                  <a:solidFill>
                    <a:schemeClr val="bg1"/>
                  </a:solidFill>
                  <a:cs typeface="Arial"/>
                </a:rPr>
                <a:t>This call will support projects that enable universities and their partners to develop critical entrepreneurial skills and mindsets, launch new innovation structures and programmes, and strengthen strategic collaboration with industry and society.</a:t>
              </a:r>
            </a:p>
            <a:p>
              <a:pPr marL="228611" indent="-228611">
                <a:lnSpc>
                  <a:spcPct val="150000"/>
                </a:lnSpc>
                <a:buFont typeface="Arial" panose="020B0604020202020204" pitchFamily="34" charset="0"/>
                <a:buChar char="•"/>
              </a:pPr>
              <a:r>
                <a:rPr lang="en-GB" sz="1333">
                  <a:solidFill>
                    <a:schemeClr val="bg1"/>
                  </a:solidFill>
                  <a:cs typeface="Arial"/>
                </a:rPr>
                <a:t>This call offers up to €2 million per project.</a:t>
              </a:r>
            </a:p>
            <a:p>
              <a:pPr marL="228611" indent="-228611">
                <a:lnSpc>
                  <a:spcPct val="150000"/>
                </a:lnSpc>
                <a:buFont typeface="Arial" panose="020B0604020202020204" pitchFamily="34" charset="0"/>
                <a:buChar char="•"/>
              </a:pPr>
              <a:r>
                <a:rPr lang="en-GB" sz="1333">
                  <a:solidFill>
                    <a:schemeClr val="bg1"/>
                  </a:solidFill>
                  <a:cs typeface="Arial"/>
                </a:rPr>
                <a:t>Deadline:</a:t>
              </a:r>
            </a:p>
            <a:p>
              <a:pPr marL="533381" lvl="1" indent="-228611">
                <a:lnSpc>
                  <a:spcPct val="150000"/>
                </a:lnSpc>
                <a:buFont typeface="Arial" panose="020B0604020202020204" pitchFamily="34" charset="0"/>
                <a:buChar char="•"/>
              </a:pPr>
              <a:r>
                <a:rPr lang="en-GB" sz="1333">
                  <a:solidFill>
                    <a:schemeClr val="bg1"/>
                  </a:solidFill>
                  <a:cs typeface="Arial"/>
                </a:rPr>
                <a:t>4 March 2026</a:t>
              </a:r>
            </a:p>
            <a:p>
              <a:pPr marL="228611" indent="-228611">
                <a:lnSpc>
                  <a:spcPct val="150000"/>
                </a:lnSpc>
                <a:buFont typeface="Arial" panose="020B0604020202020204" pitchFamily="34" charset="0"/>
                <a:buChar char="•"/>
              </a:pPr>
              <a:r>
                <a:rPr lang="en-GB" sz="1333">
                  <a:solidFill>
                    <a:schemeClr val="bg1"/>
                  </a:solidFill>
                  <a:cs typeface="Arial"/>
                </a:rPr>
                <a:t>Contact:</a:t>
              </a:r>
            </a:p>
            <a:p>
              <a:pPr marL="533381" lvl="1" indent="-228611">
                <a:lnSpc>
                  <a:spcPct val="150000"/>
                </a:lnSpc>
                <a:buFont typeface="Arial" panose="020B0604020202020204" pitchFamily="34" charset="0"/>
                <a:buChar char="•"/>
              </a:pPr>
              <a:r>
                <a:rPr lang="en-GB" sz="1333">
                  <a:solidFill>
                    <a:schemeClr val="bg1"/>
                  </a:solidFill>
                  <a:cs typeface="Arial"/>
                  <a:hlinkClick r:id="rId7">
                    <a:extLst>
                      <a:ext uri="{A12FA001-AC4F-418D-AE19-62706E023703}">
                        <ahyp:hlinkClr xmlns:ahyp="http://schemas.microsoft.com/office/drawing/2018/hyperlinkcolor" val="tx"/>
                      </a:ext>
                    </a:extLst>
                  </a:hlinkClick>
                </a:rPr>
                <a:t>HEI@eitrawmaterials.eu</a:t>
              </a:r>
              <a:endParaRPr lang="en-GB" sz="1333">
                <a:solidFill>
                  <a:schemeClr val="bg1"/>
                </a:solidFill>
                <a:cs typeface="Arial"/>
              </a:endParaRPr>
            </a:p>
            <a:p>
              <a:pPr marL="533381" lvl="1" indent="-228611">
                <a:lnSpc>
                  <a:spcPct val="150000"/>
                </a:lnSpc>
                <a:buFont typeface="Arial" panose="020B0604020202020204" pitchFamily="34" charset="0"/>
                <a:buChar char="•"/>
              </a:pPr>
              <a:r>
                <a:rPr lang="en-GB" sz="1333">
                  <a:solidFill>
                    <a:schemeClr val="bg1"/>
                  </a:solidFill>
                  <a:cs typeface="Arial"/>
                </a:rPr>
                <a:t>Feel free to cc me </a:t>
              </a:r>
              <a:r>
                <a:rPr lang="en-GB" sz="1333">
                  <a:solidFill>
                    <a:schemeClr val="bg1"/>
                  </a:solidFill>
                  <a:cs typeface="Arial"/>
                  <a:hlinkClick r:id="rId8">
                    <a:extLst>
                      <a:ext uri="{A12FA001-AC4F-418D-AE19-62706E023703}">
                        <ahyp:hlinkClr xmlns:ahyp="http://schemas.microsoft.com/office/drawing/2018/hyperlinkcolor" val="tx"/>
                      </a:ext>
                    </a:extLst>
                  </a:hlinkClick>
                </a:rPr>
                <a:t>ncp-eit@iuk.ukri.org</a:t>
              </a:r>
              <a:r>
                <a:rPr lang="en-GB" sz="1333">
                  <a:solidFill>
                    <a:schemeClr val="bg1"/>
                  </a:solidFill>
                  <a:cs typeface="Arial"/>
                </a:rPr>
                <a:t> </a:t>
              </a:r>
            </a:p>
          </p:txBody>
        </p:sp>
      </p:grpSp>
      <p:pic>
        <p:nvPicPr>
          <p:cNvPr id="10" name="Picture 9" descr="A screenshot of a website&#10;&#10;AI-generated content may be incorrect.">
            <a:extLst>
              <a:ext uri="{FF2B5EF4-FFF2-40B4-BE49-F238E27FC236}">
                <a16:creationId xmlns:a16="http://schemas.microsoft.com/office/drawing/2014/main" id="{BBF9C864-BB4B-EC85-2D19-9AB04441B2A9}"/>
              </a:ext>
            </a:extLst>
          </p:cNvPr>
          <p:cNvPicPr>
            <a:picLocks noChangeAspect="1"/>
          </p:cNvPicPr>
          <p:nvPr/>
        </p:nvPicPr>
        <p:blipFill>
          <a:blip r:embed="rId9"/>
          <a:stretch>
            <a:fillRect/>
          </a:stretch>
        </p:blipFill>
        <p:spPr>
          <a:xfrm>
            <a:off x="1478936" y="1849734"/>
            <a:ext cx="4978400" cy="2479859"/>
          </a:xfrm>
          <a:prstGeom prst="rect">
            <a:avLst/>
          </a:prstGeom>
        </p:spPr>
      </p:pic>
      <p:grpSp>
        <p:nvGrpSpPr>
          <p:cNvPr id="13" name="Group 12">
            <a:extLst>
              <a:ext uri="{FF2B5EF4-FFF2-40B4-BE49-F238E27FC236}">
                <a16:creationId xmlns:a16="http://schemas.microsoft.com/office/drawing/2014/main" id="{0F119F50-3084-3F40-EF1F-BA6C067ED48E}"/>
              </a:ext>
            </a:extLst>
          </p:cNvPr>
          <p:cNvGrpSpPr/>
          <p:nvPr/>
        </p:nvGrpSpPr>
        <p:grpSpPr>
          <a:xfrm>
            <a:off x="187285" y="6408051"/>
            <a:ext cx="2551432" cy="246278"/>
            <a:chOff x="9490885" y="163199"/>
            <a:chExt cx="2551432" cy="246278"/>
          </a:xfrm>
        </p:grpSpPr>
        <p:pic>
          <p:nvPicPr>
            <p:cNvPr id="14" name="Picture 13">
              <a:extLst>
                <a:ext uri="{FF2B5EF4-FFF2-40B4-BE49-F238E27FC236}">
                  <a16:creationId xmlns:a16="http://schemas.microsoft.com/office/drawing/2014/main" id="{26EC62D6-170D-6791-CC54-2414FCD051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17" name="Group 16">
              <a:extLst>
                <a:ext uri="{FF2B5EF4-FFF2-40B4-BE49-F238E27FC236}">
                  <a16:creationId xmlns:a16="http://schemas.microsoft.com/office/drawing/2014/main" id="{4131DA75-059A-9044-32F1-5B4F0ECD7EE0}"/>
                </a:ext>
              </a:extLst>
            </p:cNvPr>
            <p:cNvGrpSpPr>
              <a:grpSpLocks noChangeAspect="1"/>
            </p:cNvGrpSpPr>
            <p:nvPr/>
          </p:nvGrpSpPr>
          <p:grpSpPr>
            <a:xfrm>
              <a:off x="10321954" y="163199"/>
              <a:ext cx="1720363" cy="240000"/>
              <a:chOff x="2051507" y="6068352"/>
              <a:chExt cx="3870815" cy="540000"/>
            </a:xfrm>
          </p:grpSpPr>
          <p:pic>
            <p:nvPicPr>
              <p:cNvPr id="23" name="Picture 4" descr="Horizon Europe Framework Programme (HORIZON) | IESL-FORTH">
                <a:extLst>
                  <a:ext uri="{FF2B5EF4-FFF2-40B4-BE49-F238E27FC236}">
                    <a16:creationId xmlns:a16="http://schemas.microsoft.com/office/drawing/2014/main" id="{6A5E9DCC-5440-ED96-5A8E-918F0B2C3D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IT European Institute of Innovation and Technology">
                <a:extLst>
                  <a:ext uri="{FF2B5EF4-FFF2-40B4-BE49-F238E27FC236}">
                    <a16:creationId xmlns:a16="http://schemas.microsoft.com/office/drawing/2014/main" id="{78C24033-B7E6-89B8-8E9C-D3EF1775112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710688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2BC7-477A-E13C-626B-397F4BD4C972}"/>
              </a:ext>
            </a:extLst>
          </p:cNvPr>
          <p:cNvSpPr>
            <a:spLocks noGrp="1"/>
          </p:cNvSpPr>
          <p:nvPr>
            <p:ph type="title"/>
          </p:nvPr>
        </p:nvSpPr>
        <p:spPr>
          <a:xfrm>
            <a:off x="838200" y="0"/>
            <a:ext cx="10515600" cy="1325563"/>
          </a:xfrm>
        </p:spPr>
        <p:txBody>
          <a:bodyPr/>
          <a:lstStyle/>
          <a:p>
            <a:r>
              <a:rPr lang="en-GB"/>
              <a:t>EIC Impact Report 2025</a:t>
            </a:r>
          </a:p>
        </p:txBody>
      </p:sp>
      <p:sp>
        <p:nvSpPr>
          <p:cNvPr id="3" name="Content Placeholder 2">
            <a:extLst>
              <a:ext uri="{FF2B5EF4-FFF2-40B4-BE49-F238E27FC236}">
                <a16:creationId xmlns:a16="http://schemas.microsoft.com/office/drawing/2014/main" id="{7CD774C3-C186-E300-FC2F-ACC7F8D6531D}"/>
              </a:ext>
            </a:extLst>
          </p:cNvPr>
          <p:cNvSpPr>
            <a:spLocks noGrp="1"/>
          </p:cNvSpPr>
          <p:nvPr>
            <p:ph idx="1"/>
          </p:nvPr>
        </p:nvSpPr>
        <p:spPr>
          <a:xfrm>
            <a:off x="838200" y="1033670"/>
            <a:ext cx="10515600" cy="5143293"/>
          </a:xfrm>
        </p:spPr>
        <p:txBody>
          <a:bodyPr/>
          <a:lstStyle/>
          <a:p>
            <a:r>
              <a:rPr lang="en-GB" dirty="0">
                <a:hlinkClick r:id="rId2"/>
              </a:rPr>
              <a:t>EIC Impact Report 2025</a:t>
            </a:r>
            <a:endParaRPr lang="en-GB" dirty="0"/>
          </a:p>
          <a:p>
            <a:r>
              <a:rPr lang="en-GB" dirty="0"/>
              <a:t>Generating new technologies from EU’s research base</a:t>
            </a:r>
          </a:p>
          <a:p>
            <a:pPr lvl="1"/>
            <a:r>
              <a:rPr lang="en-GB" dirty="0">
                <a:solidFill>
                  <a:schemeClr val="accent1"/>
                </a:solidFill>
              </a:rPr>
              <a:t>Translating research into market-ready innovations</a:t>
            </a:r>
          </a:p>
          <a:p>
            <a:r>
              <a:rPr lang="en-GB" dirty="0"/>
              <a:t>EIC Pathfinder &amp; EIC Transition projects have spawned over 1300 innovations and had led to the creation of more than 100 spinout companies</a:t>
            </a:r>
          </a:p>
          <a:p>
            <a:r>
              <a:rPr lang="en-GB" dirty="0"/>
              <a:t>Includes ~100 projects that are commercialising results from ERC</a:t>
            </a:r>
          </a:p>
          <a:p>
            <a:endParaRPr lang="en-GB" dirty="0"/>
          </a:p>
        </p:txBody>
      </p:sp>
      <p:pic>
        <p:nvPicPr>
          <p:cNvPr id="5" name="Picture 4">
            <a:extLst>
              <a:ext uri="{FF2B5EF4-FFF2-40B4-BE49-F238E27FC236}">
                <a16:creationId xmlns:a16="http://schemas.microsoft.com/office/drawing/2014/main" id="{86BDFC25-263D-6698-96FD-BDD1DCE9B7A3}"/>
              </a:ext>
            </a:extLst>
          </p:cNvPr>
          <p:cNvPicPr>
            <a:picLocks noChangeAspect="1"/>
          </p:cNvPicPr>
          <p:nvPr/>
        </p:nvPicPr>
        <p:blipFill>
          <a:blip r:embed="rId3"/>
          <a:stretch>
            <a:fillRect/>
          </a:stretch>
        </p:blipFill>
        <p:spPr>
          <a:xfrm>
            <a:off x="2436827" y="4491342"/>
            <a:ext cx="2267067" cy="2082907"/>
          </a:xfrm>
          <a:prstGeom prst="rect">
            <a:avLst/>
          </a:prstGeom>
        </p:spPr>
      </p:pic>
      <p:pic>
        <p:nvPicPr>
          <p:cNvPr id="7" name="Picture 6">
            <a:extLst>
              <a:ext uri="{FF2B5EF4-FFF2-40B4-BE49-F238E27FC236}">
                <a16:creationId xmlns:a16="http://schemas.microsoft.com/office/drawing/2014/main" id="{A4BF76E7-8CAE-FFD4-092B-2C79817EECEB}"/>
              </a:ext>
            </a:extLst>
          </p:cNvPr>
          <p:cNvPicPr>
            <a:picLocks noChangeAspect="1"/>
          </p:cNvPicPr>
          <p:nvPr/>
        </p:nvPicPr>
        <p:blipFill>
          <a:blip r:embed="rId4"/>
          <a:stretch>
            <a:fillRect/>
          </a:stretch>
        </p:blipFill>
        <p:spPr>
          <a:xfrm>
            <a:off x="8545436" y="4338933"/>
            <a:ext cx="2419474" cy="2387723"/>
          </a:xfrm>
          <a:prstGeom prst="rect">
            <a:avLst/>
          </a:prstGeom>
        </p:spPr>
      </p:pic>
      <p:pic>
        <p:nvPicPr>
          <p:cNvPr id="6" name="Picture 5">
            <a:extLst>
              <a:ext uri="{FF2B5EF4-FFF2-40B4-BE49-F238E27FC236}">
                <a16:creationId xmlns:a16="http://schemas.microsoft.com/office/drawing/2014/main" id="{47EA10A9-1342-C824-32BB-86388467BC38}"/>
              </a:ext>
            </a:extLst>
          </p:cNvPr>
          <p:cNvPicPr>
            <a:picLocks noChangeAspect="1"/>
          </p:cNvPicPr>
          <p:nvPr/>
        </p:nvPicPr>
        <p:blipFill>
          <a:blip r:embed="rId5"/>
          <a:stretch>
            <a:fillRect/>
          </a:stretch>
        </p:blipFill>
        <p:spPr>
          <a:xfrm>
            <a:off x="4876411" y="4688292"/>
            <a:ext cx="3496508" cy="1720441"/>
          </a:xfrm>
          <a:prstGeom prst="rect">
            <a:avLst/>
          </a:prstGeom>
        </p:spPr>
      </p:pic>
      <p:pic>
        <p:nvPicPr>
          <p:cNvPr id="4" name="Picture 3" descr="Website&#10;&#10;Description automatically generated">
            <a:extLst>
              <a:ext uri="{FF2B5EF4-FFF2-40B4-BE49-F238E27FC236}">
                <a16:creationId xmlns:a16="http://schemas.microsoft.com/office/drawing/2014/main" id="{D805A69C-151A-74A7-8C90-0FDDC162CE08}"/>
              </a:ext>
            </a:extLst>
          </p:cNvPr>
          <p:cNvPicPr>
            <a:picLocks noChangeAspect="1"/>
          </p:cNvPicPr>
          <p:nvPr/>
        </p:nvPicPr>
        <p:blipFill>
          <a:blip r:embed="rId6"/>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41578802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775A8-3875-DA6C-CB0C-47A13A68CC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8D15A2-EA38-E3A7-F9C4-35D4FB2BA572}"/>
              </a:ext>
            </a:extLst>
          </p:cNvPr>
          <p:cNvSpPr/>
          <p:nvPr/>
        </p:nvSpPr>
        <p:spPr>
          <a:xfrm>
            <a:off x="3421857" y="1732502"/>
            <a:ext cx="8015108" cy="4780316"/>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Rectangle 2">
            <a:extLst>
              <a:ext uri="{FF2B5EF4-FFF2-40B4-BE49-F238E27FC236}">
                <a16:creationId xmlns:a16="http://schemas.microsoft.com/office/drawing/2014/main" id="{DAAC3ECD-E3F1-D903-737F-591BDF35826C}"/>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1600929-B465-7B24-13FB-980F0920235E}"/>
              </a:ext>
            </a:extLst>
          </p:cNvPr>
          <p:cNvSpPr txBox="1"/>
          <p:nvPr/>
        </p:nvSpPr>
        <p:spPr>
          <a:xfrm>
            <a:off x="403340" y="345182"/>
            <a:ext cx="11226893" cy="1323439"/>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EIT Urban Mobility</a:t>
            </a:r>
          </a:p>
          <a:p>
            <a:r>
              <a:rPr lang="en-GB" sz="4000" b="1" spc="-150">
                <a:solidFill>
                  <a:srgbClr val="2E2D62"/>
                </a:solidFill>
                <a:latin typeface="Arial" panose="020B0604020202020204" pitchFamily="34" charset="0"/>
                <a:cs typeface="Arial" panose="020B0604020202020204" pitchFamily="34" charset="0"/>
              </a:rPr>
              <a:t>Urban Mobility Explained (UMX) Open Call 2</a:t>
            </a:r>
          </a:p>
        </p:txBody>
      </p:sp>
      <p:sp>
        <p:nvSpPr>
          <p:cNvPr id="6" name="Freeform 2">
            <a:extLst>
              <a:ext uri="{FF2B5EF4-FFF2-40B4-BE49-F238E27FC236}">
                <a16:creationId xmlns:a16="http://schemas.microsoft.com/office/drawing/2014/main" id="{35E63E1E-92CA-60D3-6B5E-0EB5D410D69B}"/>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L" sz="800"/>
          </a:p>
        </p:txBody>
      </p:sp>
      <p:grpSp>
        <p:nvGrpSpPr>
          <p:cNvPr id="16" name="Group 15">
            <a:extLst>
              <a:ext uri="{FF2B5EF4-FFF2-40B4-BE49-F238E27FC236}">
                <a16:creationId xmlns:a16="http://schemas.microsoft.com/office/drawing/2014/main" id="{64335C7B-72A8-E2B8-6486-A6B58491BBDB}"/>
              </a:ext>
            </a:extLst>
          </p:cNvPr>
          <p:cNvGrpSpPr/>
          <p:nvPr/>
        </p:nvGrpSpPr>
        <p:grpSpPr>
          <a:xfrm>
            <a:off x="6451601" y="2044700"/>
            <a:ext cx="4985364" cy="3622453"/>
            <a:chOff x="10820400" y="4763265"/>
            <a:chExt cx="7478046" cy="4457249"/>
          </a:xfrm>
        </p:grpSpPr>
        <p:sp>
          <p:nvSpPr>
            <p:cNvPr id="7" name="Rectangle 6">
              <a:extLst>
                <a:ext uri="{FF2B5EF4-FFF2-40B4-BE49-F238E27FC236}">
                  <a16:creationId xmlns:a16="http://schemas.microsoft.com/office/drawing/2014/main" id="{2D5B56FD-BB9D-396C-922E-E8E3ECCE9288}"/>
                </a:ext>
              </a:extLst>
            </p:cNvPr>
            <p:cNvSpPr/>
            <p:nvPr/>
          </p:nvSpPr>
          <p:spPr>
            <a:xfrm>
              <a:off x="10820400" y="4763265"/>
              <a:ext cx="7478046" cy="4457249"/>
            </a:xfrm>
            <a:prstGeom prst="rect">
              <a:avLst/>
            </a:prstGeom>
            <a:solidFill>
              <a:srgbClr val="8A1A9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GB" sz="800"/>
            </a:p>
          </p:txBody>
        </p:sp>
        <p:sp>
          <p:nvSpPr>
            <p:cNvPr id="8" name="TextBox 7">
              <a:extLst>
                <a:ext uri="{FF2B5EF4-FFF2-40B4-BE49-F238E27FC236}">
                  <a16:creationId xmlns:a16="http://schemas.microsoft.com/office/drawing/2014/main" id="{F5802E2C-19F5-1C17-422B-656609266762}"/>
                </a:ext>
              </a:extLst>
            </p:cNvPr>
            <p:cNvSpPr txBox="1"/>
            <p:nvPr/>
          </p:nvSpPr>
          <p:spPr>
            <a:xfrm>
              <a:off x="10972800" y="4870183"/>
              <a:ext cx="7185054" cy="4231778"/>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50000"/>
                </a:lnSpc>
                <a:buFont typeface="Arial" panose="020B0604020202020204" pitchFamily="34" charset="0"/>
                <a:buChar char="•"/>
              </a:pPr>
              <a:r>
                <a:rPr lang="en-GB" sz="1333">
                  <a:solidFill>
                    <a:schemeClr val="bg1"/>
                  </a:solidFill>
                  <a:cs typeface="Arial"/>
                </a:rPr>
                <a:t>This call is designed to accelerate the development and delivery of high-quality, sustainable professional training and support services that close the urban mobility knowledge gap.</a:t>
              </a:r>
            </a:p>
            <a:p>
              <a:pPr marL="228611" indent="-228611">
                <a:lnSpc>
                  <a:spcPct val="150000"/>
                </a:lnSpc>
                <a:buFont typeface="Arial" panose="020B0604020202020204" pitchFamily="34" charset="0"/>
                <a:buChar char="•"/>
              </a:pPr>
              <a:r>
                <a:rPr lang="en-GB" sz="1333">
                  <a:solidFill>
                    <a:schemeClr val="bg1"/>
                  </a:solidFill>
                  <a:cs typeface="Arial"/>
                </a:rPr>
                <a:t>This call offers up to €700,000 per project.</a:t>
              </a:r>
            </a:p>
            <a:p>
              <a:pPr marL="228611" indent="-228611">
                <a:lnSpc>
                  <a:spcPct val="150000"/>
                </a:lnSpc>
                <a:buFont typeface="Arial" panose="020B0604020202020204" pitchFamily="34" charset="0"/>
                <a:buChar char="•"/>
              </a:pPr>
              <a:r>
                <a:rPr lang="en-GB" sz="1333">
                  <a:solidFill>
                    <a:schemeClr val="bg1"/>
                  </a:solidFill>
                  <a:cs typeface="Arial"/>
                </a:rPr>
                <a:t>Upcoming cut-off dates:</a:t>
              </a:r>
            </a:p>
            <a:p>
              <a:pPr marL="533381" lvl="1" indent="-228611">
                <a:lnSpc>
                  <a:spcPct val="150000"/>
                </a:lnSpc>
                <a:buFont typeface="Arial" panose="020B0604020202020204" pitchFamily="34" charset="0"/>
                <a:buChar char="•"/>
              </a:pPr>
              <a:r>
                <a:rPr lang="en-GB" sz="1333">
                  <a:solidFill>
                    <a:schemeClr val="bg1"/>
                  </a:solidFill>
                  <a:cs typeface="Arial"/>
                </a:rPr>
                <a:t>29 September 2026</a:t>
              </a:r>
            </a:p>
            <a:p>
              <a:pPr marL="533381" lvl="1" indent="-228611">
                <a:lnSpc>
                  <a:spcPct val="150000"/>
                </a:lnSpc>
                <a:buFont typeface="Arial" panose="020B0604020202020204" pitchFamily="34" charset="0"/>
                <a:buChar char="•"/>
              </a:pPr>
              <a:r>
                <a:rPr lang="en-GB" sz="1333">
                  <a:solidFill>
                    <a:schemeClr val="bg1"/>
                  </a:solidFill>
                  <a:cs typeface="Arial"/>
                </a:rPr>
                <a:t>Additional cut-off dates 2027-2028 TBA</a:t>
              </a:r>
            </a:p>
            <a:p>
              <a:pPr marL="228611" indent="-228611">
                <a:lnSpc>
                  <a:spcPct val="150000"/>
                </a:lnSpc>
                <a:buFont typeface="Arial" panose="020B0604020202020204" pitchFamily="34" charset="0"/>
                <a:buChar char="•"/>
              </a:pPr>
              <a:r>
                <a:rPr lang="en-GB" sz="1333">
                  <a:solidFill>
                    <a:schemeClr val="bg1"/>
                  </a:solidFill>
                  <a:cs typeface="Arial"/>
                </a:rPr>
                <a:t>Contact:</a:t>
              </a:r>
            </a:p>
            <a:p>
              <a:pPr marL="533381" lvl="1" indent="-228611">
                <a:lnSpc>
                  <a:spcPct val="150000"/>
                </a:lnSpc>
                <a:buFont typeface="Arial" panose="020B0604020202020204" pitchFamily="34" charset="0"/>
                <a:buChar char="•"/>
              </a:pPr>
              <a:r>
                <a:rPr lang="en-GB" sz="1333">
                  <a:solidFill>
                    <a:schemeClr val="bg1"/>
                  </a:solidFill>
                  <a:cs typeface="Arial"/>
                  <a:hlinkClick r:id="rId6">
                    <a:extLst>
                      <a:ext uri="{A12FA001-AC4F-418D-AE19-62706E023703}">
                        <ahyp:hlinkClr xmlns:ahyp="http://schemas.microsoft.com/office/drawing/2018/hyperlinkcolor" val="tx"/>
                      </a:ext>
                    </a:extLst>
                  </a:hlinkClick>
                </a:rPr>
                <a:t>AcademyCall@eiturbanmobility.eu</a:t>
              </a:r>
              <a:endParaRPr lang="en-GB" sz="1333">
                <a:solidFill>
                  <a:schemeClr val="bg1"/>
                </a:solidFill>
                <a:cs typeface="Arial"/>
              </a:endParaRPr>
            </a:p>
            <a:p>
              <a:pPr marL="533381" lvl="1" indent="-228611">
                <a:lnSpc>
                  <a:spcPct val="150000"/>
                </a:lnSpc>
                <a:buFont typeface="Arial" panose="020B0604020202020204" pitchFamily="34" charset="0"/>
                <a:buChar char="•"/>
              </a:pPr>
              <a:r>
                <a:rPr lang="en-GB" sz="1333">
                  <a:solidFill>
                    <a:schemeClr val="bg1"/>
                  </a:solidFill>
                  <a:cs typeface="Arial"/>
                </a:rPr>
                <a:t>Feel free to cc me </a:t>
              </a:r>
              <a:r>
                <a:rPr lang="en-GB" sz="1333">
                  <a:solidFill>
                    <a:schemeClr val="bg1"/>
                  </a:solidFill>
                  <a:cs typeface="Arial"/>
                  <a:hlinkClick r:id="rId7">
                    <a:extLst>
                      <a:ext uri="{A12FA001-AC4F-418D-AE19-62706E023703}">
                        <ahyp:hlinkClr xmlns:ahyp="http://schemas.microsoft.com/office/drawing/2018/hyperlinkcolor" val="tx"/>
                      </a:ext>
                    </a:extLst>
                  </a:hlinkClick>
                </a:rPr>
                <a:t>ncp-eit@iuk.ukri.org</a:t>
              </a:r>
              <a:r>
                <a:rPr lang="en-GB" sz="1333">
                  <a:solidFill>
                    <a:schemeClr val="bg1"/>
                  </a:solidFill>
                  <a:cs typeface="Arial"/>
                </a:rPr>
                <a:t> </a:t>
              </a:r>
            </a:p>
          </p:txBody>
        </p:sp>
      </p:grpSp>
      <p:grpSp>
        <p:nvGrpSpPr>
          <p:cNvPr id="13" name="Group 12">
            <a:extLst>
              <a:ext uri="{FF2B5EF4-FFF2-40B4-BE49-F238E27FC236}">
                <a16:creationId xmlns:a16="http://schemas.microsoft.com/office/drawing/2014/main" id="{05042F37-5E4A-293E-C319-3BE2ABB64B81}"/>
              </a:ext>
            </a:extLst>
          </p:cNvPr>
          <p:cNvGrpSpPr/>
          <p:nvPr/>
        </p:nvGrpSpPr>
        <p:grpSpPr>
          <a:xfrm>
            <a:off x="187285" y="6408051"/>
            <a:ext cx="2551432" cy="246278"/>
            <a:chOff x="9490885" y="163199"/>
            <a:chExt cx="2551432" cy="246278"/>
          </a:xfrm>
        </p:grpSpPr>
        <p:pic>
          <p:nvPicPr>
            <p:cNvPr id="14" name="Picture 13">
              <a:extLst>
                <a:ext uri="{FF2B5EF4-FFF2-40B4-BE49-F238E27FC236}">
                  <a16:creationId xmlns:a16="http://schemas.microsoft.com/office/drawing/2014/main" id="{32A6FEB2-0FDB-FE41-0A7F-05B6E16867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17" name="Group 16">
              <a:extLst>
                <a:ext uri="{FF2B5EF4-FFF2-40B4-BE49-F238E27FC236}">
                  <a16:creationId xmlns:a16="http://schemas.microsoft.com/office/drawing/2014/main" id="{4B1DFD86-F465-182A-3A18-FDA07432E306}"/>
                </a:ext>
              </a:extLst>
            </p:cNvPr>
            <p:cNvGrpSpPr>
              <a:grpSpLocks noChangeAspect="1"/>
            </p:cNvGrpSpPr>
            <p:nvPr/>
          </p:nvGrpSpPr>
          <p:grpSpPr>
            <a:xfrm>
              <a:off x="10321954" y="163199"/>
              <a:ext cx="1720363" cy="240000"/>
              <a:chOff x="2051507" y="6068352"/>
              <a:chExt cx="3870815" cy="540000"/>
            </a:xfrm>
          </p:grpSpPr>
          <p:pic>
            <p:nvPicPr>
              <p:cNvPr id="23" name="Picture 4" descr="Horizon Europe Framework Programme (HORIZON) | IESL-FORTH">
                <a:extLst>
                  <a:ext uri="{FF2B5EF4-FFF2-40B4-BE49-F238E27FC236}">
                    <a16:creationId xmlns:a16="http://schemas.microsoft.com/office/drawing/2014/main" id="{9AF9CF63-BAED-93F2-823A-D4CA34968F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IT European Institute of Innovation and Technology">
                <a:extLst>
                  <a:ext uri="{FF2B5EF4-FFF2-40B4-BE49-F238E27FC236}">
                    <a16:creationId xmlns:a16="http://schemas.microsoft.com/office/drawing/2014/main" id="{37C3CAFC-4484-9EEC-B446-1B7EB28A1A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 name="Picture 8" descr="A blue and white cover with a person sitting at a desk&#10;&#10;AI-generated content may be incorrect.">
            <a:extLst>
              <a:ext uri="{FF2B5EF4-FFF2-40B4-BE49-F238E27FC236}">
                <a16:creationId xmlns:a16="http://schemas.microsoft.com/office/drawing/2014/main" id="{8E5CA257-4F5B-4C0B-C59C-A039E4885DCE}"/>
              </a:ext>
            </a:extLst>
          </p:cNvPr>
          <p:cNvPicPr>
            <a:picLocks noChangeAspect="1"/>
          </p:cNvPicPr>
          <p:nvPr/>
        </p:nvPicPr>
        <p:blipFill>
          <a:blip r:embed="rId11"/>
          <a:stretch>
            <a:fillRect/>
          </a:stretch>
        </p:blipFill>
        <p:spPr>
          <a:xfrm>
            <a:off x="1928589" y="1820368"/>
            <a:ext cx="4537847" cy="2532918"/>
          </a:xfrm>
          <a:prstGeom prst="rect">
            <a:avLst/>
          </a:prstGeom>
        </p:spPr>
      </p:pic>
      <p:pic>
        <p:nvPicPr>
          <p:cNvPr id="15" name="Picture 14" descr="A qr code on a white background&#10;&#10;AI-generated content may be incorrect.">
            <a:extLst>
              <a:ext uri="{FF2B5EF4-FFF2-40B4-BE49-F238E27FC236}">
                <a16:creationId xmlns:a16="http://schemas.microsoft.com/office/drawing/2014/main" id="{0656AC2A-C4CB-1293-408A-FF2A04B1EC04}"/>
              </a:ext>
            </a:extLst>
          </p:cNvPr>
          <p:cNvPicPr>
            <a:picLocks noChangeAspect="1"/>
          </p:cNvPicPr>
          <p:nvPr/>
        </p:nvPicPr>
        <p:blipFill>
          <a:blip r:embed="rId12"/>
          <a:stretch>
            <a:fillRect/>
          </a:stretch>
        </p:blipFill>
        <p:spPr>
          <a:xfrm>
            <a:off x="4481679" y="4353286"/>
            <a:ext cx="1984757" cy="2012400"/>
          </a:xfrm>
          <a:prstGeom prst="rect">
            <a:avLst/>
          </a:prstGeom>
        </p:spPr>
      </p:pic>
    </p:spTree>
    <p:extLst>
      <p:ext uri="{BB962C8B-B14F-4D97-AF65-F5344CB8AC3E}">
        <p14:creationId xmlns:p14="http://schemas.microsoft.com/office/powerpoint/2010/main" val="40934776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9F309-2800-62E4-BE1F-31D1EFDBFC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D42886-F1E3-224D-EF83-342ADFECA0B7}"/>
              </a:ext>
            </a:extLst>
          </p:cNvPr>
          <p:cNvSpPr/>
          <p:nvPr/>
        </p:nvSpPr>
        <p:spPr>
          <a:xfrm>
            <a:off x="3421857" y="1732502"/>
            <a:ext cx="8015108" cy="4780316"/>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Rectangle 2">
            <a:extLst>
              <a:ext uri="{FF2B5EF4-FFF2-40B4-BE49-F238E27FC236}">
                <a16:creationId xmlns:a16="http://schemas.microsoft.com/office/drawing/2014/main" id="{12DB96C0-C2E6-0667-48A2-4A265F9D4D39}"/>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809A100-8DA0-6362-4219-064AB6C8DFB0}"/>
              </a:ext>
            </a:extLst>
          </p:cNvPr>
          <p:cNvSpPr txBox="1"/>
          <p:nvPr/>
        </p:nvSpPr>
        <p:spPr>
          <a:xfrm>
            <a:off x="403340" y="345182"/>
            <a:ext cx="11226893" cy="1323439"/>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28Digital</a:t>
            </a:r>
          </a:p>
          <a:p>
            <a:r>
              <a:rPr lang="en-GB" sz="4000" b="1" spc="-150">
                <a:solidFill>
                  <a:srgbClr val="2E2D62"/>
                </a:solidFill>
                <a:latin typeface="Arial" panose="020B0604020202020204" pitchFamily="34" charset="0"/>
                <a:cs typeface="Arial" panose="020B0604020202020204" pitchFamily="34" charset="0"/>
              </a:rPr>
              <a:t>SPIN: Rise 2026 Call for Proposals</a:t>
            </a:r>
          </a:p>
        </p:txBody>
      </p:sp>
      <p:sp>
        <p:nvSpPr>
          <p:cNvPr id="6" name="Freeform 2">
            <a:extLst>
              <a:ext uri="{FF2B5EF4-FFF2-40B4-BE49-F238E27FC236}">
                <a16:creationId xmlns:a16="http://schemas.microsoft.com/office/drawing/2014/main" id="{73216376-151F-418D-AF52-E8881894FE0D}"/>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L" sz="800"/>
          </a:p>
        </p:txBody>
      </p:sp>
      <p:grpSp>
        <p:nvGrpSpPr>
          <p:cNvPr id="16" name="Group 15">
            <a:extLst>
              <a:ext uri="{FF2B5EF4-FFF2-40B4-BE49-F238E27FC236}">
                <a16:creationId xmlns:a16="http://schemas.microsoft.com/office/drawing/2014/main" id="{FFFFE861-8C0D-1A00-38BC-FC0A83A3659E}"/>
              </a:ext>
            </a:extLst>
          </p:cNvPr>
          <p:cNvGrpSpPr/>
          <p:nvPr/>
        </p:nvGrpSpPr>
        <p:grpSpPr>
          <a:xfrm>
            <a:off x="6451601" y="2044700"/>
            <a:ext cx="4985364" cy="3202777"/>
            <a:chOff x="10820400" y="4763264"/>
            <a:chExt cx="7478046" cy="4804164"/>
          </a:xfrm>
        </p:grpSpPr>
        <p:sp>
          <p:nvSpPr>
            <p:cNvPr id="7" name="Rectangle 6">
              <a:extLst>
                <a:ext uri="{FF2B5EF4-FFF2-40B4-BE49-F238E27FC236}">
                  <a16:creationId xmlns:a16="http://schemas.microsoft.com/office/drawing/2014/main" id="{F20A70E3-1524-3FCD-5553-DD865883DC7A}"/>
                </a:ext>
              </a:extLst>
            </p:cNvPr>
            <p:cNvSpPr/>
            <p:nvPr/>
          </p:nvSpPr>
          <p:spPr>
            <a:xfrm>
              <a:off x="10820400" y="4763264"/>
              <a:ext cx="7478046" cy="4804164"/>
            </a:xfrm>
            <a:prstGeom prst="rect">
              <a:avLst/>
            </a:prstGeom>
            <a:solidFill>
              <a:srgbClr val="8A1A9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GB" sz="800"/>
            </a:p>
          </p:txBody>
        </p:sp>
        <p:sp>
          <p:nvSpPr>
            <p:cNvPr id="8" name="TextBox 7">
              <a:extLst>
                <a:ext uri="{FF2B5EF4-FFF2-40B4-BE49-F238E27FC236}">
                  <a16:creationId xmlns:a16="http://schemas.microsoft.com/office/drawing/2014/main" id="{521A1E8E-DA04-E82D-762E-B01E3EB8E4C2}"/>
                </a:ext>
              </a:extLst>
            </p:cNvPr>
            <p:cNvSpPr txBox="1"/>
            <p:nvPr/>
          </p:nvSpPr>
          <p:spPr>
            <a:xfrm>
              <a:off x="10972800" y="4870182"/>
              <a:ext cx="7185054" cy="4697245"/>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50000"/>
                </a:lnSpc>
                <a:buFont typeface="Arial" panose="020B0604020202020204" pitchFamily="34" charset="0"/>
                <a:buChar char="•"/>
              </a:pPr>
              <a:r>
                <a:rPr lang="en-GB" sz="1333">
                  <a:solidFill>
                    <a:schemeClr val="bg1"/>
                  </a:solidFill>
                  <a:cs typeface="Arial"/>
                </a:rPr>
                <a:t>The call invites proposals for the design and delivery of a 7-week hybrid programme in 2026, combining online training and mentoring with an in-person bootcamp.</a:t>
              </a:r>
            </a:p>
            <a:p>
              <a:pPr marL="228611" indent="-228611">
                <a:lnSpc>
                  <a:spcPct val="150000"/>
                </a:lnSpc>
                <a:buFont typeface="Arial" panose="020B0604020202020204" pitchFamily="34" charset="0"/>
                <a:buChar char="•"/>
              </a:pPr>
              <a:r>
                <a:rPr lang="en-GB" sz="1333">
                  <a:solidFill>
                    <a:schemeClr val="bg1"/>
                  </a:solidFill>
                  <a:cs typeface="Arial"/>
                </a:rPr>
                <a:t>This maximum EIT funding amount is €85,000 per SPIN: Rise programme designed for mandatory minimum of 20 participants.</a:t>
              </a:r>
            </a:p>
            <a:p>
              <a:pPr marL="228611" indent="-228611">
                <a:lnSpc>
                  <a:spcPct val="150000"/>
                </a:lnSpc>
                <a:buFont typeface="Arial" panose="020B0604020202020204" pitchFamily="34" charset="0"/>
                <a:buChar char="•"/>
              </a:pPr>
              <a:r>
                <a:rPr lang="en-GB" sz="1333">
                  <a:solidFill>
                    <a:schemeClr val="bg1"/>
                  </a:solidFill>
                  <a:cs typeface="Arial"/>
                </a:rPr>
                <a:t>Deadline:</a:t>
              </a:r>
            </a:p>
            <a:p>
              <a:pPr marL="533381" lvl="1" indent="-228611">
                <a:lnSpc>
                  <a:spcPct val="150000"/>
                </a:lnSpc>
                <a:buFont typeface="Arial" panose="020B0604020202020204" pitchFamily="34" charset="0"/>
                <a:buChar char="•"/>
              </a:pPr>
              <a:r>
                <a:rPr lang="en-GB" sz="1333">
                  <a:solidFill>
                    <a:schemeClr val="bg1"/>
                  </a:solidFill>
                  <a:cs typeface="Arial"/>
                </a:rPr>
                <a:t>17 March 2026</a:t>
              </a:r>
            </a:p>
            <a:p>
              <a:pPr marL="228611" indent="-228611">
                <a:lnSpc>
                  <a:spcPct val="150000"/>
                </a:lnSpc>
                <a:buFont typeface="Arial" panose="020B0604020202020204" pitchFamily="34" charset="0"/>
                <a:buChar char="•"/>
              </a:pPr>
              <a:r>
                <a:rPr lang="en-GB" sz="1333">
                  <a:solidFill>
                    <a:schemeClr val="bg1"/>
                  </a:solidFill>
                  <a:cs typeface="Arial"/>
                </a:rPr>
                <a:t>Upcoming info session:</a:t>
              </a:r>
            </a:p>
            <a:p>
              <a:pPr marL="533381" lvl="1" indent="-228611">
                <a:lnSpc>
                  <a:spcPct val="150000"/>
                </a:lnSpc>
                <a:buFont typeface="Arial" panose="020B0604020202020204" pitchFamily="34" charset="0"/>
                <a:buChar char="•"/>
              </a:pPr>
              <a:r>
                <a:rPr lang="en-GB" sz="1333">
                  <a:solidFill>
                    <a:schemeClr val="bg1"/>
                  </a:solidFill>
                  <a:cs typeface="Arial"/>
                </a:rPr>
                <a:t>5 February 2026</a:t>
              </a:r>
            </a:p>
          </p:txBody>
        </p:sp>
      </p:grpSp>
      <p:grpSp>
        <p:nvGrpSpPr>
          <p:cNvPr id="13" name="Group 12">
            <a:extLst>
              <a:ext uri="{FF2B5EF4-FFF2-40B4-BE49-F238E27FC236}">
                <a16:creationId xmlns:a16="http://schemas.microsoft.com/office/drawing/2014/main" id="{523D3DC5-F9DF-3E88-2575-DFDE65A1F903}"/>
              </a:ext>
            </a:extLst>
          </p:cNvPr>
          <p:cNvGrpSpPr/>
          <p:nvPr/>
        </p:nvGrpSpPr>
        <p:grpSpPr>
          <a:xfrm>
            <a:off x="187285" y="6408051"/>
            <a:ext cx="2551432" cy="246278"/>
            <a:chOff x="9490885" y="163199"/>
            <a:chExt cx="2551432" cy="246278"/>
          </a:xfrm>
        </p:grpSpPr>
        <p:pic>
          <p:nvPicPr>
            <p:cNvPr id="14" name="Picture 13">
              <a:extLst>
                <a:ext uri="{FF2B5EF4-FFF2-40B4-BE49-F238E27FC236}">
                  <a16:creationId xmlns:a16="http://schemas.microsoft.com/office/drawing/2014/main" id="{912EBE37-E346-31EB-BD92-0CF351DFE9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17" name="Group 16">
              <a:extLst>
                <a:ext uri="{FF2B5EF4-FFF2-40B4-BE49-F238E27FC236}">
                  <a16:creationId xmlns:a16="http://schemas.microsoft.com/office/drawing/2014/main" id="{A3CE774F-220D-9D52-6C42-89A41618FF7D}"/>
                </a:ext>
              </a:extLst>
            </p:cNvPr>
            <p:cNvGrpSpPr>
              <a:grpSpLocks noChangeAspect="1"/>
            </p:cNvGrpSpPr>
            <p:nvPr/>
          </p:nvGrpSpPr>
          <p:grpSpPr>
            <a:xfrm>
              <a:off x="10321954" y="163199"/>
              <a:ext cx="1720363" cy="240000"/>
              <a:chOff x="2051507" y="6068352"/>
              <a:chExt cx="3870815" cy="540000"/>
            </a:xfrm>
          </p:grpSpPr>
          <p:pic>
            <p:nvPicPr>
              <p:cNvPr id="23" name="Picture 4" descr="Horizon Europe Framework Programme (HORIZON) | IESL-FORTH">
                <a:extLst>
                  <a:ext uri="{FF2B5EF4-FFF2-40B4-BE49-F238E27FC236}">
                    <a16:creationId xmlns:a16="http://schemas.microsoft.com/office/drawing/2014/main" id="{2E465920-B1E5-0ABF-393B-FCACBDF6B9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IT European Institute of Innovation and Technology">
                <a:extLst>
                  <a:ext uri="{FF2B5EF4-FFF2-40B4-BE49-F238E27FC236}">
                    <a16:creationId xmlns:a16="http://schemas.microsoft.com/office/drawing/2014/main" id="{2E082253-2D80-F70F-3C23-1E3B233E27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 name="Picture 9" descr="A screenshot of a cellphone&#10;&#10;AI-generated content may be incorrect.">
            <a:extLst>
              <a:ext uri="{FF2B5EF4-FFF2-40B4-BE49-F238E27FC236}">
                <a16:creationId xmlns:a16="http://schemas.microsoft.com/office/drawing/2014/main" id="{BFC87932-5794-AD31-1156-83583BAC1942}"/>
              </a:ext>
            </a:extLst>
          </p:cNvPr>
          <p:cNvPicPr>
            <a:picLocks noChangeAspect="1"/>
          </p:cNvPicPr>
          <p:nvPr/>
        </p:nvPicPr>
        <p:blipFill>
          <a:blip r:embed="rId9"/>
          <a:stretch>
            <a:fillRect/>
          </a:stretch>
        </p:blipFill>
        <p:spPr>
          <a:xfrm>
            <a:off x="570271" y="2614028"/>
            <a:ext cx="5899586" cy="1739258"/>
          </a:xfrm>
          <a:prstGeom prst="rect">
            <a:avLst/>
          </a:prstGeom>
        </p:spPr>
      </p:pic>
      <p:pic>
        <p:nvPicPr>
          <p:cNvPr id="12" name="Picture 11" descr="A qr code with black squares&#10;&#10;AI-generated content may be incorrect.">
            <a:extLst>
              <a:ext uri="{FF2B5EF4-FFF2-40B4-BE49-F238E27FC236}">
                <a16:creationId xmlns:a16="http://schemas.microsoft.com/office/drawing/2014/main" id="{3E23F656-AC1C-A7F3-34FE-DB94687CDBC9}"/>
              </a:ext>
            </a:extLst>
          </p:cNvPr>
          <p:cNvPicPr>
            <a:picLocks noChangeAspect="1"/>
          </p:cNvPicPr>
          <p:nvPr/>
        </p:nvPicPr>
        <p:blipFill>
          <a:blip r:embed="rId10"/>
          <a:stretch>
            <a:fillRect/>
          </a:stretch>
        </p:blipFill>
        <p:spPr>
          <a:xfrm>
            <a:off x="4435799" y="4353286"/>
            <a:ext cx="2023674" cy="2012400"/>
          </a:xfrm>
          <a:prstGeom prst="rect">
            <a:avLst/>
          </a:prstGeom>
        </p:spPr>
      </p:pic>
    </p:spTree>
    <p:extLst>
      <p:ext uri="{BB962C8B-B14F-4D97-AF65-F5344CB8AC3E}">
        <p14:creationId xmlns:p14="http://schemas.microsoft.com/office/powerpoint/2010/main" val="1812988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6E2D2-3328-60EB-966E-A7F49B31052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5FBAC1-A4AD-445A-F02D-8CA27C7EA18A}"/>
              </a:ext>
            </a:extLst>
          </p:cNvPr>
          <p:cNvSpPr/>
          <p:nvPr/>
        </p:nvSpPr>
        <p:spPr>
          <a:xfrm>
            <a:off x="3421857" y="1732502"/>
            <a:ext cx="8015108" cy="4780316"/>
          </a:xfrm>
          <a:prstGeom prst="rect">
            <a:avLst/>
          </a:prstGeom>
          <a:blipFill>
            <a:blip r:embed="rId3"/>
            <a:tile tx="0" ty="0" sx="100000" sy="100000" flip="none" algn="tl"/>
          </a:blip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Rectangle 2">
            <a:extLst>
              <a:ext uri="{FF2B5EF4-FFF2-40B4-BE49-F238E27FC236}">
                <a16:creationId xmlns:a16="http://schemas.microsoft.com/office/drawing/2014/main" id="{FAE1696E-45A5-1134-8BA5-A633EB243ACA}"/>
              </a:ext>
            </a:extLst>
          </p:cNvPr>
          <p:cNvSpPr/>
          <p:nvPr/>
        </p:nvSpPr>
        <p:spPr>
          <a:xfrm>
            <a:off x="29633" y="5575782"/>
            <a:ext cx="2838476" cy="122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9A24420-2DA5-E07D-82BC-4BBE7AAE720F}"/>
              </a:ext>
            </a:extLst>
          </p:cNvPr>
          <p:cNvSpPr txBox="1"/>
          <p:nvPr/>
        </p:nvSpPr>
        <p:spPr>
          <a:xfrm>
            <a:off x="403340" y="345182"/>
            <a:ext cx="11226893" cy="1323439"/>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EIT Urban Mobility</a:t>
            </a:r>
          </a:p>
          <a:p>
            <a:r>
              <a:rPr lang="en-GB" sz="4000" b="1" spc="-150">
                <a:solidFill>
                  <a:srgbClr val="2E2D62"/>
                </a:solidFill>
                <a:latin typeface="Arial" panose="020B0604020202020204" pitchFamily="34" charset="0"/>
                <a:cs typeface="Arial" panose="020B0604020202020204" pitchFamily="34" charset="0"/>
              </a:rPr>
              <a:t>Strategic Innovation Open Call</a:t>
            </a:r>
          </a:p>
        </p:txBody>
      </p:sp>
      <p:sp>
        <p:nvSpPr>
          <p:cNvPr id="6" name="Freeform 2">
            <a:extLst>
              <a:ext uri="{FF2B5EF4-FFF2-40B4-BE49-F238E27FC236}">
                <a16:creationId xmlns:a16="http://schemas.microsoft.com/office/drawing/2014/main" id="{AB4F8707-895E-A8E2-FF54-8D1A08D6AEAA}"/>
              </a:ext>
            </a:extLst>
          </p:cNvPr>
          <p:cNvSpPr/>
          <p:nvPr/>
        </p:nvSpPr>
        <p:spPr>
          <a:xfrm flipH="1">
            <a:off x="-1446330" y="3827456"/>
            <a:ext cx="3849914" cy="3849914"/>
          </a:xfrm>
          <a:custGeom>
            <a:avLst/>
            <a:gdLst/>
            <a:ahLst/>
            <a:cxnLst/>
            <a:rect l="l" t="t" r="r" b="b"/>
            <a:pathLst>
              <a:path w="5774871" h="5774871">
                <a:moveTo>
                  <a:pt x="5774871" y="0"/>
                </a:moveTo>
                <a:lnTo>
                  <a:pt x="0" y="0"/>
                </a:lnTo>
                <a:lnTo>
                  <a:pt x="0" y="5774871"/>
                </a:lnTo>
                <a:lnTo>
                  <a:pt x="5774871" y="5774871"/>
                </a:lnTo>
                <a:lnTo>
                  <a:pt x="577487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L" sz="800"/>
          </a:p>
        </p:txBody>
      </p:sp>
      <p:grpSp>
        <p:nvGrpSpPr>
          <p:cNvPr id="16" name="Group 15">
            <a:extLst>
              <a:ext uri="{FF2B5EF4-FFF2-40B4-BE49-F238E27FC236}">
                <a16:creationId xmlns:a16="http://schemas.microsoft.com/office/drawing/2014/main" id="{820A98A6-6B7F-65CB-9A2A-02668E3F0D5B}"/>
              </a:ext>
            </a:extLst>
          </p:cNvPr>
          <p:cNvGrpSpPr/>
          <p:nvPr/>
        </p:nvGrpSpPr>
        <p:grpSpPr>
          <a:xfrm>
            <a:off x="6451601" y="2044700"/>
            <a:ext cx="4985364" cy="4320985"/>
            <a:chOff x="10820400" y="4763263"/>
            <a:chExt cx="7478046" cy="6188869"/>
          </a:xfrm>
        </p:grpSpPr>
        <p:sp>
          <p:nvSpPr>
            <p:cNvPr id="7" name="Rectangle 6">
              <a:extLst>
                <a:ext uri="{FF2B5EF4-FFF2-40B4-BE49-F238E27FC236}">
                  <a16:creationId xmlns:a16="http://schemas.microsoft.com/office/drawing/2014/main" id="{AF5B8380-258B-8B9E-38FF-1ABE73829B36}"/>
                </a:ext>
              </a:extLst>
            </p:cNvPr>
            <p:cNvSpPr/>
            <p:nvPr/>
          </p:nvSpPr>
          <p:spPr>
            <a:xfrm>
              <a:off x="10820400" y="4763263"/>
              <a:ext cx="7478046" cy="6188869"/>
            </a:xfrm>
            <a:prstGeom prst="rect">
              <a:avLst/>
            </a:prstGeom>
            <a:solidFill>
              <a:srgbClr val="8A1A9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GB" sz="800"/>
            </a:p>
          </p:txBody>
        </p:sp>
        <p:sp>
          <p:nvSpPr>
            <p:cNvPr id="8" name="TextBox 7">
              <a:extLst>
                <a:ext uri="{FF2B5EF4-FFF2-40B4-BE49-F238E27FC236}">
                  <a16:creationId xmlns:a16="http://schemas.microsoft.com/office/drawing/2014/main" id="{DF6D57D6-5CF8-EC52-E751-3CD4542C1C60}"/>
                </a:ext>
              </a:extLst>
            </p:cNvPr>
            <p:cNvSpPr txBox="1"/>
            <p:nvPr/>
          </p:nvSpPr>
          <p:spPr>
            <a:xfrm>
              <a:off x="10972800" y="4870181"/>
              <a:ext cx="7185054" cy="6081950"/>
            </a:xfrm>
            <a:prstGeom prst="rect">
              <a:avLst/>
            </a:prstGeom>
            <a:noFill/>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ct val="150000"/>
                </a:lnSpc>
                <a:buFont typeface="Arial" panose="020B0604020202020204" pitchFamily="34" charset="0"/>
                <a:buChar char="•"/>
              </a:pPr>
              <a:r>
                <a:rPr lang="en-GB" sz="1333">
                  <a:solidFill>
                    <a:schemeClr val="bg1"/>
                  </a:solidFill>
                  <a:cs typeface="Arial"/>
                </a:rPr>
                <a:t>The call aims to accelerate the deployment of impactful solutions that address the most pressing challenges in urban mobility.</a:t>
              </a:r>
            </a:p>
            <a:p>
              <a:pPr marL="228611" indent="-228611">
                <a:lnSpc>
                  <a:spcPct val="150000"/>
                </a:lnSpc>
                <a:buFont typeface="Arial" panose="020B0604020202020204" pitchFamily="34" charset="0"/>
                <a:buChar char="•"/>
              </a:pPr>
              <a:r>
                <a:rPr lang="en-GB" sz="1333">
                  <a:solidFill>
                    <a:schemeClr val="bg1"/>
                  </a:solidFill>
                  <a:cs typeface="Arial"/>
                </a:rPr>
                <a:t>Sectors in focus:</a:t>
              </a:r>
            </a:p>
            <a:p>
              <a:pPr marL="533381" lvl="1" indent="-228611">
                <a:lnSpc>
                  <a:spcPct val="150000"/>
                </a:lnSpc>
                <a:buFont typeface="Arial" panose="020B0604020202020204" pitchFamily="34" charset="0"/>
                <a:buChar char="•"/>
              </a:pPr>
              <a:r>
                <a:rPr lang="en-GB" sz="1333">
                  <a:solidFill>
                    <a:schemeClr val="bg1"/>
                  </a:solidFill>
                  <a:cs typeface="Arial"/>
                </a:rPr>
                <a:t>Public Transport - Urban Logistics - Electrification of transport and alternative fuels - Mobility data management - Health and mobility</a:t>
              </a:r>
            </a:p>
            <a:p>
              <a:pPr marL="228611" indent="-228611">
                <a:lnSpc>
                  <a:spcPct val="150000"/>
                </a:lnSpc>
                <a:buFont typeface="Arial" panose="020B0604020202020204" pitchFamily="34" charset="0"/>
                <a:buChar char="•"/>
              </a:pPr>
              <a:r>
                <a:rPr lang="en-GB" sz="1333">
                  <a:solidFill>
                    <a:schemeClr val="bg1"/>
                  </a:solidFill>
                  <a:cs typeface="Arial"/>
                </a:rPr>
                <a:t>Upcoming cut-off dates:</a:t>
              </a:r>
            </a:p>
            <a:p>
              <a:pPr marL="533381" lvl="1" indent="-228611">
                <a:lnSpc>
                  <a:spcPct val="150000"/>
                </a:lnSpc>
                <a:buFont typeface="Arial" panose="020B0604020202020204" pitchFamily="34" charset="0"/>
                <a:buChar char="•"/>
              </a:pPr>
              <a:r>
                <a:rPr lang="en-GB" sz="1333">
                  <a:solidFill>
                    <a:schemeClr val="bg1"/>
                  </a:solidFill>
                  <a:cs typeface="Arial"/>
                </a:rPr>
                <a:t>12 February 2026</a:t>
              </a:r>
            </a:p>
            <a:p>
              <a:pPr marL="533381" lvl="1" indent="-228611">
                <a:lnSpc>
                  <a:spcPct val="150000"/>
                </a:lnSpc>
                <a:buFont typeface="Arial" panose="020B0604020202020204" pitchFamily="34" charset="0"/>
                <a:buChar char="•"/>
              </a:pPr>
              <a:r>
                <a:rPr lang="en-GB" sz="1333">
                  <a:solidFill>
                    <a:schemeClr val="bg1"/>
                  </a:solidFill>
                  <a:cs typeface="Arial"/>
                </a:rPr>
                <a:t>18 June 2026, February 2027, June 2027</a:t>
              </a:r>
            </a:p>
            <a:p>
              <a:pPr marL="228611" indent="-228611">
                <a:lnSpc>
                  <a:spcPct val="150000"/>
                </a:lnSpc>
                <a:buFont typeface="Arial" panose="020B0604020202020204" pitchFamily="34" charset="0"/>
                <a:buChar char="•"/>
              </a:pPr>
              <a:r>
                <a:rPr lang="en-GB" sz="1333">
                  <a:solidFill>
                    <a:schemeClr val="bg1"/>
                  </a:solidFill>
                  <a:cs typeface="Arial"/>
                </a:rPr>
                <a:t>Contact:</a:t>
              </a:r>
            </a:p>
            <a:p>
              <a:pPr marL="533381" lvl="1" indent="-228611">
                <a:lnSpc>
                  <a:spcPct val="150000"/>
                </a:lnSpc>
                <a:buFont typeface="Arial" panose="020B0604020202020204" pitchFamily="34" charset="0"/>
                <a:buChar char="•"/>
              </a:pPr>
              <a:r>
                <a:rPr lang="en-GB" sz="1333">
                  <a:solidFill>
                    <a:schemeClr val="bg1"/>
                  </a:solidFill>
                  <a:cs typeface="Arial"/>
                  <a:hlinkClick r:id="rId6">
                    <a:extLst>
                      <a:ext uri="{A12FA001-AC4F-418D-AE19-62706E023703}">
                        <ahyp:hlinkClr xmlns:ahyp="http://schemas.microsoft.com/office/drawing/2018/hyperlinkcolor" val="tx"/>
                      </a:ext>
                    </a:extLst>
                  </a:hlinkClick>
                </a:rPr>
                <a:t>innovationcall@eiturbanmobility.eu</a:t>
              </a:r>
              <a:r>
                <a:rPr lang="en-GB" sz="1333">
                  <a:solidFill>
                    <a:schemeClr val="bg1"/>
                  </a:solidFill>
                  <a:cs typeface="Arial"/>
                </a:rPr>
                <a:t> </a:t>
              </a:r>
            </a:p>
            <a:p>
              <a:pPr marL="533381" lvl="1" indent="-228611">
                <a:lnSpc>
                  <a:spcPct val="150000"/>
                </a:lnSpc>
                <a:buFont typeface="Arial" panose="020B0604020202020204" pitchFamily="34" charset="0"/>
                <a:buChar char="•"/>
              </a:pPr>
              <a:r>
                <a:rPr lang="en-GB" sz="1333">
                  <a:solidFill>
                    <a:schemeClr val="bg1"/>
                  </a:solidFill>
                  <a:cs typeface="Arial"/>
                </a:rPr>
                <a:t>Feel free to cc me </a:t>
              </a:r>
              <a:r>
                <a:rPr lang="en-GB" sz="1333">
                  <a:solidFill>
                    <a:schemeClr val="bg1"/>
                  </a:solidFill>
                  <a:cs typeface="Arial"/>
                  <a:hlinkClick r:id="rId7">
                    <a:extLst>
                      <a:ext uri="{A12FA001-AC4F-418D-AE19-62706E023703}">
                        <ahyp:hlinkClr xmlns:ahyp="http://schemas.microsoft.com/office/drawing/2018/hyperlinkcolor" val="tx"/>
                      </a:ext>
                    </a:extLst>
                  </a:hlinkClick>
                </a:rPr>
                <a:t>ncp-eit@iuk.ukri.org</a:t>
              </a:r>
              <a:r>
                <a:rPr lang="en-GB" sz="1333">
                  <a:solidFill>
                    <a:schemeClr val="bg1"/>
                  </a:solidFill>
                  <a:cs typeface="Arial"/>
                </a:rPr>
                <a:t> </a:t>
              </a:r>
            </a:p>
          </p:txBody>
        </p:sp>
      </p:grpSp>
      <p:grpSp>
        <p:nvGrpSpPr>
          <p:cNvPr id="13" name="Group 12">
            <a:extLst>
              <a:ext uri="{FF2B5EF4-FFF2-40B4-BE49-F238E27FC236}">
                <a16:creationId xmlns:a16="http://schemas.microsoft.com/office/drawing/2014/main" id="{3272C1ED-5539-02C7-CA7E-6B25ACDC1EBF}"/>
              </a:ext>
            </a:extLst>
          </p:cNvPr>
          <p:cNvGrpSpPr/>
          <p:nvPr/>
        </p:nvGrpSpPr>
        <p:grpSpPr>
          <a:xfrm>
            <a:off x="187285" y="6408051"/>
            <a:ext cx="2551432" cy="246278"/>
            <a:chOff x="9490885" y="163199"/>
            <a:chExt cx="2551432" cy="246278"/>
          </a:xfrm>
        </p:grpSpPr>
        <p:pic>
          <p:nvPicPr>
            <p:cNvPr id="14" name="Picture 13">
              <a:extLst>
                <a:ext uri="{FF2B5EF4-FFF2-40B4-BE49-F238E27FC236}">
                  <a16:creationId xmlns:a16="http://schemas.microsoft.com/office/drawing/2014/main" id="{3BC3BB2C-49C8-65A0-EA0A-5EC3DB4F08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0885" y="168277"/>
              <a:ext cx="751977" cy="241200"/>
            </a:xfrm>
            <a:prstGeom prst="rect">
              <a:avLst/>
            </a:prstGeom>
          </p:spPr>
        </p:pic>
        <p:grpSp>
          <p:nvGrpSpPr>
            <p:cNvPr id="17" name="Group 16">
              <a:extLst>
                <a:ext uri="{FF2B5EF4-FFF2-40B4-BE49-F238E27FC236}">
                  <a16:creationId xmlns:a16="http://schemas.microsoft.com/office/drawing/2014/main" id="{32FA300F-8209-D24E-8E99-05C47BF35B2C}"/>
                </a:ext>
              </a:extLst>
            </p:cNvPr>
            <p:cNvGrpSpPr>
              <a:grpSpLocks noChangeAspect="1"/>
            </p:cNvGrpSpPr>
            <p:nvPr/>
          </p:nvGrpSpPr>
          <p:grpSpPr>
            <a:xfrm>
              <a:off x="10321954" y="163199"/>
              <a:ext cx="1720363" cy="240000"/>
              <a:chOff x="2051507" y="6068352"/>
              <a:chExt cx="3870815" cy="540000"/>
            </a:xfrm>
          </p:grpSpPr>
          <p:pic>
            <p:nvPicPr>
              <p:cNvPr id="23" name="Picture 4" descr="Horizon Europe Framework Programme (HORIZON) | IESL-FORTH">
                <a:extLst>
                  <a:ext uri="{FF2B5EF4-FFF2-40B4-BE49-F238E27FC236}">
                    <a16:creationId xmlns:a16="http://schemas.microsoft.com/office/drawing/2014/main" id="{9D4A4DC9-79EC-FA8D-1040-3149031224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9537" y="6068352"/>
                <a:ext cx="18227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IT European Institute of Innovation and Technology">
                <a:extLst>
                  <a:ext uri="{FF2B5EF4-FFF2-40B4-BE49-F238E27FC236}">
                    <a16:creationId xmlns:a16="http://schemas.microsoft.com/office/drawing/2014/main" id="{A69982D4-C0E2-06A3-B005-68C608E710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1507" y="6068352"/>
                <a:ext cx="1710001" cy="540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Picture 3">
            <a:extLst>
              <a:ext uri="{FF2B5EF4-FFF2-40B4-BE49-F238E27FC236}">
                <a16:creationId xmlns:a16="http://schemas.microsoft.com/office/drawing/2014/main" id="{5BA1E1C3-7B75-212F-C45B-B3DC02FDF2C6}"/>
              </a:ext>
            </a:extLst>
          </p:cNvPr>
          <p:cNvPicPr>
            <a:picLocks noChangeAspect="1"/>
          </p:cNvPicPr>
          <p:nvPr/>
        </p:nvPicPr>
        <p:blipFill>
          <a:blip r:embed="rId11"/>
          <a:stretch>
            <a:fillRect/>
          </a:stretch>
        </p:blipFill>
        <p:spPr>
          <a:xfrm>
            <a:off x="2328530" y="2029338"/>
            <a:ext cx="4130943" cy="2323947"/>
          </a:xfrm>
          <a:prstGeom prst="rect">
            <a:avLst/>
          </a:prstGeom>
        </p:spPr>
      </p:pic>
      <p:pic>
        <p:nvPicPr>
          <p:cNvPr id="15" name="Picture 14">
            <a:extLst>
              <a:ext uri="{FF2B5EF4-FFF2-40B4-BE49-F238E27FC236}">
                <a16:creationId xmlns:a16="http://schemas.microsoft.com/office/drawing/2014/main" id="{58BE123D-E490-5FF3-4634-8DE999045808}"/>
              </a:ext>
            </a:extLst>
          </p:cNvPr>
          <p:cNvPicPr>
            <a:picLocks noChangeAspect="1"/>
          </p:cNvPicPr>
          <p:nvPr/>
        </p:nvPicPr>
        <p:blipFill>
          <a:blip r:embed="rId12"/>
          <a:stretch>
            <a:fillRect/>
          </a:stretch>
        </p:blipFill>
        <p:spPr>
          <a:xfrm>
            <a:off x="4451831" y="4353285"/>
            <a:ext cx="1999770" cy="2012400"/>
          </a:xfrm>
          <a:prstGeom prst="rect">
            <a:avLst/>
          </a:prstGeom>
        </p:spPr>
      </p:pic>
    </p:spTree>
    <p:extLst>
      <p:ext uri="{BB962C8B-B14F-4D97-AF65-F5344CB8AC3E}">
        <p14:creationId xmlns:p14="http://schemas.microsoft.com/office/powerpoint/2010/main" val="36015171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2455F-7AA4-A6E7-9BFF-257EFA3046EC}"/>
            </a:ext>
          </a:extLst>
        </p:cNvPr>
        <p:cNvGrpSpPr/>
        <p:nvPr/>
      </p:nvGrpSpPr>
      <p:grpSpPr>
        <a:xfrm>
          <a:off x="0" y="0"/>
          <a:ext cx="0" cy="0"/>
          <a:chOff x="0" y="0"/>
          <a:chExt cx="0" cy="0"/>
        </a:xfrm>
      </p:grpSpPr>
      <p:sp>
        <p:nvSpPr>
          <p:cNvPr id="4" name="Freeform 6">
            <a:extLst>
              <a:ext uri="{FF2B5EF4-FFF2-40B4-BE49-F238E27FC236}">
                <a16:creationId xmlns:a16="http://schemas.microsoft.com/office/drawing/2014/main" id="{73487D55-D4B9-D184-67A7-431BE695FD07}"/>
              </a:ext>
            </a:extLst>
          </p:cNvPr>
          <p:cNvSpPr/>
          <p:nvPr/>
        </p:nvSpPr>
        <p:spPr>
          <a:xfrm rot="2168239">
            <a:off x="7644041" y="-1098508"/>
            <a:ext cx="7435880" cy="3652876"/>
          </a:xfrm>
          <a:custGeom>
            <a:avLst/>
            <a:gdLst/>
            <a:ahLst/>
            <a:cxnLst/>
            <a:rect l="l" t="t" r="r" b="b"/>
            <a:pathLst>
              <a:path w="11153820" h="5479314">
                <a:moveTo>
                  <a:pt x="0" y="0"/>
                </a:moveTo>
                <a:lnTo>
                  <a:pt x="11153820" y="0"/>
                </a:lnTo>
                <a:lnTo>
                  <a:pt x="11153820" y="5479314"/>
                </a:lnTo>
                <a:lnTo>
                  <a:pt x="0" y="5479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IL" sz="1600">
              <a:latin typeface="Titillium Web" pitchFamily="2" charset="77"/>
            </a:endParaRPr>
          </a:p>
        </p:txBody>
      </p:sp>
      <p:sp>
        <p:nvSpPr>
          <p:cNvPr id="40" name="TextBox 39">
            <a:extLst>
              <a:ext uri="{FF2B5EF4-FFF2-40B4-BE49-F238E27FC236}">
                <a16:creationId xmlns:a16="http://schemas.microsoft.com/office/drawing/2014/main" id="{5A42C76D-E6C3-29FF-CFDE-63888CA831C9}"/>
              </a:ext>
            </a:extLst>
          </p:cNvPr>
          <p:cNvSpPr txBox="1"/>
          <p:nvPr/>
        </p:nvSpPr>
        <p:spPr>
          <a:xfrm>
            <a:off x="1687136" y="2265343"/>
            <a:ext cx="5921088" cy="2369495"/>
          </a:xfrm>
          <a:prstGeom prst="rect">
            <a:avLst/>
          </a:prstGeom>
          <a:noFill/>
        </p:spPr>
        <p:txBody>
          <a:bodyPr wrap="square" rtlCol="0">
            <a:spAutoFit/>
          </a:bodyPr>
          <a:lstStyle/>
          <a:p>
            <a:pPr defTabSz="609630" rtl="1"/>
            <a:r>
              <a:rPr lang="en-US" sz="2133" dirty="0">
                <a:latin typeface="Titillium Web" pitchFamily="2" charset="77"/>
              </a:rPr>
              <a:t>Claire Griffin</a:t>
            </a:r>
          </a:p>
          <a:p>
            <a:pPr defTabSz="609630" rtl="1"/>
            <a:r>
              <a:rPr lang="en-US" sz="2133" dirty="0">
                <a:latin typeface="Titillium Web" pitchFamily="2" charset="77"/>
              </a:rPr>
              <a:t>UK NCP for EIC and EIE</a:t>
            </a:r>
          </a:p>
          <a:p>
            <a:r>
              <a:rPr lang="en-GB" sz="2000" dirty="0">
                <a:solidFill>
                  <a:srgbClr val="505050"/>
                </a:solidFill>
                <a:cs typeface="Arial"/>
                <a:hlinkClick r:id="rId5"/>
              </a:rPr>
              <a:t>NCP-EIC-Transition-Accelerator@iuk.ukri.org</a:t>
            </a:r>
            <a:r>
              <a:rPr lang="en-GB" sz="2000" dirty="0">
                <a:solidFill>
                  <a:srgbClr val="505050"/>
                </a:solidFill>
                <a:cs typeface="Arial"/>
              </a:rPr>
              <a:t> </a:t>
            </a:r>
            <a:endParaRPr lang="en-GB" sz="2400" dirty="0">
              <a:cs typeface="Arial"/>
            </a:endParaRPr>
          </a:p>
          <a:p>
            <a:pPr defTabSz="609630" rtl="1"/>
            <a:endParaRPr lang="en-US" sz="2133" dirty="0">
              <a:latin typeface="Titillium Web" pitchFamily="2" charset="77"/>
            </a:endParaRPr>
          </a:p>
          <a:p>
            <a:pPr defTabSz="609630" rtl="1"/>
            <a:r>
              <a:rPr lang="en-US" sz="2133" dirty="0">
                <a:latin typeface="Titillium Web" pitchFamily="2" charset="77"/>
              </a:rPr>
              <a:t>Teresa Arumardi</a:t>
            </a:r>
          </a:p>
          <a:p>
            <a:pPr defTabSz="609630" rtl="1"/>
            <a:r>
              <a:rPr lang="en-US" sz="2133" dirty="0">
                <a:latin typeface="Titillium Web" pitchFamily="2" charset="77"/>
              </a:rPr>
              <a:t>UK NCP for EIT</a:t>
            </a:r>
          </a:p>
          <a:p>
            <a:pPr defTabSz="609630" rtl="1"/>
            <a:r>
              <a:rPr lang="en-US" sz="2133" dirty="0">
                <a:latin typeface="Titillium Web" pitchFamily="2" charset="77"/>
                <a:hlinkClick r:id="rId6"/>
              </a:rPr>
              <a:t>ncp-eit@iuk.ukri.org</a:t>
            </a:r>
            <a:r>
              <a:rPr lang="en-US" sz="2133" dirty="0">
                <a:latin typeface="Titillium Web" pitchFamily="2" charset="77"/>
              </a:rPr>
              <a:t> </a:t>
            </a:r>
            <a:endParaRPr lang="en-IL" sz="2133" dirty="0">
              <a:latin typeface="Titillium Web" pitchFamily="2" charset="77"/>
            </a:endParaRPr>
          </a:p>
        </p:txBody>
      </p:sp>
      <p:sp>
        <p:nvSpPr>
          <p:cNvPr id="43" name="Freeform 20">
            <a:extLst>
              <a:ext uri="{FF2B5EF4-FFF2-40B4-BE49-F238E27FC236}">
                <a16:creationId xmlns:a16="http://schemas.microsoft.com/office/drawing/2014/main" id="{F9811EB5-4B03-5799-851E-E63B54885ABE}"/>
              </a:ext>
            </a:extLst>
          </p:cNvPr>
          <p:cNvSpPr/>
          <p:nvPr/>
        </p:nvSpPr>
        <p:spPr>
          <a:xfrm>
            <a:off x="1048208" y="2442749"/>
            <a:ext cx="638927" cy="691628"/>
          </a:xfrm>
          <a:custGeom>
            <a:avLst/>
            <a:gdLst/>
            <a:ahLst/>
            <a:cxnLst/>
            <a:rect l="l" t="t" r="r" b="b"/>
            <a:pathLst>
              <a:path w="582606" h="582606">
                <a:moveTo>
                  <a:pt x="0" y="0"/>
                </a:moveTo>
                <a:lnTo>
                  <a:pt x="582606" y="0"/>
                </a:lnTo>
                <a:lnTo>
                  <a:pt x="582606" y="582606"/>
                </a:lnTo>
                <a:lnTo>
                  <a:pt x="0" y="582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sz="1600">
              <a:latin typeface="Titillium Web" pitchFamily="2" charset="77"/>
            </a:endParaRPr>
          </a:p>
        </p:txBody>
      </p:sp>
      <p:grpSp>
        <p:nvGrpSpPr>
          <p:cNvPr id="2" name="Group 1">
            <a:extLst>
              <a:ext uri="{FF2B5EF4-FFF2-40B4-BE49-F238E27FC236}">
                <a16:creationId xmlns:a16="http://schemas.microsoft.com/office/drawing/2014/main" id="{70CF6EA6-B0CC-5DA1-F5C0-D670C9C36454}"/>
              </a:ext>
            </a:extLst>
          </p:cNvPr>
          <p:cNvGrpSpPr/>
          <p:nvPr/>
        </p:nvGrpSpPr>
        <p:grpSpPr>
          <a:xfrm>
            <a:off x="7448145" y="2197754"/>
            <a:ext cx="1634089" cy="1873246"/>
            <a:chOff x="12830116" y="6731998"/>
            <a:chExt cx="2451134" cy="2809869"/>
          </a:xfrm>
        </p:grpSpPr>
        <p:pic>
          <p:nvPicPr>
            <p:cNvPr id="3" name="Picture 2">
              <a:extLst>
                <a:ext uri="{FF2B5EF4-FFF2-40B4-BE49-F238E27FC236}">
                  <a16:creationId xmlns:a16="http://schemas.microsoft.com/office/drawing/2014/main" id="{ED760343-4860-22C9-E933-1F7AF01DC8CD}"/>
                </a:ext>
              </a:extLst>
            </p:cNvPr>
            <p:cNvPicPr>
              <a:picLocks noChangeAspect="1"/>
            </p:cNvPicPr>
            <p:nvPr/>
          </p:nvPicPr>
          <p:blipFill>
            <a:blip r:embed="rId9"/>
            <a:stretch>
              <a:fillRect/>
            </a:stretch>
          </p:blipFill>
          <p:spPr>
            <a:xfrm>
              <a:off x="12830116" y="6731998"/>
              <a:ext cx="2381053" cy="234000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26FD65AB-4EAB-BCFE-C5FC-7DFE85C8872F}"/>
                </a:ext>
              </a:extLst>
            </p:cNvPr>
            <p:cNvSpPr txBox="1"/>
            <p:nvPr/>
          </p:nvSpPr>
          <p:spPr>
            <a:xfrm>
              <a:off x="12842850" y="9095686"/>
              <a:ext cx="2438400" cy="446181"/>
            </a:xfrm>
            <a:prstGeom prst="rect">
              <a:avLst/>
            </a:prstGeom>
            <a:noFill/>
          </p:spPr>
          <p:txBody>
            <a:bodyPr wrap="square">
              <a:spAutoFit/>
            </a:bodyPr>
            <a:lstStyle/>
            <a:p>
              <a:pPr algn="r"/>
              <a:r>
                <a:rPr lang="en-GB" sz="1333">
                  <a:latin typeface="Titillium Web" panose="00000500000000000000" pitchFamily="2" charset="0"/>
                  <a:hlinkClick r:id="rId10">
                    <a:extLst>
                      <a:ext uri="{A12FA001-AC4F-418D-AE19-62706E023703}">
                        <ahyp:hlinkClr xmlns:ahyp="http://schemas.microsoft.com/office/drawing/2018/hyperlinkcolor" val="tx"/>
                      </a:ext>
                    </a:extLst>
                  </a:hlinkClick>
                </a:rPr>
                <a:t>UK NCP Newsletter</a:t>
              </a:r>
              <a:endParaRPr lang="en-GB" sz="1333"/>
            </a:p>
          </p:txBody>
        </p:sp>
      </p:grpSp>
      <p:sp>
        <p:nvSpPr>
          <p:cNvPr id="7" name="TextBox 6">
            <a:extLst>
              <a:ext uri="{FF2B5EF4-FFF2-40B4-BE49-F238E27FC236}">
                <a16:creationId xmlns:a16="http://schemas.microsoft.com/office/drawing/2014/main" id="{B51CC119-3DE5-A801-2256-B95599A2C9CD}"/>
              </a:ext>
            </a:extLst>
          </p:cNvPr>
          <p:cNvSpPr txBox="1"/>
          <p:nvPr/>
        </p:nvSpPr>
        <p:spPr>
          <a:xfrm>
            <a:off x="403340" y="345182"/>
            <a:ext cx="11226893" cy="707886"/>
          </a:xfrm>
          <a:prstGeom prst="rect">
            <a:avLst/>
          </a:prstGeom>
          <a:noFill/>
        </p:spPr>
        <p:txBody>
          <a:bodyPr wrap="square" rtlCol="0" anchor="t">
            <a:spAutoFit/>
          </a:bodyPr>
          <a:lstStyle/>
          <a:p>
            <a:r>
              <a:rPr lang="en-GB" sz="4000" b="1" spc="-150">
                <a:solidFill>
                  <a:srgbClr val="2E2D62"/>
                </a:solidFill>
                <a:latin typeface="Arial" panose="020B0604020202020204" pitchFamily="34" charset="0"/>
                <a:cs typeface="Arial" panose="020B0604020202020204" pitchFamily="34" charset="0"/>
              </a:rPr>
              <a:t>Get in Touch</a:t>
            </a:r>
          </a:p>
        </p:txBody>
      </p:sp>
    </p:spTree>
    <p:extLst>
      <p:ext uri="{BB962C8B-B14F-4D97-AF65-F5344CB8AC3E}">
        <p14:creationId xmlns:p14="http://schemas.microsoft.com/office/powerpoint/2010/main" val="212616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show="0">
  <p:cSld>
    <p:bg>
      <p:bgPr>
        <a:solidFill>
          <a:srgbClr val="F1F2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316591" cy="830997"/>
          </a:xfrm>
          <a:prstGeom prst="rect">
            <a:avLst/>
          </a:prstGeom>
          <a:noFill/>
        </p:spPr>
        <p:txBody>
          <a:bodyPr wrap="square" rtlCol="0" anchor="t">
            <a:spAutoFit/>
          </a:bodyPr>
          <a:lstStyle/>
          <a:p>
            <a:r>
              <a:rPr lang="en-US" sz="4800" b="1" spc="-150">
                <a:solidFill>
                  <a:srgbClr val="2E2D62"/>
                </a:solidFill>
                <a:latin typeface="Arial" panose="020B0604020202020204" pitchFamily="34" charset="0"/>
                <a:cs typeface="Arial" panose="020B0604020202020204" pitchFamily="34" charset="0"/>
              </a:rPr>
              <a:t>Thank you</a:t>
            </a:r>
          </a:p>
        </p:txBody>
      </p:sp>
      <p:pic>
        <p:nvPicPr>
          <p:cNvPr id="7" name="Picture 6">
            <a:extLst>
              <a:ext uri="{FF2B5EF4-FFF2-40B4-BE49-F238E27FC236}">
                <a16:creationId xmlns:a16="http://schemas.microsoft.com/office/drawing/2014/main" id="{B861681C-E70E-704D-BF01-E5E6BA958A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9" y="412403"/>
            <a:ext cx="3051993" cy="978941"/>
          </a:xfrm>
          <a:prstGeom prst="rect">
            <a:avLst/>
          </a:prstGeom>
        </p:spPr>
      </p:pic>
      <p:grpSp>
        <p:nvGrpSpPr>
          <p:cNvPr id="2" name="Group 1">
            <a:extLst>
              <a:ext uri="{FF2B5EF4-FFF2-40B4-BE49-F238E27FC236}">
                <a16:creationId xmlns:a16="http://schemas.microsoft.com/office/drawing/2014/main" id="{B5AAC682-3572-5C35-54EB-BBDE7B7989F6}"/>
              </a:ext>
            </a:extLst>
          </p:cNvPr>
          <p:cNvGrpSpPr/>
          <p:nvPr/>
        </p:nvGrpSpPr>
        <p:grpSpPr>
          <a:xfrm>
            <a:off x="11115040" y="273539"/>
            <a:ext cx="1076960" cy="284480"/>
            <a:chOff x="8067039" y="6431281"/>
            <a:chExt cx="1076960" cy="284480"/>
          </a:xfrm>
        </p:grpSpPr>
        <p:sp>
          <p:nvSpPr>
            <p:cNvPr id="4" name="Rectangle 3">
              <a:extLst>
                <a:ext uri="{FF2B5EF4-FFF2-40B4-BE49-F238E27FC236}">
                  <a16:creationId xmlns:a16="http://schemas.microsoft.com/office/drawing/2014/main" id="{D9828C0F-BCC2-1E48-3124-C6C799712EF9}"/>
                </a:ext>
              </a:extLst>
            </p:cNvPr>
            <p:cNvSpPr/>
            <p:nvPr/>
          </p:nvSpPr>
          <p:spPr>
            <a:xfrm>
              <a:off x="8067039" y="6431281"/>
              <a:ext cx="1076960" cy="284480"/>
            </a:xfrm>
            <a:prstGeom prst="rect">
              <a:avLst/>
            </a:prstGeom>
            <a:solidFill>
              <a:srgbClr val="F1F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grey logo&#10;&#10;Description automatically generated with medium confidence">
              <a:extLst>
                <a:ext uri="{FF2B5EF4-FFF2-40B4-BE49-F238E27FC236}">
                  <a16:creationId xmlns:a16="http://schemas.microsoft.com/office/drawing/2014/main" id="{2A745A58-1B21-5F2A-6322-6BC52991462F}"/>
                </a:ext>
              </a:extLst>
            </p:cNvPr>
            <p:cNvPicPr>
              <a:picLocks noChangeAspect="1"/>
            </p:cNvPicPr>
            <p:nvPr/>
          </p:nvPicPr>
          <p:blipFill>
            <a:blip r:embed="rId4"/>
            <a:stretch>
              <a:fillRect/>
            </a:stretch>
          </p:blipFill>
          <p:spPr>
            <a:xfrm>
              <a:off x="8242999" y="6480241"/>
              <a:ext cx="766407" cy="204315"/>
            </a:xfrm>
            <a:prstGeom prst="rect">
              <a:avLst/>
            </a:prstGeom>
          </p:spPr>
        </p:pic>
      </p:grpSp>
      <p:sp>
        <p:nvSpPr>
          <p:cNvPr id="10" name="Rectangle 9">
            <a:extLst>
              <a:ext uri="{FF2B5EF4-FFF2-40B4-BE49-F238E27FC236}">
                <a16:creationId xmlns:a16="http://schemas.microsoft.com/office/drawing/2014/main" id="{3C7E7E59-C3B3-2916-7BE6-1ECEA2AA6A5E}"/>
              </a:ext>
            </a:extLst>
          </p:cNvPr>
          <p:cNvSpPr/>
          <p:nvPr/>
        </p:nvSpPr>
        <p:spPr>
          <a:xfrm>
            <a:off x="515938" y="5857448"/>
            <a:ext cx="3379183" cy="338554"/>
          </a:xfrm>
          <a:prstGeom prst="rect">
            <a:avLst/>
          </a:prstGeom>
        </p:spPr>
        <p:txBody>
          <a:bodyPr wrap="square" lIns="91440" tIns="45720" rIns="91440" bIns="45720" anchor="t">
            <a:spAutoFit/>
          </a:bodyPr>
          <a:lstStyle/>
          <a:p>
            <a:endParaRPr lang="en-GB" sz="1600" b="1">
              <a:solidFill>
                <a:srgbClr val="2E2D62"/>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7E2C13B-0BF7-E737-EFA7-336A098BE242}"/>
              </a:ext>
            </a:extLst>
          </p:cNvPr>
          <p:cNvSpPr/>
          <p:nvPr/>
        </p:nvSpPr>
        <p:spPr>
          <a:xfrm>
            <a:off x="2420293" y="5857447"/>
            <a:ext cx="2949656" cy="584775"/>
          </a:xfrm>
          <a:prstGeom prst="rect">
            <a:avLst/>
          </a:prstGeom>
        </p:spPr>
        <p:txBody>
          <a:bodyPr wrap="square">
            <a:spAutoFit/>
          </a:bodyPr>
          <a:lstStyle/>
          <a:p>
            <a:r>
              <a:rPr lang="en-GB" sz="1600" b="1">
                <a:solidFill>
                  <a:srgbClr val="2E2D62"/>
                </a:solidFill>
                <a:latin typeface="Arial" panose="020B0604020202020204" pitchFamily="34" charset="0"/>
                <a:cs typeface="Arial" panose="020B0604020202020204" pitchFamily="34" charset="0"/>
              </a:rPr>
              <a:t>LinkedIn: </a:t>
            </a:r>
            <a:endParaRPr lang="en-GB" sz="1600">
              <a:solidFill>
                <a:srgbClr val="2E2D62"/>
              </a:solidFill>
              <a:latin typeface="Arial" panose="020B0604020202020204" pitchFamily="34" charset="0"/>
              <a:cs typeface="Arial" panose="020B0604020202020204" pitchFamily="34" charset="0"/>
            </a:endParaRPr>
          </a:p>
          <a:p>
            <a:r>
              <a:rPr lang="en-GB" sz="1600">
                <a:solidFill>
                  <a:srgbClr val="2E2D62"/>
                </a:solidFill>
                <a:latin typeface="Arial" panose="020B0604020202020204" pitchFamily="34" charset="0"/>
                <a:cs typeface="Arial" panose="020B0604020202020204" pitchFamily="34" charset="0"/>
              </a:rPr>
              <a:t>Innovate UK</a:t>
            </a:r>
          </a:p>
        </p:txBody>
      </p:sp>
      <p:sp>
        <p:nvSpPr>
          <p:cNvPr id="12" name="Rectangle 11">
            <a:extLst>
              <a:ext uri="{FF2B5EF4-FFF2-40B4-BE49-F238E27FC236}">
                <a16:creationId xmlns:a16="http://schemas.microsoft.com/office/drawing/2014/main" id="{577EDE71-95C2-B880-A312-965DC2080FBC}"/>
              </a:ext>
            </a:extLst>
          </p:cNvPr>
          <p:cNvSpPr/>
          <p:nvPr/>
        </p:nvSpPr>
        <p:spPr>
          <a:xfrm>
            <a:off x="4153465" y="5857446"/>
            <a:ext cx="2668588" cy="584775"/>
          </a:xfrm>
          <a:prstGeom prst="rect">
            <a:avLst/>
          </a:prstGeom>
        </p:spPr>
        <p:txBody>
          <a:bodyPr wrap="square">
            <a:spAutoFit/>
          </a:bodyPr>
          <a:lstStyle/>
          <a:p>
            <a:r>
              <a:rPr lang="en-GB" sz="1600" b="1">
                <a:solidFill>
                  <a:srgbClr val="2E2D62"/>
                </a:solidFill>
                <a:latin typeface="Arial" panose="020B0604020202020204" pitchFamily="34" charset="0"/>
                <a:cs typeface="Arial" panose="020B0604020202020204" pitchFamily="34" charset="0"/>
              </a:rPr>
              <a:t>YouTube: </a:t>
            </a:r>
          </a:p>
          <a:p>
            <a:r>
              <a:rPr lang="en-GB" sz="1600">
                <a:solidFill>
                  <a:srgbClr val="2E2D62"/>
                </a:solidFill>
                <a:latin typeface="Arial" panose="020B0604020202020204" pitchFamily="34" charset="0"/>
                <a:cs typeface="Arial" panose="020B0604020202020204" pitchFamily="34" charset="0"/>
              </a:rPr>
              <a:t>Innovate UK</a:t>
            </a:r>
          </a:p>
        </p:txBody>
      </p:sp>
    </p:spTree>
    <p:extLst>
      <p:ext uri="{BB962C8B-B14F-4D97-AF65-F5344CB8AC3E}">
        <p14:creationId xmlns:p14="http://schemas.microsoft.com/office/powerpoint/2010/main" val="138566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0C59-2168-A68D-10F5-3AB2FC9B2864}"/>
              </a:ext>
            </a:extLst>
          </p:cNvPr>
          <p:cNvSpPr>
            <a:spLocks noGrp="1"/>
          </p:cNvSpPr>
          <p:nvPr>
            <p:ph type="title"/>
          </p:nvPr>
        </p:nvSpPr>
        <p:spPr/>
        <p:txBody>
          <a:bodyPr/>
          <a:lstStyle/>
          <a:p>
            <a:r>
              <a:rPr lang="en-GB"/>
              <a:t>Main Novelties in 2026</a:t>
            </a:r>
          </a:p>
        </p:txBody>
      </p:sp>
      <p:sp>
        <p:nvSpPr>
          <p:cNvPr id="3" name="Content Placeholder 2">
            <a:extLst>
              <a:ext uri="{FF2B5EF4-FFF2-40B4-BE49-F238E27FC236}">
                <a16:creationId xmlns:a16="http://schemas.microsoft.com/office/drawing/2014/main" id="{6E871C1E-8D57-09AD-8689-E4A0B48BBCF2}"/>
              </a:ext>
            </a:extLst>
          </p:cNvPr>
          <p:cNvSpPr>
            <a:spLocks noGrp="1"/>
          </p:cNvSpPr>
          <p:nvPr>
            <p:ph idx="1"/>
          </p:nvPr>
        </p:nvSpPr>
        <p:spPr>
          <a:xfrm>
            <a:off x="838200" y="1524000"/>
            <a:ext cx="10515600" cy="4652963"/>
          </a:xfrm>
        </p:spPr>
        <p:txBody>
          <a:bodyPr/>
          <a:lstStyle/>
          <a:p>
            <a:r>
              <a:rPr lang="en-GB">
                <a:solidFill>
                  <a:schemeClr val="tx1"/>
                </a:solidFill>
              </a:rPr>
              <a:t>Increased grant size for </a:t>
            </a:r>
            <a:r>
              <a:rPr lang="en-GB">
                <a:solidFill>
                  <a:schemeClr val="accent1"/>
                </a:solidFill>
              </a:rPr>
              <a:t>EIC Pathfinder Open</a:t>
            </a:r>
          </a:p>
          <a:p>
            <a:pPr lvl="1"/>
            <a:r>
              <a:rPr lang="en-GB">
                <a:solidFill>
                  <a:schemeClr val="tx1"/>
                </a:solidFill>
              </a:rPr>
              <a:t>From €3M to €4M</a:t>
            </a:r>
          </a:p>
          <a:p>
            <a:pPr lvl="1"/>
            <a:r>
              <a:rPr lang="en-GB">
                <a:solidFill>
                  <a:schemeClr val="tx1"/>
                </a:solidFill>
              </a:rPr>
              <a:t>Pathfinder Open and Challenge now both 4M€</a:t>
            </a:r>
          </a:p>
          <a:p>
            <a:r>
              <a:rPr lang="en-GB">
                <a:solidFill>
                  <a:schemeClr val="tx1"/>
                </a:solidFill>
              </a:rPr>
              <a:t>Broader eligibility of </a:t>
            </a:r>
            <a:r>
              <a:rPr lang="en-GB">
                <a:solidFill>
                  <a:schemeClr val="accent1"/>
                </a:solidFill>
              </a:rPr>
              <a:t>EIC Transition</a:t>
            </a:r>
          </a:p>
          <a:p>
            <a:pPr lvl="1"/>
            <a:r>
              <a:rPr lang="en-GB">
                <a:solidFill>
                  <a:schemeClr val="tx1"/>
                </a:solidFill>
              </a:rPr>
              <a:t>Research infrastructures</a:t>
            </a:r>
          </a:p>
          <a:p>
            <a:r>
              <a:rPr lang="en-GB">
                <a:solidFill>
                  <a:schemeClr val="accent1"/>
                </a:solidFill>
              </a:rPr>
              <a:t>Advanced Innovation Challenges (AIC) pilot</a:t>
            </a:r>
          </a:p>
          <a:p>
            <a:pPr lvl="1"/>
            <a:r>
              <a:rPr lang="en-GB">
                <a:solidFill>
                  <a:schemeClr val="tx1"/>
                </a:solidFill>
              </a:rPr>
              <a:t>Staged funding to test multiple solutions to challenges</a:t>
            </a:r>
          </a:p>
          <a:p>
            <a:r>
              <a:rPr lang="en-GB">
                <a:solidFill>
                  <a:schemeClr val="tx1"/>
                </a:solidFill>
              </a:rPr>
              <a:t>Reform to </a:t>
            </a:r>
            <a:r>
              <a:rPr lang="en-GB">
                <a:solidFill>
                  <a:schemeClr val="accent1"/>
                </a:solidFill>
              </a:rPr>
              <a:t>EIC Accelerator </a:t>
            </a:r>
            <a:r>
              <a:rPr lang="en-GB">
                <a:solidFill>
                  <a:schemeClr val="tx1"/>
                </a:solidFill>
              </a:rPr>
              <a:t>Full Proposal evaluation:</a:t>
            </a:r>
          </a:p>
          <a:p>
            <a:pPr lvl="1"/>
            <a:r>
              <a:rPr lang="en-GB">
                <a:solidFill>
                  <a:schemeClr val="tx1"/>
                </a:solidFill>
              </a:rPr>
              <a:t>Shorter form, more frequent deadlines, faster time to grant </a:t>
            </a:r>
          </a:p>
        </p:txBody>
      </p:sp>
      <p:pic>
        <p:nvPicPr>
          <p:cNvPr id="4" name="Picture 3" descr="Website&#10;&#10;Description automatically generated">
            <a:extLst>
              <a:ext uri="{FF2B5EF4-FFF2-40B4-BE49-F238E27FC236}">
                <a16:creationId xmlns:a16="http://schemas.microsoft.com/office/drawing/2014/main" id="{6B744B6E-228E-3919-6470-CEB6A2A7D139}"/>
              </a:ext>
            </a:extLst>
          </p:cNvPr>
          <p:cNvPicPr>
            <a:picLocks noChangeAspect="1"/>
          </p:cNvPicPr>
          <p:nvPr/>
        </p:nvPicPr>
        <p:blipFill>
          <a:blip r:embed="rId2"/>
          <a:stretch>
            <a:fillRect/>
          </a:stretch>
        </p:blipFill>
        <p:spPr>
          <a:xfrm>
            <a:off x="10451337" y="5832088"/>
            <a:ext cx="1371693" cy="771877"/>
          </a:xfrm>
          <a:prstGeom prst="rect">
            <a:avLst/>
          </a:prstGeom>
        </p:spPr>
      </p:pic>
    </p:spTree>
    <p:extLst>
      <p:ext uri="{BB962C8B-B14F-4D97-AF65-F5344CB8AC3E}">
        <p14:creationId xmlns:p14="http://schemas.microsoft.com/office/powerpoint/2010/main" val="3429097703"/>
      </p:ext>
    </p:extLst>
  </p:cSld>
  <p:clrMapOvr>
    <a:masterClrMapping/>
  </p:clrMapOvr>
</p:sld>
</file>

<file path=ppt/theme/theme1.xml><?xml version="1.0" encoding="utf-8"?>
<a:theme xmlns:a="http://schemas.openxmlformats.org/drawingml/2006/main" name="Font and logo master">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master without logo">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3530174739AF4F96212F895B41B814" ma:contentTypeVersion="22" ma:contentTypeDescription="Create a new document." ma:contentTypeScope="" ma:versionID="1534c7b8afa3438fb6265b0614498c53">
  <xsd:schema xmlns:xsd="http://www.w3.org/2001/XMLSchema" xmlns:xs="http://www.w3.org/2001/XMLSchema" xmlns:p="http://schemas.microsoft.com/office/2006/metadata/properties" xmlns:ns2="36ebd4db-6f78-4d9b-a8bd-dda683c55855" xmlns:ns3="74f390bb-360c-48b0-93f4-ee70ab145e86" xmlns:ns4="2e24dfb7-a69e-40eb-b94f-44b9ca9c25ed" targetNamespace="http://schemas.microsoft.com/office/2006/metadata/properties" ma:root="true" ma:fieldsID="23051ee2d6876c71584c14ceb5efa824" ns2:_="" ns3:_="" ns4:_="">
    <xsd:import namespace="36ebd4db-6f78-4d9b-a8bd-dda683c55855"/>
    <xsd:import namespace="74f390bb-360c-48b0-93f4-ee70ab145e86"/>
    <xsd:import namespace="2e24dfb7-a69e-40eb-b94f-44b9ca9c25e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ebd4db-6f78-4d9b-a8bd-dda683c5585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f390bb-360c-48b0-93f4-ee70ab145e8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40697fe-e63d-4b13-b1ca-036afad04734}" ma:internalName="TaxCatchAll" ma:showField="CatchAllData" ma:web="36ebd4db-6f78-4d9b-a8bd-dda683c558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e24dfb7-a69e-40eb-b94f-44b9ca9c25ed" xsi:nil="true"/>
    <lcf76f155ced4ddcb4097134ff3c332f xmlns="74f390bb-360c-48b0-93f4-ee70ab145e86">
      <Terms xmlns="http://schemas.microsoft.com/office/infopath/2007/PartnerControls"/>
    </lcf76f155ced4ddcb4097134ff3c332f>
    <_dlc_DocId xmlns="36ebd4db-6f78-4d9b-a8bd-dda683c55855">6HYZPCKXR67N-904599621-165474</_dlc_DocId>
    <_dlc_DocIdUrl xmlns="36ebd4db-6f78-4d9b-a8bd-dda683c55855">
      <Url>https://ukri.sharepoint.com/sites/og_UKRO/_layouts/15/DocIdRedir.aspx?ID=6HYZPCKXR67N-904599621-165474</Url>
      <Description>6HYZPCKXR67N-904599621-165474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8C73DCC-01BC-4C67-85B3-4531C0B56E56}"/>
</file>

<file path=customXml/itemProps2.xml><?xml version="1.0" encoding="utf-8"?>
<ds:datastoreItem xmlns:ds="http://schemas.openxmlformats.org/officeDocument/2006/customXml" ds:itemID="{49B0357E-C0D5-472F-B871-9DD5F020AE04}">
  <ds:schemaRefs>
    <ds:schemaRef ds:uri="http://purl.org/dc/terms/"/>
    <ds:schemaRef ds:uri="http://purl.org/dc/elements/1.1/"/>
    <ds:schemaRef ds:uri="aa646d20-2591-4897-979a-12ac5f348ea0"/>
    <ds:schemaRef ds:uri="834c96a2-eb0c-4033-b35f-0261faddef2d"/>
    <ds:schemaRef ds:uri="http://schemas.microsoft.com/office/2006/documentManagement/types"/>
    <ds:schemaRef ds:uri="http://schemas.microsoft.com/office/infopath/2007/PartnerControls"/>
    <ds:schemaRef ds:uri="http://schemas.openxmlformats.org/package/2006/metadata/core-properties"/>
    <ds:schemaRef ds:uri="2e24dfb7-a69e-40eb-b94f-44b9ca9c25ed"/>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B2B30A0-398A-47B8-A2C0-D3341F0C6C7E}">
  <ds:schemaRefs>
    <ds:schemaRef ds:uri="http://schemas.microsoft.com/sharepoint/v3/contenttype/forms"/>
  </ds:schemaRefs>
</ds:datastoreItem>
</file>

<file path=customXml/itemProps4.xml><?xml version="1.0" encoding="utf-8"?>
<ds:datastoreItem xmlns:ds="http://schemas.openxmlformats.org/officeDocument/2006/customXml" ds:itemID="{FF99BC78-8A37-4422-B57B-6C6A6B512205}"/>
</file>

<file path=docProps/app.xml><?xml version="1.0" encoding="utf-8"?>
<Properties xmlns="http://schemas.openxmlformats.org/officeDocument/2006/extended-properties" xmlns:vt="http://schemas.openxmlformats.org/officeDocument/2006/docPropsVTypes">
  <Template>Office Theme</Template>
  <TotalTime>1573</TotalTime>
  <Words>4470</Words>
  <Application>Microsoft Office PowerPoint</Application>
  <PresentationFormat>Widescreen</PresentationFormat>
  <Paragraphs>604</Paragraphs>
  <Slides>84</Slides>
  <Notes>22</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84</vt:i4>
      </vt:variant>
    </vt:vector>
  </HeadingPairs>
  <TitlesOfParts>
    <vt:vector size="92" baseType="lpstr">
      <vt:lpstr>Arial</vt:lpstr>
      <vt:lpstr>Calibri</vt:lpstr>
      <vt:lpstr>Calibri Light</vt:lpstr>
      <vt:lpstr>Titillium</vt:lpstr>
      <vt:lpstr>Titillium Web</vt:lpstr>
      <vt:lpstr>Wingdings</vt:lpstr>
      <vt:lpstr>Font and logo master</vt:lpstr>
      <vt:lpstr>Font master without logo</vt:lpstr>
      <vt:lpstr>PowerPoint Presentation</vt:lpstr>
      <vt:lpstr>PowerPoint Presentation</vt:lpstr>
      <vt:lpstr>PowerPoint Presentation</vt:lpstr>
      <vt:lpstr>PowerPoint Presentation</vt:lpstr>
      <vt:lpstr>European Innovation Council (EIC) </vt:lpstr>
      <vt:lpstr>Six Strategic Goals for the EIC</vt:lpstr>
      <vt:lpstr>What is deep-tech?</vt:lpstr>
      <vt:lpstr>EIC Impact Report 2025</vt:lpstr>
      <vt:lpstr>Main Novelties in 2026</vt:lpstr>
      <vt:lpstr>PowerPoint Presentation</vt:lpstr>
      <vt:lpstr>UK exclusions in EIC</vt:lpstr>
      <vt:lpstr>PowerPoint Presentation</vt:lpstr>
      <vt:lpstr>EIC 2026 WP: Budget overview</vt:lpstr>
      <vt:lpstr>EIC Work Programme Budget 2026</vt:lpstr>
      <vt:lpstr>EIC – New 2026 - all Lump Sum</vt:lpstr>
      <vt:lpstr>EIC Open vs Challenge Calls</vt:lpstr>
      <vt:lpstr>EIC Programme Manager </vt:lpstr>
      <vt:lpstr>What is the EIC Pathfinder?</vt:lpstr>
      <vt:lpstr>Why Apply </vt:lpstr>
      <vt:lpstr>PowerPoint Presentation</vt:lpstr>
      <vt:lpstr>PowerPoint Presentation</vt:lpstr>
      <vt:lpstr>EIC Pathfinder Open: Gatekeepers</vt:lpstr>
      <vt:lpstr>Consortium Composition - Open</vt:lpstr>
      <vt:lpstr>EIC Pathfinder Open – Ranking criteria</vt:lpstr>
      <vt:lpstr>EIC Pathfinder Challenges 2026</vt:lpstr>
      <vt:lpstr>EIC Pathfinder Challenges</vt:lpstr>
      <vt:lpstr>PowerPoint Presentation</vt:lpstr>
      <vt:lpstr>Advanced Materials for miniaturised Energy Harvesting Systems </vt:lpstr>
      <vt:lpstr>Advanced Materials for miniaturised Energy Harvesting Systems </vt:lpstr>
      <vt:lpstr>Biotechnology for Healthy Ageing</vt:lpstr>
      <vt:lpstr>Biotechnology for Healthy Ageing</vt:lpstr>
      <vt:lpstr>DeepRAP: Deep Reasoning, Abstraction &amp; planning towards trustworthy Cognitive AI systems </vt:lpstr>
      <vt:lpstr>DeepRAP: Deep Reasoning, Abstraction &amp; planning towards trustworthy Cognitive AI systems </vt:lpstr>
      <vt:lpstr>EIC Pathfinder - Expected outcomes</vt:lpstr>
      <vt:lpstr>What is the EIC Transition?</vt:lpstr>
      <vt:lpstr>EIC Transition</vt:lpstr>
      <vt:lpstr>Restricted application – Who can apply</vt:lpstr>
      <vt:lpstr>PowerPoint Presentation</vt:lpstr>
      <vt:lpstr>EIC Transition 2021-2025</vt:lpstr>
      <vt:lpstr>EIC Transition 2021-2024</vt:lpstr>
      <vt:lpstr>EIC Transition – new in 2026</vt:lpstr>
      <vt:lpstr>Lessons learnt from 2021-2025</vt:lpstr>
      <vt:lpstr>EIC Advanced Innovation Challenges (AIC) 2026</vt:lpstr>
      <vt:lpstr>Why Advanced Innovation Challenges</vt:lpstr>
      <vt:lpstr>Typical Staged funding vs EIC AIC</vt:lpstr>
      <vt:lpstr>Key features of the EIC AIC – 2026 &amp; 2027</vt:lpstr>
      <vt:lpstr>EIC Advanced Innovation Challenges 2026</vt:lpstr>
      <vt:lpstr>Accelerating Physical AI: Embodied Intelligence for the Next frontier of AI-Powered Robotics</vt:lpstr>
      <vt:lpstr>Accelerating Physical AI: Embodied Intelligence for the Next frontier of AI-Powered Robotics</vt:lpstr>
      <vt:lpstr>Translating Disruptive New Approach Methodologies (NAMs) into Practice</vt:lpstr>
      <vt:lpstr>EIC AIC – Stage1</vt:lpstr>
      <vt:lpstr>EIC AIC – Stage 2</vt:lpstr>
      <vt:lpstr>What is the EIC Accelerator? </vt:lpstr>
      <vt:lpstr>What is the EIC looking for?</vt:lpstr>
      <vt:lpstr>Who can apply?</vt:lpstr>
      <vt:lpstr>PowerPoint Presentation</vt:lpstr>
      <vt:lpstr>PowerPoint Presentation</vt:lpstr>
      <vt:lpstr>EIC Accelerator novelties in 2026</vt:lpstr>
      <vt:lpstr>Main Changes to evaluation process</vt:lpstr>
      <vt:lpstr>EIC Accelerator Challenges 2026</vt:lpstr>
      <vt:lpstr>Advanced Materials for renewable Energy &amp; energy Storage Systems</vt:lpstr>
      <vt:lpstr>Advanced Materials for renewable Energy &amp; Energy Storage Systems</vt:lpstr>
      <vt:lpstr>Alternative Concepts &amp; Key Enabling Technologies for Fusion Power Plants</vt:lpstr>
      <vt:lpstr>Alternative Concepts &amp; Key Enabling Technologies for Fusion Power Plants</vt:lpstr>
      <vt:lpstr>Biotech for regenerating Agricultural Soils</vt:lpstr>
      <vt:lpstr>Biotech for regenerating Agricultural Soils</vt:lpstr>
      <vt:lpstr>Boosting the European Critical Raw Materials (CRM) value chain</vt:lpstr>
      <vt:lpstr>Boosting the European Critical Raw Materials (CRM) value chain</vt:lpstr>
      <vt:lpstr>Deep tech for Climate Adaptation</vt:lpstr>
      <vt:lpstr>Deep tech for Climate 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Laura Joiner - UKRI</cp:lastModifiedBy>
  <cp:revision>3</cp:revision>
  <dcterms:created xsi:type="dcterms:W3CDTF">2019-09-17T08:04:08Z</dcterms:created>
  <dcterms:modified xsi:type="dcterms:W3CDTF">2026-03-03T09:58:33Z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0x0101004C3530174739AF4F96212F895B41B814</vt:lpwstr>
  </property>
  <property fmtid="{D5CDD505-2E9C-101B-9397-08002B2CF9AE}" pid="3" name="MediaServiceImageTags">
    <vt:lpwstr/>
  </property>
  <property fmtid="{D5CDD505-2E9C-101B-9397-08002B2CF9AE}" pid="4" name="MSIP_Label_34c27a6e-c833-42bb-83c2-622284533524_Enabled">
    <vt:lpwstr>true</vt:lpwstr>
  </property>
  <property fmtid="{D5CDD505-2E9C-101B-9397-08002B2CF9AE}" pid="5" name="MSIP_Label_34c27a6e-c833-42bb-83c2-622284533524_SetDate">
    <vt:lpwstr>2026-03-03T09:57:09Z</vt:lpwstr>
  </property>
  <property fmtid="{D5CDD505-2E9C-101B-9397-08002B2CF9AE}" pid="6" name="MSIP_Label_34c27a6e-c833-42bb-83c2-622284533524_Method">
    <vt:lpwstr>Standard</vt:lpwstr>
  </property>
  <property fmtid="{D5CDD505-2E9C-101B-9397-08002B2CF9AE}" pid="7" name="MSIP_Label_34c27a6e-c833-42bb-83c2-622284533524_Name">
    <vt:lpwstr>Official - Public</vt:lpwstr>
  </property>
  <property fmtid="{D5CDD505-2E9C-101B-9397-08002B2CF9AE}" pid="8" name="MSIP_Label_34c27a6e-c833-42bb-83c2-622284533524_SiteId">
    <vt:lpwstr>8bb7e08e-daa4-4a8e-927e-fca38db04b7e</vt:lpwstr>
  </property>
  <property fmtid="{D5CDD505-2E9C-101B-9397-08002B2CF9AE}" pid="9" name="MSIP_Label_34c27a6e-c833-42bb-83c2-622284533524_ActionId">
    <vt:lpwstr>7e4945b3-4188-47df-8ffe-cdb15a497f73</vt:lpwstr>
  </property>
  <property fmtid="{D5CDD505-2E9C-101B-9397-08002B2CF9AE}" pid="10" name="MSIP_Label_34c27a6e-c833-42bb-83c2-622284533524_ContentBits">
    <vt:lpwstr>0</vt:lpwstr>
  </property>
  <property fmtid="{D5CDD505-2E9C-101B-9397-08002B2CF9AE}" pid="11" name="MSIP_Label_34c27a6e-c833-42bb-83c2-622284533524_Tag">
    <vt:lpwstr>10, 3, 0, 1</vt:lpwstr>
  </property>
  <property fmtid="{D5CDD505-2E9C-101B-9397-08002B2CF9AE}" pid="12" name="_dlc_DocIdItemGuid">
    <vt:lpwstr>e351c04c-5b65-46ba-a57c-36dc2c178c58</vt:lpwstr>
  </property>
</Properties>
</file>