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06" r:id="rId5"/>
    <p:sldId id="314" r:id="rId6"/>
    <p:sldId id="2147482615" r:id="rId7"/>
    <p:sldId id="289" r:id="rId8"/>
    <p:sldId id="2147482610" r:id="rId9"/>
    <p:sldId id="2147482597" r:id="rId10"/>
    <p:sldId id="2147482616" r:id="rId11"/>
    <p:sldId id="2147482613" r:id="rId12"/>
    <p:sldId id="2147482604" r:id="rId13"/>
    <p:sldId id="2147482611" r:id="rId14"/>
    <p:sldId id="2147482612" r:id="rId15"/>
    <p:sldId id="2147482617" r:id="rId16"/>
    <p:sldId id="2147482595" r:id="rId17"/>
    <p:sldId id="2147482618" r:id="rId18"/>
    <p:sldId id="323" r:id="rId19"/>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3CAAD-C8CA-4A76-A442-22A8FD56C3A6}" v="1111" dt="2026-01-23T17:52:19.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90" autoAdjust="0"/>
  </p:normalViewPr>
  <p:slideViewPr>
    <p:cSldViewPr snapToGrid="0">
      <p:cViewPr varScale="1">
        <p:scale>
          <a:sx n="135" d="100"/>
          <a:sy n="135" d="100"/>
        </p:scale>
        <p:origin x="1176" y="84"/>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y Guess - Innovate UK UKRI" userId="510cdf58-9a12-4d1a-b73b-8e863fd1cf47" providerId="ADAL" clId="{D8FBE74D-C8D0-4457-9B2C-A3A0EB73E94E}"/>
    <pc:docChg chg="undo redo custSel addSld delSld modSld">
      <pc:chgData name="Perry Guess - Innovate UK UKRI" userId="510cdf58-9a12-4d1a-b73b-8e863fd1cf47" providerId="ADAL" clId="{D8FBE74D-C8D0-4457-9B2C-A3A0EB73E94E}" dt="2026-01-23T17:52:19.024" v="2907"/>
      <pc:docMkLst>
        <pc:docMk/>
      </pc:docMkLst>
      <pc:sldChg chg="addSp delSp modSp mod addAnim delAnim modAnim">
        <pc:chgData name="Perry Guess - Innovate UK UKRI" userId="510cdf58-9a12-4d1a-b73b-8e863fd1cf47" providerId="ADAL" clId="{D8FBE74D-C8D0-4457-9B2C-A3A0EB73E94E}" dt="2026-01-23T16:19:04.920" v="2668" actId="14100"/>
        <pc:sldMkLst>
          <pc:docMk/>
          <pc:sldMk cId="119286226" sldId="289"/>
        </pc:sldMkLst>
        <pc:spChg chg="mod topLvl">
          <ac:chgData name="Perry Guess - Innovate UK UKRI" userId="510cdf58-9a12-4d1a-b73b-8e863fd1cf47" providerId="ADAL" clId="{D8FBE74D-C8D0-4457-9B2C-A3A0EB73E94E}" dt="2026-01-23T13:31:26.196" v="190" actId="164"/>
          <ac:spMkLst>
            <pc:docMk/>
            <pc:sldMk cId="119286226" sldId="289"/>
            <ac:spMk id="7" creationId="{B90F2874-2ABA-2897-3ABE-7DDBB59D63C0}"/>
          </ac:spMkLst>
        </pc:spChg>
        <pc:spChg chg="mod">
          <ac:chgData name="Perry Guess - Innovate UK UKRI" userId="510cdf58-9a12-4d1a-b73b-8e863fd1cf47" providerId="ADAL" clId="{D8FBE74D-C8D0-4457-9B2C-A3A0EB73E94E}" dt="2026-01-23T13:34:55.008" v="201" actId="1076"/>
          <ac:spMkLst>
            <pc:docMk/>
            <pc:sldMk cId="119286226" sldId="289"/>
            <ac:spMk id="9" creationId="{4489CA67-E606-4C07-500E-A36024080EFD}"/>
          </ac:spMkLst>
        </pc:spChg>
        <pc:spChg chg="mod topLvl">
          <ac:chgData name="Perry Guess - Innovate UK UKRI" userId="510cdf58-9a12-4d1a-b73b-8e863fd1cf47" providerId="ADAL" clId="{D8FBE74D-C8D0-4457-9B2C-A3A0EB73E94E}" dt="2026-01-23T13:31:26.196" v="190" actId="164"/>
          <ac:spMkLst>
            <pc:docMk/>
            <pc:sldMk cId="119286226" sldId="289"/>
            <ac:spMk id="10" creationId="{299231AA-DBB8-005D-4940-11E1DB8C2DB6}"/>
          </ac:spMkLst>
        </pc:spChg>
        <pc:spChg chg="mod">
          <ac:chgData name="Perry Guess - Innovate UK UKRI" userId="510cdf58-9a12-4d1a-b73b-8e863fd1cf47" providerId="ADAL" clId="{D8FBE74D-C8D0-4457-9B2C-A3A0EB73E94E}" dt="2026-01-23T13:34:55.008" v="201" actId="1076"/>
          <ac:spMkLst>
            <pc:docMk/>
            <pc:sldMk cId="119286226" sldId="289"/>
            <ac:spMk id="11" creationId="{7F6870D9-AB19-7C8D-888B-3B1B2F412CF5}"/>
          </ac:spMkLst>
        </pc:spChg>
        <pc:spChg chg="mod">
          <ac:chgData name="Perry Guess - Innovate UK UKRI" userId="510cdf58-9a12-4d1a-b73b-8e863fd1cf47" providerId="ADAL" clId="{D8FBE74D-C8D0-4457-9B2C-A3A0EB73E94E}" dt="2026-01-23T13:34:55.008" v="201" actId="1076"/>
          <ac:spMkLst>
            <pc:docMk/>
            <pc:sldMk cId="119286226" sldId="289"/>
            <ac:spMk id="12" creationId="{A14A79FD-94D6-185A-87E8-DC05364EB431}"/>
          </ac:spMkLst>
        </pc:spChg>
        <pc:spChg chg="mod topLvl">
          <ac:chgData name="Perry Guess - Innovate UK UKRI" userId="510cdf58-9a12-4d1a-b73b-8e863fd1cf47" providerId="ADAL" clId="{D8FBE74D-C8D0-4457-9B2C-A3A0EB73E94E}" dt="2026-01-23T13:31:26.196" v="190" actId="164"/>
          <ac:spMkLst>
            <pc:docMk/>
            <pc:sldMk cId="119286226" sldId="289"/>
            <ac:spMk id="16" creationId="{5A5C1288-A9DE-D38F-C98C-6F2DDC6A571A}"/>
          </ac:spMkLst>
        </pc:spChg>
        <pc:spChg chg="mod topLvl">
          <ac:chgData name="Perry Guess - Innovate UK UKRI" userId="510cdf58-9a12-4d1a-b73b-8e863fd1cf47" providerId="ADAL" clId="{D8FBE74D-C8D0-4457-9B2C-A3A0EB73E94E}" dt="2026-01-23T13:31:26.196" v="190" actId="164"/>
          <ac:spMkLst>
            <pc:docMk/>
            <pc:sldMk cId="119286226" sldId="289"/>
            <ac:spMk id="17" creationId="{65241A33-4B17-9179-9E78-E15798BDCE18}"/>
          </ac:spMkLst>
        </pc:spChg>
        <pc:spChg chg="mod topLvl">
          <ac:chgData name="Perry Guess - Innovate UK UKRI" userId="510cdf58-9a12-4d1a-b73b-8e863fd1cf47" providerId="ADAL" clId="{D8FBE74D-C8D0-4457-9B2C-A3A0EB73E94E}" dt="2026-01-23T13:31:26.196" v="190" actId="164"/>
          <ac:spMkLst>
            <pc:docMk/>
            <pc:sldMk cId="119286226" sldId="289"/>
            <ac:spMk id="26" creationId="{FED686F5-D247-65ED-0ABB-7008994AD347}"/>
          </ac:spMkLst>
        </pc:spChg>
        <pc:spChg chg="mod topLvl">
          <ac:chgData name="Perry Guess - Innovate UK UKRI" userId="510cdf58-9a12-4d1a-b73b-8e863fd1cf47" providerId="ADAL" clId="{D8FBE74D-C8D0-4457-9B2C-A3A0EB73E94E}" dt="2026-01-23T13:31:26.196" v="190" actId="164"/>
          <ac:spMkLst>
            <pc:docMk/>
            <pc:sldMk cId="119286226" sldId="289"/>
            <ac:spMk id="27" creationId="{3F43090E-9BD5-D6D4-3FFB-9121035C8337}"/>
          </ac:spMkLst>
        </pc:spChg>
        <pc:spChg chg="mod topLvl">
          <ac:chgData name="Perry Guess - Innovate UK UKRI" userId="510cdf58-9a12-4d1a-b73b-8e863fd1cf47" providerId="ADAL" clId="{D8FBE74D-C8D0-4457-9B2C-A3A0EB73E94E}" dt="2026-01-23T13:31:26.196" v="190" actId="164"/>
          <ac:spMkLst>
            <pc:docMk/>
            <pc:sldMk cId="119286226" sldId="289"/>
            <ac:spMk id="35" creationId="{4DCCC7B5-F750-F587-7DE6-923655BEFF01}"/>
          </ac:spMkLst>
        </pc:spChg>
        <pc:spChg chg="mod topLvl">
          <ac:chgData name="Perry Guess - Innovate UK UKRI" userId="510cdf58-9a12-4d1a-b73b-8e863fd1cf47" providerId="ADAL" clId="{D8FBE74D-C8D0-4457-9B2C-A3A0EB73E94E}" dt="2026-01-23T13:55:15.846" v="331" actId="164"/>
          <ac:spMkLst>
            <pc:docMk/>
            <pc:sldMk cId="119286226" sldId="289"/>
            <ac:spMk id="39" creationId="{420570CD-0AA4-E423-336D-FF1D0134FF0C}"/>
          </ac:spMkLst>
        </pc:spChg>
        <pc:spChg chg="mod topLvl">
          <ac:chgData name="Perry Guess - Innovate UK UKRI" userId="510cdf58-9a12-4d1a-b73b-8e863fd1cf47" providerId="ADAL" clId="{D8FBE74D-C8D0-4457-9B2C-A3A0EB73E94E}" dt="2026-01-23T13:52:02.119" v="318" actId="164"/>
          <ac:spMkLst>
            <pc:docMk/>
            <pc:sldMk cId="119286226" sldId="289"/>
            <ac:spMk id="43" creationId="{F4732FFD-60CB-FFE8-8FA0-8BEC39CB7167}"/>
          </ac:spMkLst>
        </pc:spChg>
        <pc:spChg chg="mod">
          <ac:chgData name="Perry Guess - Innovate UK UKRI" userId="510cdf58-9a12-4d1a-b73b-8e863fd1cf47" providerId="ADAL" clId="{D8FBE74D-C8D0-4457-9B2C-A3A0EB73E94E}" dt="2026-01-23T13:15:43.187" v="163"/>
          <ac:spMkLst>
            <pc:docMk/>
            <pc:sldMk cId="119286226" sldId="289"/>
            <ac:spMk id="50" creationId="{8AF0BA71-7906-2420-15C3-42216E9CA32F}"/>
          </ac:spMkLst>
        </pc:spChg>
        <pc:grpChg chg="add mod">
          <ac:chgData name="Perry Guess - Innovate UK UKRI" userId="510cdf58-9a12-4d1a-b73b-8e863fd1cf47" providerId="ADAL" clId="{D8FBE74D-C8D0-4457-9B2C-A3A0EB73E94E}" dt="2026-01-23T13:34:55.008" v="201" actId="1076"/>
          <ac:grpSpMkLst>
            <pc:docMk/>
            <pc:sldMk cId="119286226" sldId="289"/>
            <ac:grpSpMk id="3" creationId="{EBE547B6-E6C4-1A75-8274-053E5716CC91}"/>
          </ac:grpSpMkLst>
        </pc:grpChg>
        <pc:grpChg chg="add mod">
          <ac:chgData name="Perry Guess - Innovate UK UKRI" userId="510cdf58-9a12-4d1a-b73b-8e863fd1cf47" providerId="ADAL" clId="{D8FBE74D-C8D0-4457-9B2C-A3A0EB73E94E}" dt="2026-01-23T13:52:02.119" v="318" actId="164"/>
          <ac:grpSpMkLst>
            <pc:docMk/>
            <pc:sldMk cId="119286226" sldId="289"/>
            <ac:grpSpMk id="4" creationId="{6596A3E8-694B-B61A-75AC-D3505F642934}"/>
          </ac:grpSpMkLst>
        </pc:grpChg>
        <pc:grpChg chg="mod">
          <ac:chgData name="Perry Guess - Innovate UK UKRI" userId="510cdf58-9a12-4d1a-b73b-8e863fd1cf47" providerId="ADAL" clId="{D8FBE74D-C8D0-4457-9B2C-A3A0EB73E94E}" dt="2026-01-23T13:34:55.008" v="201" actId="1076"/>
          <ac:grpSpMkLst>
            <pc:docMk/>
            <pc:sldMk cId="119286226" sldId="289"/>
            <ac:grpSpMk id="8" creationId="{F9C26083-2281-4256-B7A3-717D4BC6AD8A}"/>
          </ac:grpSpMkLst>
        </pc:grpChg>
        <pc:grpChg chg="add mod">
          <ac:chgData name="Perry Guess - Innovate UK UKRI" userId="510cdf58-9a12-4d1a-b73b-8e863fd1cf47" providerId="ADAL" clId="{D8FBE74D-C8D0-4457-9B2C-A3A0EB73E94E}" dt="2026-01-23T13:31:41.626" v="194" actId="1076"/>
          <ac:grpSpMkLst>
            <pc:docMk/>
            <pc:sldMk cId="119286226" sldId="289"/>
            <ac:grpSpMk id="14" creationId="{F4F911E4-805D-AB1A-CD6B-D383AC66D405}"/>
          </ac:grpSpMkLst>
        </pc:grpChg>
        <pc:grpChg chg="add mod">
          <ac:chgData name="Perry Guess - Innovate UK UKRI" userId="510cdf58-9a12-4d1a-b73b-8e863fd1cf47" providerId="ADAL" clId="{D8FBE74D-C8D0-4457-9B2C-A3A0EB73E94E}" dt="2026-01-23T13:55:15.846" v="331" actId="164"/>
          <ac:grpSpMkLst>
            <pc:docMk/>
            <pc:sldMk cId="119286226" sldId="289"/>
            <ac:grpSpMk id="18" creationId="{2A7663C7-D5FB-CE83-C104-EFD290D15444}"/>
          </ac:grpSpMkLst>
        </pc:grpChg>
        <pc:grpChg chg="del">
          <ac:chgData name="Perry Guess - Innovate UK UKRI" userId="510cdf58-9a12-4d1a-b73b-8e863fd1cf47" providerId="ADAL" clId="{D8FBE74D-C8D0-4457-9B2C-A3A0EB73E94E}" dt="2026-01-23T13:27:44.145" v="172" actId="478"/>
          <ac:grpSpMkLst>
            <pc:docMk/>
            <pc:sldMk cId="119286226" sldId="289"/>
            <ac:grpSpMk id="51" creationId="{83640FA3-FE93-B3F2-A89E-69AC92075766}"/>
          </ac:grpSpMkLst>
        </pc:grpChg>
        <pc:grpChg chg="del">
          <ac:chgData name="Perry Guess - Innovate UK UKRI" userId="510cdf58-9a12-4d1a-b73b-8e863fd1cf47" providerId="ADAL" clId="{D8FBE74D-C8D0-4457-9B2C-A3A0EB73E94E}" dt="2026-01-23T13:28:19.508" v="178" actId="165"/>
          <ac:grpSpMkLst>
            <pc:docMk/>
            <pc:sldMk cId="119286226" sldId="289"/>
            <ac:grpSpMk id="58" creationId="{647D67DB-EC91-ED8E-AF91-0C9884AD2215}"/>
          </ac:grpSpMkLst>
        </pc:grpChg>
        <pc:grpChg chg="add del mod">
          <ac:chgData name="Perry Guess - Innovate UK UKRI" userId="510cdf58-9a12-4d1a-b73b-8e863fd1cf47" providerId="ADAL" clId="{D8FBE74D-C8D0-4457-9B2C-A3A0EB73E94E}" dt="2026-01-23T13:48:18.549" v="304" actId="165"/>
          <ac:grpSpMkLst>
            <pc:docMk/>
            <pc:sldMk cId="119286226" sldId="289"/>
            <ac:grpSpMk id="68" creationId="{87E4A4CC-5125-5757-3965-C416E99F5A91}"/>
          </ac:grpSpMkLst>
        </pc:grpChg>
        <pc:grpChg chg="del">
          <ac:chgData name="Perry Guess - Innovate UK UKRI" userId="510cdf58-9a12-4d1a-b73b-8e863fd1cf47" providerId="ADAL" clId="{D8FBE74D-C8D0-4457-9B2C-A3A0EB73E94E}" dt="2026-01-23T13:52:11.049" v="319" actId="165"/>
          <ac:grpSpMkLst>
            <pc:docMk/>
            <pc:sldMk cId="119286226" sldId="289"/>
            <ac:grpSpMk id="69" creationId="{61EF4D6E-16C2-C43E-6C16-08E248EA3DD3}"/>
          </ac:grpSpMkLst>
        </pc:grpChg>
        <pc:graphicFrameChg chg="add mod">
          <ac:chgData name="Perry Guess - Innovate UK UKRI" userId="510cdf58-9a12-4d1a-b73b-8e863fd1cf47" providerId="ADAL" clId="{D8FBE74D-C8D0-4457-9B2C-A3A0EB73E94E}" dt="2026-01-23T13:23:36.274" v="169"/>
          <ac:graphicFrameMkLst>
            <pc:docMk/>
            <pc:sldMk cId="119286226" sldId="289"/>
            <ac:graphicFrameMk id="2" creationId="{1D3B0978-A606-4DA4-81EF-9C44EA7413D8}"/>
          </ac:graphicFrameMkLst>
        </pc:graphicFrameChg>
        <pc:graphicFrameChg chg="add mod">
          <ac:chgData name="Perry Guess - Innovate UK UKRI" userId="510cdf58-9a12-4d1a-b73b-8e863fd1cf47" providerId="ADAL" clId="{D8FBE74D-C8D0-4457-9B2C-A3A0EB73E94E}" dt="2026-01-23T13:57:05.771" v="346"/>
          <ac:graphicFrameMkLst>
            <pc:docMk/>
            <pc:sldMk cId="119286226" sldId="289"/>
            <ac:graphicFrameMk id="2" creationId="{D3ED3F12-6D82-4DAF-A386-559D859B3AA6}"/>
          </ac:graphicFrameMkLst>
        </pc:graphicFrameChg>
        <pc:graphicFrameChg chg="add del mod topLvl">
          <ac:chgData name="Perry Guess - Innovate UK UKRI" userId="510cdf58-9a12-4d1a-b73b-8e863fd1cf47" providerId="ADAL" clId="{D8FBE74D-C8D0-4457-9B2C-A3A0EB73E94E}" dt="2026-01-23T13:28:23.920" v="180" actId="478"/>
          <ac:graphicFrameMkLst>
            <pc:docMk/>
            <pc:sldMk cId="119286226" sldId="289"/>
            <ac:graphicFrameMk id="4" creationId="{1D3B0978-A606-4DA4-81EF-9C44EA7413D8}"/>
          </ac:graphicFrameMkLst>
        </pc:graphicFrameChg>
        <pc:graphicFrameChg chg="del mod topLvl">
          <ac:chgData name="Perry Guess - Innovate UK UKRI" userId="510cdf58-9a12-4d1a-b73b-8e863fd1cf47" providerId="ADAL" clId="{D8FBE74D-C8D0-4457-9B2C-A3A0EB73E94E}" dt="2026-01-23T13:48:21.264" v="305" actId="478"/>
          <ac:graphicFrameMkLst>
            <pc:docMk/>
            <pc:sldMk cId="119286226" sldId="289"/>
            <ac:graphicFrameMk id="5" creationId="{D3ED3F12-6D82-4DAF-A386-559D859B3AA6}"/>
          </ac:graphicFrameMkLst>
        </pc:graphicFrameChg>
        <pc:graphicFrameChg chg="del mod topLvl">
          <ac:chgData name="Perry Guess - Innovate UK UKRI" userId="510cdf58-9a12-4d1a-b73b-8e863fd1cf47" providerId="ADAL" clId="{D8FBE74D-C8D0-4457-9B2C-A3A0EB73E94E}" dt="2026-01-23T13:52:16.137" v="320" actId="478"/>
          <ac:graphicFrameMkLst>
            <pc:docMk/>
            <pc:sldMk cId="119286226" sldId="289"/>
            <ac:graphicFrameMk id="6" creationId="{F3C5DFB7-2ACE-44B5-AF1E-3096D25F12D0}"/>
          </ac:graphicFrameMkLst>
        </pc:graphicFrameChg>
        <pc:graphicFrameChg chg="add mod">
          <ac:chgData name="Perry Guess - Innovate UK UKRI" userId="510cdf58-9a12-4d1a-b73b-8e863fd1cf47" providerId="ADAL" clId="{D8FBE74D-C8D0-4457-9B2C-A3A0EB73E94E}" dt="2026-01-23T16:19:04.920" v="2668" actId="14100"/>
          <ac:graphicFrameMkLst>
            <pc:docMk/>
            <pc:sldMk cId="119286226" sldId="289"/>
            <ac:graphicFrameMk id="13" creationId="{1D3B0978-A606-4DA4-81EF-9C44EA7413D8}"/>
          </ac:graphicFrameMkLst>
        </pc:graphicFrameChg>
        <pc:graphicFrameChg chg="add mod">
          <ac:chgData name="Perry Guess - Innovate UK UKRI" userId="510cdf58-9a12-4d1a-b73b-8e863fd1cf47" providerId="ADAL" clId="{D8FBE74D-C8D0-4457-9B2C-A3A0EB73E94E}" dt="2026-01-23T13:55:15.846" v="331" actId="164"/>
          <ac:graphicFrameMkLst>
            <pc:docMk/>
            <pc:sldMk cId="119286226" sldId="289"/>
            <ac:graphicFrameMk id="15" creationId="{F3C5DFB7-2ACE-44B5-AF1E-3096D25F12D0}"/>
          </ac:graphicFrameMkLst>
        </pc:graphicFrameChg>
        <pc:graphicFrameChg chg="add mod">
          <ac:chgData name="Perry Guess - Innovate UK UKRI" userId="510cdf58-9a12-4d1a-b73b-8e863fd1cf47" providerId="ADAL" clId="{D8FBE74D-C8D0-4457-9B2C-A3A0EB73E94E}" dt="2026-01-23T14:10:27.976" v="424"/>
          <ac:graphicFrameMkLst>
            <pc:docMk/>
            <pc:sldMk cId="119286226" sldId="289"/>
            <ac:graphicFrameMk id="19" creationId="{35B812ED-F278-888C-CF58-A614BBFB134C}"/>
          </ac:graphicFrameMkLst>
        </pc:graphicFrameChg>
      </pc:sldChg>
      <pc:sldChg chg="modSp mod">
        <pc:chgData name="Perry Guess - Innovate UK UKRI" userId="510cdf58-9a12-4d1a-b73b-8e863fd1cf47" providerId="ADAL" clId="{D8FBE74D-C8D0-4457-9B2C-A3A0EB73E94E}" dt="2026-01-23T14:13:17.669" v="457" actId="1076"/>
        <pc:sldMkLst>
          <pc:docMk/>
          <pc:sldMk cId="1694298448" sldId="306"/>
        </pc:sldMkLst>
        <pc:spChg chg="mod">
          <ac:chgData name="Perry Guess - Innovate UK UKRI" userId="510cdf58-9a12-4d1a-b73b-8e863fd1cf47" providerId="ADAL" clId="{D8FBE74D-C8D0-4457-9B2C-A3A0EB73E94E}" dt="2026-01-23T14:13:17.669" v="457" actId="1076"/>
          <ac:spMkLst>
            <pc:docMk/>
            <pc:sldMk cId="1694298448" sldId="306"/>
            <ac:spMk id="4" creationId="{1A0FB5C3-5658-1F50-C90C-760886FE4B6D}"/>
          </ac:spMkLst>
        </pc:spChg>
        <pc:spChg chg="mod">
          <ac:chgData name="Perry Guess - Innovate UK UKRI" userId="510cdf58-9a12-4d1a-b73b-8e863fd1cf47" providerId="ADAL" clId="{D8FBE74D-C8D0-4457-9B2C-A3A0EB73E94E}" dt="2026-01-23T14:13:17.669" v="457" actId="1076"/>
          <ac:spMkLst>
            <pc:docMk/>
            <pc:sldMk cId="1694298448" sldId="306"/>
            <ac:spMk id="5" creationId="{205B04F9-4DAE-0C44-05DA-47CDB2BD4FCE}"/>
          </ac:spMkLst>
        </pc:spChg>
        <pc:spChg chg="mod">
          <ac:chgData name="Perry Guess - Innovate UK UKRI" userId="510cdf58-9a12-4d1a-b73b-8e863fd1cf47" providerId="ADAL" clId="{D8FBE74D-C8D0-4457-9B2C-A3A0EB73E94E}" dt="2026-01-23T14:13:10.515" v="454" actId="1076"/>
          <ac:spMkLst>
            <pc:docMk/>
            <pc:sldMk cId="1694298448" sldId="306"/>
            <ac:spMk id="6" creationId="{A8E48954-942C-1C4C-818E-BEF11B1D1890}"/>
          </ac:spMkLst>
        </pc:spChg>
      </pc:sldChg>
      <pc:sldChg chg="addSp delSp mod delAnim modAnim">
        <pc:chgData name="Perry Guess - Innovate UK UKRI" userId="510cdf58-9a12-4d1a-b73b-8e863fd1cf47" providerId="ADAL" clId="{D8FBE74D-C8D0-4457-9B2C-A3A0EB73E94E}" dt="2026-01-23T16:34:21.319" v="2777"/>
        <pc:sldMkLst>
          <pc:docMk/>
          <pc:sldMk cId="4187587128" sldId="314"/>
        </pc:sldMkLst>
        <pc:spChg chg="del">
          <ac:chgData name="Perry Guess - Innovate UK UKRI" userId="510cdf58-9a12-4d1a-b73b-8e863fd1cf47" providerId="ADAL" clId="{D8FBE74D-C8D0-4457-9B2C-A3A0EB73E94E}" dt="2026-01-23T12:58:03.962" v="0" actId="478"/>
          <ac:spMkLst>
            <pc:docMk/>
            <pc:sldMk cId="4187587128" sldId="314"/>
            <ac:spMk id="3" creationId="{A4A22D83-E695-EA75-6D9B-79EC16F8BB8E}"/>
          </ac:spMkLst>
        </pc:spChg>
        <pc:spChg chg="add del">
          <ac:chgData name="Perry Guess - Innovate UK UKRI" userId="510cdf58-9a12-4d1a-b73b-8e863fd1cf47" providerId="ADAL" clId="{D8FBE74D-C8D0-4457-9B2C-A3A0EB73E94E}" dt="2026-01-23T14:12:40.488" v="433" actId="478"/>
          <ac:spMkLst>
            <pc:docMk/>
            <pc:sldMk cId="4187587128" sldId="314"/>
            <ac:spMk id="9" creationId="{2624C1F7-DABB-8B7B-E1E6-C9DBDA8FD7E6}"/>
          </ac:spMkLst>
        </pc:spChg>
      </pc:sldChg>
      <pc:sldChg chg="del">
        <pc:chgData name="Perry Guess - Innovate UK UKRI" userId="510cdf58-9a12-4d1a-b73b-8e863fd1cf47" providerId="ADAL" clId="{D8FBE74D-C8D0-4457-9B2C-A3A0EB73E94E}" dt="2026-01-23T14:13:45.924" v="458" actId="47"/>
        <pc:sldMkLst>
          <pc:docMk/>
          <pc:sldMk cId="3455269801" sldId="322"/>
        </pc:sldMkLst>
      </pc:sldChg>
      <pc:sldChg chg="delSp modSp mod">
        <pc:chgData name="Perry Guess - Innovate UK UKRI" userId="510cdf58-9a12-4d1a-b73b-8e863fd1cf47" providerId="ADAL" clId="{D8FBE74D-C8D0-4457-9B2C-A3A0EB73E94E}" dt="2026-01-23T16:33:54.007" v="2776" actId="1076"/>
        <pc:sldMkLst>
          <pc:docMk/>
          <pc:sldMk cId="3045334858" sldId="323"/>
        </pc:sldMkLst>
        <pc:spChg chg="mod">
          <ac:chgData name="Perry Guess - Innovate UK UKRI" userId="510cdf58-9a12-4d1a-b73b-8e863fd1cf47" providerId="ADAL" clId="{D8FBE74D-C8D0-4457-9B2C-A3A0EB73E94E}" dt="2026-01-23T16:33:54.007" v="2776" actId="1076"/>
          <ac:spMkLst>
            <pc:docMk/>
            <pc:sldMk cId="3045334858" sldId="323"/>
            <ac:spMk id="3" creationId="{F1802EB7-6F06-D608-FAF7-F93F04109180}"/>
          </ac:spMkLst>
        </pc:spChg>
        <pc:spChg chg="mod">
          <ac:chgData name="Perry Guess - Innovate UK UKRI" userId="510cdf58-9a12-4d1a-b73b-8e863fd1cf47" providerId="ADAL" clId="{D8FBE74D-C8D0-4457-9B2C-A3A0EB73E94E}" dt="2026-01-23T16:33:54.007" v="2776" actId="1076"/>
          <ac:spMkLst>
            <pc:docMk/>
            <pc:sldMk cId="3045334858" sldId="323"/>
            <ac:spMk id="5" creationId="{7CF90CE4-AD0D-B600-B88E-F509D72B4889}"/>
          </ac:spMkLst>
        </pc:spChg>
        <pc:spChg chg="del">
          <ac:chgData name="Perry Guess - Innovate UK UKRI" userId="510cdf58-9a12-4d1a-b73b-8e863fd1cf47" providerId="ADAL" clId="{D8FBE74D-C8D0-4457-9B2C-A3A0EB73E94E}" dt="2026-01-23T16:33:34.025" v="2772" actId="478"/>
          <ac:spMkLst>
            <pc:docMk/>
            <pc:sldMk cId="3045334858" sldId="323"/>
            <ac:spMk id="6" creationId="{783F1167-5D68-5841-C6CB-BCC07BA183C2}"/>
          </ac:spMkLst>
        </pc:spChg>
      </pc:sldChg>
      <pc:sldChg chg="addSp delSp modSp mod modAnim">
        <pc:chgData name="Perry Guess - Innovate UK UKRI" userId="510cdf58-9a12-4d1a-b73b-8e863fd1cf47" providerId="ADAL" clId="{D8FBE74D-C8D0-4457-9B2C-A3A0EB73E94E}" dt="2026-01-23T16:24:41.576" v="2701" actId="478"/>
        <pc:sldMkLst>
          <pc:docMk/>
          <pc:sldMk cId="2154846933" sldId="2147482595"/>
        </pc:sldMkLst>
        <pc:spChg chg="mod">
          <ac:chgData name="Perry Guess - Innovate UK UKRI" userId="510cdf58-9a12-4d1a-b73b-8e863fd1cf47" providerId="ADAL" clId="{D8FBE74D-C8D0-4457-9B2C-A3A0EB73E94E}" dt="2026-01-23T15:53:58.870" v="2479" actId="14100"/>
          <ac:spMkLst>
            <pc:docMk/>
            <pc:sldMk cId="2154846933" sldId="2147482595"/>
            <ac:spMk id="3" creationId="{C69E1FF5-AEAC-506C-7167-0B9B7E14069F}"/>
          </ac:spMkLst>
        </pc:spChg>
        <pc:spChg chg="mod">
          <ac:chgData name="Perry Guess - Innovate UK UKRI" userId="510cdf58-9a12-4d1a-b73b-8e863fd1cf47" providerId="ADAL" clId="{D8FBE74D-C8D0-4457-9B2C-A3A0EB73E94E}" dt="2026-01-23T15:54:26.961" v="2483" actId="20577"/>
          <ac:spMkLst>
            <pc:docMk/>
            <pc:sldMk cId="2154846933" sldId="2147482595"/>
            <ac:spMk id="4" creationId="{C3832CFD-D7AF-22C0-4189-D45258349EAE}"/>
          </ac:spMkLst>
        </pc:spChg>
        <pc:spChg chg="mod">
          <ac:chgData name="Perry Guess - Innovate UK UKRI" userId="510cdf58-9a12-4d1a-b73b-8e863fd1cf47" providerId="ADAL" clId="{D8FBE74D-C8D0-4457-9B2C-A3A0EB73E94E}" dt="2026-01-23T16:02:25.703" v="2629" actId="1076"/>
          <ac:spMkLst>
            <pc:docMk/>
            <pc:sldMk cId="2154846933" sldId="2147482595"/>
            <ac:spMk id="7" creationId="{37CDCF9A-6CD6-A01D-5178-30CED61CFD4A}"/>
          </ac:spMkLst>
        </pc:spChg>
        <pc:spChg chg="mod">
          <ac:chgData name="Perry Guess - Innovate UK UKRI" userId="510cdf58-9a12-4d1a-b73b-8e863fd1cf47" providerId="ADAL" clId="{D8FBE74D-C8D0-4457-9B2C-A3A0EB73E94E}" dt="2026-01-23T16:02:42.861" v="2643" actId="20577"/>
          <ac:spMkLst>
            <pc:docMk/>
            <pc:sldMk cId="2154846933" sldId="2147482595"/>
            <ac:spMk id="12" creationId="{E5B29C78-A46B-696C-6B66-36F427884E0F}"/>
          </ac:spMkLst>
        </pc:spChg>
        <pc:picChg chg="add del mod">
          <ac:chgData name="Perry Guess - Innovate UK UKRI" userId="510cdf58-9a12-4d1a-b73b-8e863fd1cf47" providerId="ADAL" clId="{D8FBE74D-C8D0-4457-9B2C-A3A0EB73E94E}" dt="2026-01-23T16:24:41.576" v="2701" actId="478"/>
          <ac:picMkLst>
            <pc:docMk/>
            <pc:sldMk cId="2154846933" sldId="2147482595"/>
            <ac:picMk id="2" creationId="{CEF30E9E-9A05-D69E-9FD8-8AEC1DE6AC1D}"/>
          </ac:picMkLst>
        </pc:picChg>
      </pc:sldChg>
      <pc:sldChg chg="addSp delSp modSp add mod modNotesTx">
        <pc:chgData name="Perry Guess - Innovate UK UKRI" userId="510cdf58-9a12-4d1a-b73b-8e863fd1cf47" providerId="ADAL" clId="{D8FBE74D-C8D0-4457-9B2C-A3A0EB73E94E}" dt="2026-01-23T16:36:28.191" v="2877" actId="20577"/>
        <pc:sldMkLst>
          <pc:docMk/>
          <pc:sldMk cId="3300583250" sldId="2147482597"/>
        </pc:sldMkLst>
        <pc:spChg chg="mod">
          <ac:chgData name="Perry Guess - Innovate UK UKRI" userId="510cdf58-9a12-4d1a-b73b-8e863fd1cf47" providerId="ADAL" clId="{D8FBE74D-C8D0-4457-9B2C-A3A0EB73E94E}" dt="2026-01-23T16:23:38.472" v="2681" actId="1076"/>
          <ac:spMkLst>
            <pc:docMk/>
            <pc:sldMk cId="3300583250" sldId="2147482597"/>
            <ac:spMk id="2" creationId="{2A8EB8F4-9441-E5CD-5818-BCB0CD84F8E3}"/>
          </ac:spMkLst>
        </pc:spChg>
        <pc:spChg chg="add del mod">
          <ac:chgData name="Perry Guess - Innovate UK UKRI" userId="510cdf58-9a12-4d1a-b73b-8e863fd1cf47" providerId="ADAL" clId="{D8FBE74D-C8D0-4457-9B2C-A3A0EB73E94E}" dt="2026-01-23T14:11:40.535" v="429" actId="478"/>
          <ac:spMkLst>
            <pc:docMk/>
            <pc:sldMk cId="3300583250" sldId="2147482597"/>
            <ac:spMk id="3" creationId="{CB1FCE8D-85D7-9B47-84DA-0295CF994978}"/>
          </ac:spMkLst>
        </pc:spChg>
        <pc:spChg chg="add mod">
          <ac:chgData name="Perry Guess - Innovate UK UKRI" userId="510cdf58-9a12-4d1a-b73b-8e863fd1cf47" providerId="ADAL" clId="{D8FBE74D-C8D0-4457-9B2C-A3A0EB73E94E}" dt="2026-01-23T14:11:40.856" v="430"/>
          <ac:spMkLst>
            <pc:docMk/>
            <pc:sldMk cId="3300583250" sldId="2147482597"/>
            <ac:spMk id="4" creationId="{2A534450-FF29-F537-929A-FBCEA80C1E5A}"/>
          </ac:spMkLst>
        </pc:spChg>
        <pc:spChg chg="add mod">
          <ac:chgData name="Perry Guess - Innovate UK UKRI" userId="510cdf58-9a12-4d1a-b73b-8e863fd1cf47" providerId="ADAL" clId="{D8FBE74D-C8D0-4457-9B2C-A3A0EB73E94E}" dt="2026-01-23T14:11:51.037" v="431"/>
          <ac:spMkLst>
            <pc:docMk/>
            <pc:sldMk cId="3300583250" sldId="2147482597"/>
            <ac:spMk id="5" creationId="{ABA1EC0D-3C28-4076-4879-40F00A4AB473}"/>
          </ac:spMkLst>
        </pc:spChg>
        <pc:spChg chg="add mod">
          <ac:chgData name="Perry Guess - Innovate UK UKRI" userId="510cdf58-9a12-4d1a-b73b-8e863fd1cf47" providerId="ADAL" clId="{D8FBE74D-C8D0-4457-9B2C-A3A0EB73E94E}" dt="2026-01-23T14:11:51.037" v="431"/>
          <ac:spMkLst>
            <pc:docMk/>
            <pc:sldMk cId="3300583250" sldId="2147482597"/>
            <ac:spMk id="7" creationId="{FA477E7C-B130-D9DD-8260-11B9A37D1EDB}"/>
          </ac:spMkLst>
        </pc:spChg>
        <pc:spChg chg="mod">
          <ac:chgData name="Perry Guess - Innovate UK UKRI" userId="510cdf58-9a12-4d1a-b73b-8e863fd1cf47" providerId="ADAL" clId="{D8FBE74D-C8D0-4457-9B2C-A3A0EB73E94E}" dt="2026-01-23T16:23:38.472" v="2681" actId="1076"/>
          <ac:spMkLst>
            <pc:docMk/>
            <pc:sldMk cId="3300583250" sldId="2147482597"/>
            <ac:spMk id="11" creationId="{692D7C64-8F73-B2C6-786D-87F6C51724F0}"/>
          </ac:spMkLst>
        </pc:spChg>
        <pc:spChg chg="del">
          <ac:chgData name="Perry Guess - Innovate UK UKRI" userId="510cdf58-9a12-4d1a-b73b-8e863fd1cf47" providerId="ADAL" clId="{D8FBE74D-C8D0-4457-9B2C-A3A0EB73E94E}" dt="2026-01-23T14:11:26.454" v="427" actId="478"/>
          <ac:spMkLst>
            <pc:docMk/>
            <pc:sldMk cId="3300583250" sldId="2147482597"/>
            <ac:spMk id="12" creationId="{4CF11ACE-0822-06BC-0121-EE6C9D027A8C}"/>
          </ac:spMkLst>
        </pc:spChg>
        <pc:picChg chg="add mod">
          <ac:chgData name="Perry Guess - Innovate UK UKRI" userId="510cdf58-9a12-4d1a-b73b-8e863fd1cf47" providerId="ADAL" clId="{D8FBE74D-C8D0-4457-9B2C-A3A0EB73E94E}" dt="2026-01-23T16:24:06.749" v="2686" actId="1076"/>
          <ac:picMkLst>
            <pc:docMk/>
            <pc:sldMk cId="3300583250" sldId="2147482597"/>
            <ac:picMk id="8" creationId="{1CED48D9-9145-4981-3B5D-FAA296A45032}"/>
          </ac:picMkLst>
        </pc:picChg>
        <pc:picChg chg="add del mod">
          <ac:chgData name="Perry Guess - Innovate UK UKRI" userId="510cdf58-9a12-4d1a-b73b-8e863fd1cf47" providerId="ADAL" clId="{D8FBE74D-C8D0-4457-9B2C-A3A0EB73E94E}" dt="2026-01-23T16:24:03.844" v="2685" actId="478"/>
          <ac:picMkLst>
            <pc:docMk/>
            <pc:sldMk cId="3300583250" sldId="2147482597"/>
            <ac:picMk id="9" creationId="{4ED27F97-8C90-ABC6-0718-F6CA47C11D7B}"/>
          </ac:picMkLst>
        </pc:picChg>
      </pc:sldChg>
      <pc:sldChg chg="del">
        <pc:chgData name="Perry Guess - Innovate UK UKRI" userId="510cdf58-9a12-4d1a-b73b-8e863fd1cf47" providerId="ADAL" clId="{D8FBE74D-C8D0-4457-9B2C-A3A0EB73E94E}" dt="2026-01-23T14:14:51.563" v="464" actId="47"/>
        <pc:sldMkLst>
          <pc:docMk/>
          <pc:sldMk cId="213765567" sldId="2147482599"/>
        </pc:sldMkLst>
      </pc:sldChg>
      <pc:sldChg chg="del">
        <pc:chgData name="Perry Guess - Innovate UK UKRI" userId="510cdf58-9a12-4d1a-b73b-8e863fd1cf47" providerId="ADAL" clId="{D8FBE74D-C8D0-4457-9B2C-A3A0EB73E94E}" dt="2026-01-23T15:31:47.003" v="2118" actId="47"/>
        <pc:sldMkLst>
          <pc:docMk/>
          <pc:sldMk cId="954467843" sldId="2147482600"/>
        </pc:sldMkLst>
      </pc:sldChg>
      <pc:sldChg chg="del">
        <pc:chgData name="Perry Guess - Innovate UK UKRI" userId="510cdf58-9a12-4d1a-b73b-8e863fd1cf47" providerId="ADAL" clId="{D8FBE74D-C8D0-4457-9B2C-A3A0EB73E94E}" dt="2026-01-23T15:31:49.287" v="2119" actId="47"/>
        <pc:sldMkLst>
          <pc:docMk/>
          <pc:sldMk cId="1282849354" sldId="2147482601"/>
        </pc:sldMkLst>
      </pc:sldChg>
      <pc:sldChg chg="del">
        <pc:chgData name="Perry Guess - Innovate UK UKRI" userId="510cdf58-9a12-4d1a-b73b-8e863fd1cf47" providerId="ADAL" clId="{D8FBE74D-C8D0-4457-9B2C-A3A0EB73E94E}" dt="2026-01-23T16:05:40.653" v="2645" actId="47"/>
        <pc:sldMkLst>
          <pc:docMk/>
          <pc:sldMk cId="2807846928" sldId="2147482602"/>
        </pc:sldMkLst>
      </pc:sldChg>
      <pc:sldChg chg="addSp delSp modSp mod modAnim modNotesTx">
        <pc:chgData name="Perry Guess - Innovate UK UKRI" userId="510cdf58-9a12-4d1a-b73b-8e863fd1cf47" providerId="ADAL" clId="{D8FBE74D-C8D0-4457-9B2C-A3A0EB73E94E}" dt="2026-01-23T16:25:43.851" v="2706"/>
        <pc:sldMkLst>
          <pc:docMk/>
          <pc:sldMk cId="2799019750" sldId="2147482604"/>
        </pc:sldMkLst>
        <pc:spChg chg="mod">
          <ac:chgData name="Perry Guess - Innovate UK UKRI" userId="510cdf58-9a12-4d1a-b73b-8e863fd1cf47" providerId="ADAL" clId="{D8FBE74D-C8D0-4457-9B2C-A3A0EB73E94E}" dt="2026-01-23T14:42:59.470" v="1155" actId="20577"/>
          <ac:spMkLst>
            <pc:docMk/>
            <pc:sldMk cId="2799019750" sldId="2147482604"/>
            <ac:spMk id="17" creationId="{DF57D9A1-50CF-4814-0BC3-65D47245085C}"/>
          </ac:spMkLst>
        </pc:spChg>
        <pc:spChg chg="mod">
          <ac:chgData name="Perry Guess - Innovate UK UKRI" userId="510cdf58-9a12-4d1a-b73b-8e863fd1cf47" providerId="ADAL" clId="{D8FBE74D-C8D0-4457-9B2C-A3A0EB73E94E}" dt="2026-01-23T14:23:50.440" v="486" actId="20577"/>
          <ac:spMkLst>
            <pc:docMk/>
            <pc:sldMk cId="2799019750" sldId="2147482604"/>
            <ac:spMk id="20" creationId="{365B3311-90C9-C521-34C3-CE99E6DBD5CB}"/>
          </ac:spMkLst>
        </pc:spChg>
        <pc:picChg chg="add mod">
          <ac:chgData name="Perry Guess - Innovate UK UKRI" userId="510cdf58-9a12-4d1a-b73b-8e863fd1cf47" providerId="ADAL" clId="{D8FBE74D-C8D0-4457-9B2C-A3A0EB73E94E}" dt="2026-01-23T16:24:25.646" v="2693"/>
          <ac:picMkLst>
            <pc:docMk/>
            <pc:sldMk cId="2799019750" sldId="2147482604"/>
            <ac:picMk id="2" creationId="{CED87299-8A24-B549-8A73-2537C18CFCFA}"/>
          </ac:picMkLst>
        </pc:picChg>
        <pc:picChg chg="del">
          <ac:chgData name="Perry Guess - Innovate UK UKRI" userId="510cdf58-9a12-4d1a-b73b-8e863fd1cf47" providerId="ADAL" clId="{D8FBE74D-C8D0-4457-9B2C-A3A0EB73E94E}" dt="2026-01-23T16:24:25.448" v="2692" actId="478"/>
          <ac:picMkLst>
            <pc:docMk/>
            <pc:sldMk cId="2799019750" sldId="2147482604"/>
            <ac:picMk id="3" creationId="{9D440F03-D684-438F-7B03-51B660F0239F}"/>
          </ac:picMkLst>
        </pc:picChg>
        <pc:picChg chg="del">
          <ac:chgData name="Perry Guess - Innovate UK UKRI" userId="510cdf58-9a12-4d1a-b73b-8e863fd1cf47" providerId="ADAL" clId="{D8FBE74D-C8D0-4457-9B2C-A3A0EB73E94E}" dt="2026-01-23T16:24:25.448" v="2692" actId="478"/>
          <ac:picMkLst>
            <pc:docMk/>
            <pc:sldMk cId="2799019750" sldId="2147482604"/>
            <ac:picMk id="4" creationId="{97070E1B-5684-884D-C001-A11157E18487}"/>
          </ac:picMkLst>
        </pc:picChg>
      </pc:sldChg>
      <pc:sldChg chg="modSp del mod">
        <pc:chgData name="Perry Guess - Innovate UK UKRI" userId="510cdf58-9a12-4d1a-b73b-8e863fd1cf47" providerId="ADAL" clId="{D8FBE74D-C8D0-4457-9B2C-A3A0EB73E94E}" dt="2026-01-23T13:15:11.073" v="156" actId="47"/>
        <pc:sldMkLst>
          <pc:docMk/>
          <pc:sldMk cId="2833251882" sldId="2147482609"/>
        </pc:sldMkLst>
        <pc:spChg chg="mod">
          <ac:chgData name="Perry Guess - Innovate UK UKRI" userId="510cdf58-9a12-4d1a-b73b-8e863fd1cf47" providerId="ADAL" clId="{D8FBE74D-C8D0-4457-9B2C-A3A0EB73E94E}" dt="2026-01-23T13:05:03.062" v="31" actId="6549"/>
          <ac:spMkLst>
            <pc:docMk/>
            <pc:sldMk cId="2833251882" sldId="2147482609"/>
            <ac:spMk id="15" creationId="{7C7DD912-C6E5-410E-7FD3-CB423451FF58}"/>
          </ac:spMkLst>
        </pc:spChg>
        <pc:spChg chg="mod">
          <ac:chgData name="Perry Guess - Innovate UK UKRI" userId="510cdf58-9a12-4d1a-b73b-8e863fd1cf47" providerId="ADAL" clId="{D8FBE74D-C8D0-4457-9B2C-A3A0EB73E94E}" dt="2026-01-23T13:05:10.893" v="37" actId="6549"/>
          <ac:spMkLst>
            <pc:docMk/>
            <pc:sldMk cId="2833251882" sldId="2147482609"/>
            <ac:spMk id="16" creationId="{AA33F856-D320-9E45-9E50-7EE5103BDEE4}"/>
          </ac:spMkLst>
        </pc:spChg>
        <pc:spChg chg="mod">
          <ac:chgData name="Perry Guess - Innovate UK UKRI" userId="510cdf58-9a12-4d1a-b73b-8e863fd1cf47" providerId="ADAL" clId="{D8FBE74D-C8D0-4457-9B2C-A3A0EB73E94E}" dt="2026-01-23T13:05:21.364" v="45" actId="6549"/>
          <ac:spMkLst>
            <pc:docMk/>
            <pc:sldMk cId="2833251882" sldId="2147482609"/>
            <ac:spMk id="17" creationId="{A89DF697-8E49-ACE7-80EC-A17EDA60668C}"/>
          </ac:spMkLst>
        </pc:spChg>
        <pc:spChg chg="mod">
          <ac:chgData name="Perry Guess - Innovate UK UKRI" userId="510cdf58-9a12-4d1a-b73b-8e863fd1cf47" providerId="ADAL" clId="{D8FBE74D-C8D0-4457-9B2C-A3A0EB73E94E}" dt="2026-01-23T13:05:26.693" v="51" actId="6549"/>
          <ac:spMkLst>
            <pc:docMk/>
            <pc:sldMk cId="2833251882" sldId="2147482609"/>
            <ac:spMk id="18" creationId="{AA82E282-358A-BBFB-EFF2-BAD18268567C}"/>
          </ac:spMkLst>
        </pc:spChg>
        <pc:spChg chg="mod">
          <ac:chgData name="Perry Guess - Innovate UK UKRI" userId="510cdf58-9a12-4d1a-b73b-8e863fd1cf47" providerId="ADAL" clId="{D8FBE74D-C8D0-4457-9B2C-A3A0EB73E94E}" dt="2026-01-23T13:05:33.355" v="53" actId="20577"/>
          <ac:spMkLst>
            <pc:docMk/>
            <pc:sldMk cId="2833251882" sldId="2147482609"/>
            <ac:spMk id="19" creationId="{066BE00D-BF6A-8F65-3CF0-EDC27E8C79A4}"/>
          </ac:spMkLst>
        </pc:spChg>
        <pc:spChg chg="mod">
          <ac:chgData name="Perry Guess - Innovate UK UKRI" userId="510cdf58-9a12-4d1a-b73b-8e863fd1cf47" providerId="ADAL" clId="{D8FBE74D-C8D0-4457-9B2C-A3A0EB73E94E}" dt="2026-01-23T13:06:19.114" v="65" actId="108"/>
          <ac:spMkLst>
            <pc:docMk/>
            <pc:sldMk cId="2833251882" sldId="2147482609"/>
            <ac:spMk id="22" creationId="{EA5AE59C-267E-E9E0-8D7F-F7D388974EF7}"/>
          </ac:spMkLst>
        </pc:spChg>
        <pc:spChg chg="mod">
          <ac:chgData name="Perry Guess - Innovate UK UKRI" userId="510cdf58-9a12-4d1a-b73b-8e863fd1cf47" providerId="ADAL" clId="{D8FBE74D-C8D0-4457-9B2C-A3A0EB73E94E}" dt="2026-01-23T13:05:45.548" v="62" actId="6549"/>
          <ac:spMkLst>
            <pc:docMk/>
            <pc:sldMk cId="2833251882" sldId="2147482609"/>
            <ac:spMk id="29" creationId="{86DD3200-1637-C5EA-5B11-D23E8365BF9A}"/>
          </ac:spMkLst>
        </pc:spChg>
        <pc:spChg chg="mod">
          <ac:chgData name="Perry Guess - Innovate UK UKRI" userId="510cdf58-9a12-4d1a-b73b-8e863fd1cf47" providerId="ADAL" clId="{D8FBE74D-C8D0-4457-9B2C-A3A0EB73E94E}" dt="2026-01-23T13:06:31.131" v="66" actId="1076"/>
          <ac:spMkLst>
            <pc:docMk/>
            <pc:sldMk cId="2833251882" sldId="2147482609"/>
            <ac:spMk id="32" creationId="{95FD1C69-34BC-7C18-68C4-62B95A4A8F4E}"/>
          </ac:spMkLst>
        </pc:spChg>
      </pc:sldChg>
      <pc:sldChg chg="addSp delSp modSp mod modAnim">
        <pc:chgData name="Perry Guess - Innovate UK UKRI" userId="510cdf58-9a12-4d1a-b73b-8e863fd1cf47" providerId="ADAL" clId="{D8FBE74D-C8D0-4457-9B2C-A3A0EB73E94E}" dt="2026-01-23T14:10:34.307" v="425"/>
        <pc:sldMkLst>
          <pc:docMk/>
          <pc:sldMk cId="1187930399" sldId="2147482610"/>
        </pc:sldMkLst>
        <pc:spChg chg="mod">
          <ac:chgData name="Perry Guess - Innovate UK UKRI" userId="510cdf58-9a12-4d1a-b73b-8e863fd1cf47" providerId="ADAL" clId="{D8FBE74D-C8D0-4457-9B2C-A3A0EB73E94E}" dt="2026-01-23T13:27:47.824" v="175"/>
          <ac:spMkLst>
            <pc:docMk/>
            <pc:sldMk cId="1187930399" sldId="2147482610"/>
            <ac:spMk id="5" creationId="{33D350D1-776C-8395-69A7-BD15E86B7B13}"/>
          </ac:spMkLst>
        </pc:spChg>
        <pc:spChg chg="mod">
          <ac:chgData name="Perry Guess - Innovate UK UKRI" userId="510cdf58-9a12-4d1a-b73b-8e863fd1cf47" providerId="ADAL" clId="{D8FBE74D-C8D0-4457-9B2C-A3A0EB73E94E}" dt="2026-01-23T13:27:47.824" v="175"/>
          <ac:spMkLst>
            <pc:docMk/>
            <pc:sldMk cId="1187930399" sldId="2147482610"/>
            <ac:spMk id="6" creationId="{17E56AFD-D6D6-E29D-FBE2-5087455F1FA3}"/>
          </ac:spMkLst>
        </pc:spChg>
        <pc:spChg chg="mod">
          <ac:chgData name="Perry Guess - Innovate UK UKRI" userId="510cdf58-9a12-4d1a-b73b-8e863fd1cf47" providerId="ADAL" clId="{D8FBE74D-C8D0-4457-9B2C-A3A0EB73E94E}" dt="2026-01-23T13:27:47.824" v="175"/>
          <ac:spMkLst>
            <pc:docMk/>
            <pc:sldMk cId="1187930399" sldId="2147482610"/>
            <ac:spMk id="9" creationId="{EB1E5BF6-DA04-E581-A2A5-60C537E985E9}"/>
          </ac:spMkLst>
        </pc:spChg>
        <pc:spChg chg="mod">
          <ac:chgData name="Perry Guess - Innovate UK UKRI" userId="510cdf58-9a12-4d1a-b73b-8e863fd1cf47" providerId="ADAL" clId="{D8FBE74D-C8D0-4457-9B2C-A3A0EB73E94E}" dt="2026-01-23T14:10:34.307" v="425"/>
          <ac:spMkLst>
            <pc:docMk/>
            <pc:sldMk cId="1187930399" sldId="2147482610"/>
            <ac:spMk id="14" creationId="{F23759DB-DEE6-52C2-2348-0714E7E7B4C5}"/>
          </ac:spMkLst>
        </pc:spChg>
        <pc:spChg chg="mod topLvl">
          <ac:chgData name="Perry Guess - Innovate UK UKRI" userId="510cdf58-9a12-4d1a-b73b-8e863fd1cf47" providerId="ADAL" clId="{D8FBE74D-C8D0-4457-9B2C-A3A0EB73E94E}" dt="2026-01-23T14:00:45.107" v="372" actId="164"/>
          <ac:spMkLst>
            <pc:docMk/>
            <pc:sldMk cId="1187930399" sldId="2147482610"/>
            <ac:spMk id="35" creationId="{4D57A129-2D20-BAA8-A8A3-EC05F3DDFB31}"/>
          </ac:spMkLst>
        </pc:spChg>
        <pc:spChg chg="mod topLvl">
          <ac:chgData name="Perry Guess - Innovate UK UKRI" userId="510cdf58-9a12-4d1a-b73b-8e863fd1cf47" providerId="ADAL" clId="{D8FBE74D-C8D0-4457-9B2C-A3A0EB73E94E}" dt="2026-01-23T14:07:27.895" v="417" actId="164"/>
          <ac:spMkLst>
            <pc:docMk/>
            <pc:sldMk cId="1187930399" sldId="2147482610"/>
            <ac:spMk id="39" creationId="{CA8A7B9F-A1B1-23DA-4127-E6D646287992}"/>
          </ac:spMkLst>
        </pc:spChg>
        <pc:spChg chg="mod topLvl">
          <ac:chgData name="Perry Guess - Innovate UK UKRI" userId="510cdf58-9a12-4d1a-b73b-8e863fd1cf47" providerId="ADAL" clId="{D8FBE74D-C8D0-4457-9B2C-A3A0EB73E94E}" dt="2026-01-23T14:03:17.508" v="386" actId="164"/>
          <ac:spMkLst>
            <pc:docMk/>
            <pc:sldMk cId="1187930399" sldId="2147482610"/>
            <ac:spMk id="43" creationId="{5A1B757F-957E-1497-32EE-DD371306494C}"/>
          </ac:spMkLst>
        </pc:spChg>
        <pc:grpChg chg="add mod">
          <ac:chgData name="Perry Guess - Innovate UK UKRI" userId="510cdf58-9a12-4d1a-b73b-8e863fd1cf47" providerId="ADAL" clId="{D8FBE74D-C8D0-4457-9B2C-A3A0EB73E94E}" dt="2026-01-23T13:27:47.824" v="175"/>
          <ac:grpSpMkLst>
            <pc:docMk/>
            <pc:sldMk cId="1187930399" sldId="2147482610"/>
            <ac:grpSpMk id="3" creationId="{BD25B34D-EB82-AB4C-145D-02EDE50F728A}"/>
          </ac:grpSpMkLst>
        </pc:grpChg>
        <pc:grpChg chg="mod">
          <ac:chgData name="Perry Guess - Innovate UK UKRI" userId="510cdf58-9a12-4d1a-b73b-8e863fd1cf47" providerId="ADAL" clId="{D8FBE74D-C8D0-4457-9B2C-A3A0EB73E94E}" dt="2026-01-23T13:27:47.824" v="175"/>
          <ac:grpSpMkLst>
            <pc:docMk/>
            <pc:sldMk cId="1187930399" sldId="2147482610"/>
            <ac:grpSpMk id="4" creationId="{51E848E9-F5E7-33F9-D7A2-61C55B94441F}"/>
          </ac:grpSpMkLst>
        </pc:grpChg>
        <pc:grpChg chg="add mod">
          <ac:chgData name="Perry Guess - Innovate UK UKRI" userId="510cdf58-9a12-4d1a-b73b-8e863fd1cf47" providerId="ADAL" clId="{D8FBE74D-C8D0-4457-9B2C-A3A0EB73E94E}" dt="2026-01-23T14:00:45.107" v="372" actId="164"/>
          <ac:grpSpMkLst>
            <pc:docMk/>
            <pc:sldMk cId="1187930399" sldId="2147482610"/>
            <ac:grpSpMk id="11" creationId="{3DC8545B-4324-5276-74D8-16F304BB75B8}"/>
          </ac:grpSpMkLst>
        </pc:grpChg>
        <pc:grpChg chg="add mod">
          <ac:chgData name="Perry Guess - Innovate UK UKRI" userId="510cdf58-9a12-4d1a-b73b-8e863fd1cf47" providerId="ADAL" clId="{D8FBE74D-C8D0-4457-9B2C-A3A0EB73E94E}" dt="2026-01-23T14:07:22.137" v="416" actId="1076"/>
          <ac:grpSpMkLst>
            <pc:docMk/>
            <pc:sldMk cId="1187930399" sldId="2147482610"/>
            <ac:grpSpMk id="15" creationId="{81CC839E-AC77-CE52-E74A-754EB0B0E811}"/>
          </ac:grpSpMkLst>
        </pc:grpChg>
        <pc:grpChg chg="add mod">
          <ac:chgData name="Perry Guess - Innovate UK UKRI" userId="510cdf58-9a12-4d1a-b73b-8e863fd1cf47" providerId="ADAL" clId="{D8FBE74D-C8D0-4457-9B2C-A3A0EB73E94E}" dt="2026-01-23T14:07:27.895" v="417" actId="164"/>
          <ac:grpSpMkLst>
            <pc:docMk/>
            <pc:sldMk cId="1187930399" sldId="2147482610"/>
            <ac:grpSpMk id="18" creationId="{3356A40C-1384-8DB2-4B53-D324722E4440}"/>
          </ac:grpSpMkLst>
        </pc:grpChg>
        <pc:grpChg chg="del">
          <ac:chgData name="Perry Guess - Innovate UK UKRI" userId="510cdf58-9a12-4d1a-b73b-8e863fd1cf47" providerId="ADAL" clId="{D8FBE74D-C8D0-4457-9B2C-A3A0EB73E94E}" dt="2026-01-23T13:57:17.359" v="347" actId="165"/>
          <ac:grpSpMkLst>
            <pc:docMk/>
            <pc:sldMk cId="1187930399" sldId="2147482610"/>
            <ac:grpSpMk id="47" creationId="{07CCB573-A166-4267-12B4-3F4D7E2D6ED0}"/>
          </ac:grpSpMkLst>
        </pc:grpChg>
        <pc:grpChg chg="del">
          <ac:chgData name="Perry Guess - Innovate UK UKRI" userId="510cdf58-9a12-4d1a-b73b-8e863fd1cf47" providerId="ADAL" clId="{D8FBE74D-C8D0-4457-9B2C-A3A0EB73E94E}" dt="2026-01-23T14:00:58.879" v="373" actId="165"/>
          <ac:grpSpMkLst>
            <pc:docMk/>
            <pc:sldMk cId="1187930399" sldId="2147482610"/>
            <ac:grpSpMk id="48" creationId="{F828FBA0-8672-1AAE-BA03-AB0B0A9B3EED}"/>
          </ac:grpSpMkLst>
        </pc:grpChg>
        <pc:grpChg chg="del">
          <ac:chgData name="Perry Guess - Innovate UK UKRI" userId="510cdf58-9a12-4d1a-b73b-8e863fd1cf47" providerId="ADAL" clId="{D8FBE74D-C8D0-4457-9B2C-A3A0EB73E94E}" dt="2026-01-23T14:03:27.117" v="387" actId="165"/>
          <ac:grpSpMkLst>
            <pc:docMk/>
            <pc:sldMk cId="1187930399" sldId="2147482610"/>
            <ac:grpSpMk id="49" creationId="{C30C3D54-848C-224E-BB0B-62616282D7B2}"/>
          </ac:grpSpMkLst>
        </pc:grpChg>
        <pc:grpChg chg="del">
          <ac:chgData name="Perry Guess - Innovate UK UKRI" userId="510cdf58-9a12-4d1a-b73b-8e863fd1cf47" providerId="ADAL" clId="{D8FBE74D-C8D0-4457-9B2C-A3A0EB73E94E}" dt="2026-01-23T13:27:47.584" v="174" actId="478"/>
          <ac:grpSpMkLst>
            <pc:docMk/>
            <pc:sldMk cId="1187930399" sldId="2147482610"/>
            <ac:grpSpMk id="56" creationId="{83640FA3-FE93-B3F2-A89E-69AC92075766}"/>
          </ac:grpSpMkLst>
        </pc:grpChg>
        <pc:graphicFrameChg chg="del mod topLvl">
          <ac:chgData name="Perry Guess - Innovate UK UKRI" userId="510cdf58-9a12-4d1a-b73b-8e863fd1cf47" providerId="ADAL" clId="{D8FBE74D-C8D0-4457-9B2C-A3A0EB73E94E}" dt="2026-01-23T13:57:22.088" v="348" actId="478"/>
          <ac:graphicFrameMkLst>
            <pc:docMk/>
            <pc:sldMk cId="1187930399" sldId="2147482610"/>
            <ac:graphicFrameMk id="2" creationId="{42D2ED72-20CF-4288-89C0-AFC94C095ABD}"/>
          </ac:graphicFrameMkLst>
        </pc:graphicFrameChg>
        <pc:graphicFrameChg chg="del mod topLvl">
          <ac:chgData name="Perry Guess - Innovate UK UKRI" userId="510cdf58-9a12-4d1a-b73b-8e863fd1cf47" providerId="ADAL" clId="{D8FBE74D-C8D0-4457-9B2C-A3A0EB73E94E}" dt="2026-01-23T14:01:03.192" v="374" actId="478"/>
          <ac:graphicFrameMkLst>
            <pc:docMk/>
            <pc:sldMk cId="1187930399" sldId="2147482610"/>
            <ac:graphicFrameMk id="7" creationId="{6DA9546A-B5D4-4901-A780-1EE402D322BA}"/>
          </ac:graphicFrameMkLst>
        </pc:graphicFrameChg>
        <pc:graphicFrameChg chg="del mod topLvl">
          <ac:chgData name="Perry Guess - Innovate UK UKRI" userId="510cdf58-9a12-4d1a-b73b-8e863fd1cf47" providerId="ADAL" clId="{D8FBE74D-C8D0-4457-9B2C-A3A0EB73E94E}" dt="2026-01-23T14:03:32.046" v="388" actId="478"/>
          <ac:graphicFrameMkLst>
            <pc:docMk/>
            <pc:sldMk cId="1187930399" sldId="2147482610"/>
            <ac:graphicFrameMk id="8" creationId="{F5DE3909-7D12-4985-A8D6-0EE3AB419E89}"/>
          </ac:graphicFrameMkLst>
        </pc:graphicFrameChg>
        <pc:graphicFrameChg chg="add mod">
          <ac:chgData name="Perry Guess - Innovate UK UKRI" userId="510cdf58-9a12-4d1a-b73b-8e863fd1cf47" providerId="ADAL" clId="{D8FBE74D-C8D0-4457-9B2C-A3A0EB73E94E}" dt="2026-01-23T14:00:45.107" v="372" actId="164"/>
          <ac:graphicFrameMkLst>
            <pc:docMk/>
            <pc:sldMk cId="1187930399" sldId="2147482610"/>
            <ac:graphicFrameMk id="10" creationId="{42D2ED72-20CF-4288-89C0-AFC94C095ABD}"/>
          </ac:graphicFrameMkLst>
        </pc:graphicFrameChg>
        <pc:graphicFrameChg chg="add mod">
          <ac:chgData name="Perry Guess - Innovate UK UKRI" userId="510cdf58-9a12-4d1a-b73b-8e863fd1cf47" providerId="ADAL" clId="{D8FBE74D-C8D0-4457-9B2C-A3A0EB73E94E}" dt="2026-01-23T14:03:17.508" v="386" actId="164"/>
          <ac:graphicFrameMkLst>
            <pc:docMk/>
            <pc:sldMk cId="1187930399" sldId="2147482610"/>
            <ac:graphicFrameMk id="12" creationId="{6DA9546A-B5D4-4901-A780-1EE402D322BA}"/>
          </ac:graphicFrameMkLst>
        </pc:graphicFrameChg>
        <pc:graphicFrameChg chg="add mod">
          <ac:chgData name="Perry Guess - Innovate UK UKRI" userId="510cdf58-9a12-4d1a-b73b-8e863fd1cf47" providerId="ADAL" clId="{D8FBE74D-C8D0-4457-9B2C-A3A0EB73E94E}" dt="2026-01-23T14:02:48.589" v="385"/>
          <ac:graphicFrameMkLst>
            <pc:docMk/>
            <pc:sldMk cId="1187930399" sldId="2147482610"/>
            <ac:graphicFrameMk id="13" creationId="{6DA9546A-B5D4-4901-A780-1EE402D322BA}"/>
          </ac:graphicFrameMkLst>
        </pc:graphicFrameChg>
        <pc:graphicFrameChg chg="add mod">
          <ac:chgData name="Perry Guess - Innovate UK UKRI" userId="510cdf58-9a12-4d1a-b73b-8e863fd1cf47" providerId="ADAL" clId="{D8FBE74D-C8D0-4457-9B2C-A3A0EB73E94E}" dt="2026-01-23T14:07:27.895" v="417" actId="164"/>
          <ac:graphicFrameMkLst>
            <pc:docMk/>
            <pc:sldMk cId="1187930399" sldId="2147482610"/>
            <ac:graphicFrameMk id="16" creationId="{F5DE3909-7D12-4985-A8D6-0EE3AB419E89}"/>
          </ac:graphicFrameMkLst>
        </pc:graphicFrameChg>
        <pc:picChg chg="add del">
          <ac:chgData name="Perry Guess - Innovate UK UKRI" userId="510cdf58-9a12-4d1a-b73b-8e863fd1cf47" providerId="ADAL" clId="{D8FBE74D-C8D0-4457-9B2C-A3A0EB73E94E}" dt="2026-01-23T14:05:56.869" v="408" actId="478"/>
          <ac:picMkLst>
            <pc:docMk/>
            <pc:sldMk cId="1187930399" sldId="2147482610"/>
            <ac:picMk id="17" creationId="{D0AF792A-E72B-E6C5-BB3F-704980786C73}"/>
          </ac:picMkLst>
        </pc:picChg>
      </pc:sldChg>
      <pc:sldChg chg="addSp delSp modSp mod modAnim modNotesTx">
        <pc:chgData name="Perry Guess - Innovate UK UKRI" userId="510cdf58-9a12-4d1a-b73b-8e863fd1cf47" providerId="ADAL" clId="{D8FBE74D-C8D0-4457-9B2C-A3A0EB73E94E}" dt="2026-01-23T17:52:19.024" v="2907"/>
        <pc:sldMkLst>
          <pc:docMk/>
          <pc:sldMk cId="2668470508" sldId="2147482611"/>
        </pc:sldMkLst>
        <pc:spChg chg="mod">
          <ac:chgData name="Perry Guess - Innovate UK UKRI" userId="510cdf58-9a12-4d1a-b73b-8e863fd1cf47" providerId="ADAL" clId="{D8FBE74D-C8D0-4457-9B2C-A3A0EB73E94E}" dt="2026-01-23T15:18:45.525" v="1514" actId="1035"/>
          <ac:spMkLst>
            <pc:docMk/>
            <pc:sldMk cId="2668470508" sldId="2147482611"/>
            <ac:spMk id="16" creationId="{7A30ADDA-65DA-3982-5F20-78BE6636A8CC}"/>
          </ac:spMkLst>
        </pc:spChg>
        <pc:spChg chg="mod">
          <ac:chgData name="Perry Guess - Innovate UK UKRI" userId="510cdf58-9a12-4d1a-b73b-8e863fd1cf47" providerId="ADAL" clId="{D8FBE74D-C8D0-4457-9B2C-A3A0EB73E94E}" dt="2026-01-23T15:18:45.525" v="1514" actId="1035"/>
          <ac:spMkLst>
            <pc:docMk/>
            <pc:sldMk cId="2668470508" sldId="2147482611"/>
            <ac:spMk id="17" creationId="{E53905E8-2431-97D5-99D1-6EA5B19703F9}"/>
          </ac:spMkLst>
        </pc:spChg>
        <pc:spChg chg="mod">
          <ac:chgData name="Perry Guess - Innovate UK UKRI" userId="510cdf58-9a12-4d1a-b73b-8e863fd1cf47" providerId="ADAL" clId="{D8FBE74D-C8D0-4457-9B2C-A3A0EB73E94E}" dt="2026-01-23T15:20:04.268" v="1575" actId="20577"/>
          <ac:spMkLst>
            <pc:docMk/>
            <pc:sldMk cId="2668470508" sldId="2147482611"/>
            <ac:spMk id="19" creationId="{E1A21853-C9DA-B401-0429-A7157B395C1B}"/>
          </ac:spMkLst>
        </pc:spChg>
        <pc:spChg chg="mod">
          <ac:chgData name="Perry Guess - Innovate UK UKRI" userId="510cdf58-9a12-4d1a-b73b-8e863fd1cf47" providerId="ADAL" clId="{D8FBE74D-C8D0-4457-9B2C-A3A0EB73E94E}" dt="2026-01-23T14:23:22.033" v="482" actId="6549"/>
          <ac:spMkLst>
            <pc:docMk/>
            <pc:sldMk cId="2668470508" sldId="2147482611"/>
            <ac:spMk id="20" creationId="{4C1EF757-877A-0D63-3B16-00CDC3BFFFE7}"/>
          </ac:spMkLst>
        </pc:spChg>
        <pc:grpChg chg="mod">
          <ac:chgData name="Perry Guess - Innovate UK UKRI" userId="510cdf58-9a12-4d1a-b73b-8e863fd1cf47" providerId="ADAL" clId="{D8FBE74D-C8D0-4457-9B2C-A3A0EB73E94E}" dt="2026-01-23T15:18:45.525" v="1514" actId="1035"/>
          <ac:grpSpMkLst>
            <pc:docMk/>
            <pc:sldMk cId="2668470508" sldId="2147482611"/>
            <ac:grpSpMk id="29" creationId="{57B27758-6DDC-F2AB-4FD0-2C071E0EEE55}"/>
          </ac:grpSpMkLst>
        </pc:grpChg>
        <pc:grpChg chg="mod">
          <ac:chgData name="Perry Guess - Innovate UK UKRI" userId="510cdf58-9a12-4d1a-b73b-8e863fd1cf47" providerId="ADAL" clId="{D8FBE74D-C8D0-4457-9B2C-A3A0EB73E94E}" dt="2026-01-23T15:18:45.525" v="1514" actId="1035"/>
          <ac:grpSpMkLst>
            <pc:docMk/>
            <pc:sldMk cId="2668470508" sldId="2147482611"/>
            <ac:grpSpMk id="30" creationId="{6C595D64-CA57-E399-3796-C2E85F22CF95}"/>
          </ac:grpSpMkLst>
        </pc:grpChg>
        <pc:grpChg chg="mod">
          <ac:chgData name="Perry Guess - Innovate UK UKRI" userId="510cdf58-9a12-4d1a-b73b-8e863fd1cf47" providerId="ADAL" clId="{D8FBE74D-C8D0-4457-9B2C-A3A0EB73E94E}" dt="2026-01-23T15:18:45.525" v="1514" actId="1035"/>
          <ac:grpSpMkLst>
            <pc:docMk/>
            <pc:sldMk cId="2668470508" sldId="2147482611"/>
            <ac:grpSpMk id="31" creationId="{DAE80912-B0DB-0B86-857E-A3F1C4860703}"/>
          </ac:grpSpMkLst>
        </pc:grpChg>
        <pc:picChg chg="add mod">
          <ac:chgData name="Perry Guess - Innovate UK UKRI" userId="510cdf58-9a12-4d1a-b73b-8e863fd1cf47" providerId="ADAL" clId="{D8FBE74D-C8D0-4457-9B2C-A3A0EB73E94E}" dt="2026-01-23T16:24:28.472" v="2695"/>
          <ac:picMkLst>
            <pc:docMk/>
            <pc:sldMk cId="2668470508" sldId="2147482611"/>
            <ac:picMk id="2" creationId="{1EC2C6B0-8A98-B662-CB61-4AF507395867}"/>
          </ac:picMkLst>
        </pc:picChg>
        <pc:picChg chg="del">
          <ac:chgData name="Perry Guess - Innovate UK UKRI" userId="510cdf58-9a12-4d1a-b73b-8e863fd1cf47" providerId="ADAL" clId="{D8FBE74D-C8D0-4457-9B2C-A3A0EB73E94E}" dt="2026-01-23T16:24:28.215" v="2694" actId="478"/>
          <ac:picMkLst>
            <pc:docMk/>
            <pc:sldMk cId="2668470508" sldId="2147482611"/>
            <ac:picMk id="3" creationId="{20B997A7-6683-646C-587C-467DEEA1E310}"/>
          </ac:picMkLst>
        </pc:picChg>
        <pc:picChg chg="del">
          <ac:chgData name="Perry Guess - Innovate UK UKRI" userId="510cdf58-9a12-4d1a-b73b-8e863fd1cf47" providerId="ADAL" clId="{D8FBE74D-C8D0-4457-9B2C-A3A0EB73E94E}" dt="2026-01-23T16:24:28.215" v="2694" actId="478"/>
          <ac:picMkLst>
            <pc:docMk/>
            <pc:sldMk cId="2668470508" sldId="2147482611"/>
            <ac:picMk id="4" creationId="{B0A1AC03-3D71-52CD-3C50-063DDF65EEF3}"/>
          </ac:picMkLst>
        </pc:picChg>
      </pc:sldChg>
      <pc:sldChg chg="addSp delSp modSp">
        <pc:chgData name="Perry Guess - Innovate UK UKRI" userId="510cdf58-9a12-4d1a-b73b-8e863fd1cf47" providerId="ADAL" clId="{D8FBE74D-C8D0-4457-9B2C-A3A0EB73E94E}" dt="2026-01-23T16:24:31.135" v="2697"/>
        <pc:sldMkLst>
          <pc:docMk/>
          <pc:sldMk cId="83841908" sldId="2147482612"/>
        </pc:sldMkLst>
        <pc:spChg chg="mod">
          <ac:chgData name="Perry Guess - Innovate UK UKRI" userId="510cdf58-9a12-4d1a-b73b-8e863fd1cf47" providerId="ADAL" clId="{D8FBE74D-C8D0-4457-9B2C-A3A0EB73E94E}" dt="2026-01-23T14:24:18.541" v="491"/>
          <ac:spMkLst>
            <pc:docMk/>
            <pc:sldMk cId="83841908" sldId="2147482612"/>
            <ac:spMk id="6" creationId="{64271E0F-0AC4-99ED-79F4-85FD1F241AD8}"/>
          </ac:spMkLst>
        </pc:spChg>
        <pc:picChg chg="del">
          <ac:chgData name="Perry Guess - Innovate UK UKRI" userId="510cdf58-9a12-4d1a-b73b-8e863fd1cf47" providerId="ADAL" clId="{D8FBE74D-C8D0-4457-9B2C-A3A0EB73E94E}" dt="2026-01-23T16:24:30.895" v="2696" actId="478"/>
          <ac:picMkLst>
            <pc:docMk/>
            <pc:sldMk cId="83841908" sldId="2147482612"/>
            <ac:picMk id="3" creationId="{2ECF7C42-87FD-6193-CDA9-C03641729641}"/>
          </ac:picMkLst>
        </pc:picChg>
        <pc:picChg chg="del">
          <ac:chgData name="Perry Guess - Innovate UK UKRI" userId="510cdf58-9a12-4d1a-b73b-8e863fd1cf47" providerId="ADAL" clId="{D8FBE74D-C8D0-4457-9B2C-A3A0EB73E94E}" dt="2026-01-23T16:24:30.895" v="2696" actId="478"/>
          <ac:picMkLst>
            <pc:docMk/>
            <pc:sldMk cId="83841908" sldId="2147482612"/>
            <ac:picMk id="4" creationId="{922259D3-A775-0E99-54B0-A435FE79DF90}"/>
          </ac:picMkLst>
        </pc:picChg>
        <pc:picChg chg="add mod">
          <ac:chgData name="Perry Guess - Innovate UK UKRI" userId="510cdf58-9a12-4d1a-b73b-8e863fd1cf47" providerId="ADAL" clId="{D8FBE74D-C8D0-4457-9B2C-A3A0EB73E94E}" dt="2026-01-23T16:24:31.135" v="2697"/>
          <ac:picMkLst>
            <pc:docMk/>
            <pc:sldMk cId="83841908" sldId="2147482612"/>
            <ac:picMk id="8" creationId="{EEC16EF6-CC24-B70F-2FDA-B138033F23E5}"/>
          </ac:picMkLst>
        </pc:picChg>
      </pc:sldChg>
      <pc:sldChg chg="addSp delSp modSp mod modAnim">
        <pc:chgData name="Perry Guess - Innovate UK UKRI" userId="510cdf58-9a12-4d1a-b73b-8e863fd1cf47" providerId="ADAL" clId="{D8FBE74D-C8D0-4457-9B2C-A3A0EB73E94E}" dt="2026-01-23T17:51:53.552" v="2905"/>
        <pc:sldMkLst>
          <pc:docMk/>
          <pc:sldMk cId="3266429628" sldId="2147482613"/>
        </pc:sldMkLst>
        <pc:spChg chg="mod">
          <ac:chgData name="Perry Guess - Innovate UK UKRI" userId="510cdf58-9a12-4d1a-b73b-8e863fd1cf47" providerId="ADAL" clId="{D8FBE74D-C8D0-4457-9B2C-A3A0EB73E94E}" dt="2026-01-23T14:28:55.249" v="522" actId="1036"/>
          <ac:spMkLst>
            <pc:docMk/>
            <pc:sldMk cId="3266429628" sldId="2147482613"/>
            <ac:spMk id="19" creationId="{C8F76D37-8379-00DB-7D4D-0BE4C3BFD0D7}"/>
          </ac:spMkLst>
        </pc:spChg>
        <pc:spChg chg="mod">
          <ac:chgData name="Perry Guess - Innovate UK UKRI" userId="510cdf58-9a12-4d1a-b73b-8e863fd1cf47" providerId="ADAL" clId="{D8FBE74D-C8D0-4457-9B2C-A3A0EB73E94E}" dt="2026-01-23T14:24:09.857" v="490" actId="20577"/>
          <ac:spMkLst>
            <pc:docMk/>
            <pc:sldMk cId="3266429628" sldId="2147482613"/>
            <ac:spMk id="20" creationId="{CD78F157-27A6-A4DC-2BE7-71F6932FA982}"/>
          </ac:spMkLst>
        </pc:spChg>
        <pc:spChg chg="mod">
          <ac:chgData name="Perry Guess - Innovate UK UKRI" userId="510cdf58-9a12-4d1a-b73b-8e863fd1cf47" providerId="ADAL" clId="{D8FBE74D-C8D0-4457-9B2C-A3A0EB73E94E}" dt="2026-01-23T14:28:44.117" v="511" actId="20577"/>
          <ac:spMkLst>
            <pc:docMk/>
            <pc:sldMk cId="3266429628" sldId="2147482613"/>
            <ac:spMk id="25" creationId="{65C7CCF6-8FEF-8E79-A9FF-BEB617353444}"/>
          </ac:spMkLst>
        </pc:spChg>
        <pc:grpChg chg="mod">
          <ac:chgData name="Perry Guess - Innovate UK UKRI" userId="510cdf58-9a12-4d1a-b73b-8e863fd1cf47" providerId="ADAL" clId="{D8FBE74D-C8D0-4457-9B2C-A3A0EB73E94E}" dt="2026-01-23T14:20:56.121" v="476" actId="1076"/>
          <ac:grpSpMkLst>
            <pc:docMk/>
            <pc:sldMk cId="3266429628" sldId="2147482613"/>
            <ac:grpSpMk id="14" creationId="{FDCA49F6-6583-9FF3-44F2-E18D0A3CB026}"/>
          </ac:grpSpMkLst>
        </pc:grpChg>
        <pc:grpChg chg="mod">
          <ac:chgData name="Perry Guess - Innovate UK UKRI" userId="510cdf58-9a12-4d1a-b73b-8e863fd1cf47" providerId="ADAL" clId="{D8FBE74D-C8D0-4457-9B2C-A3A0EB73E94E}" dt="2026-01-23T14:28:48.866" v="513" actId="1076"/>
          <ac:grpSpMkLst>
            <pc:docMk/>
            <pc:sldMk cId="3266429628" sldId="2147482613"/>
            <ac:grpSpMk id="31" creationId="{ECBA6FDF-52A2-F6DF-3B44-901DF577A71B}"/>
          </ac:grpSpMkLst>
        </pc:grpChg>
        <pc:picChg chg="add mod">
          <ac:chgData name="Perry Guess - Innovate UK UKRI" userId="510cdf58-9a12-4d1a-b73b-8e863fd1cf47" providerId="ADAL" clId="{D8FBE74D-C8D0-4457-9B2C-A3A0EB73E94E}" dt="2026-01-23T16:24:22.258" v="2691"/>
          <ac:picMkLst>
            <pc:docMk/>
            <pc:sldMk cId="3266429628" sldId="2147482613"/>
            <ac:picMk id="2" creationId="{18FCC743-1C5A-3DF4-CDAB-7090F7D8856E}"/>
          </ac:picMkLst>
        </pc:picChg>
        <pc:picChg chg="del">
          <ac:chgData name="Perry Guess - Innovate UK UKRI" userId="510cdf58-9a12-4d1a-b73b-8e863fd1cf47" providerId="ADAL" clId="{D8FBE74D-C8D0-4457-9B2C-A3A0EB73E94E}" dt="2026-01-23T16:24:21.894" v="2690" actId="478"/>
          <ac:picMkLst>
            <pc:docMk/>
            <pc:sldMk cId="3266429628" sldId="2147482613"/>
            <ac:picMk id="3" creationId="{025DDF03-DF69-B7A9-6265-091EF4ED52F5}"/>
          </ac:picMkLst>
        </pc:picChg>
        <pc:picChg chg="del">
          <ac:chgData name="Perry Guess - Innovate UK UKRI" userId="510cdf58-9a12-4d1a-b73b-8e863fd1cf47" providerId="ADAL" clId="{D8FBE74D-C8D0-4457-9B2C-A3A0EB73E94E}" dt="2026-01-23T16:24:21.894" v="2690" actId="478"/>
          <ac:picMkLst>
            <pc:docMk/>
            <pc:sldMk cId="3266429628" sldId="2147482613"/>
            <ac:picMk id="4" creationId="{E58ED2AD-27C7-D185-2F81-F7A873D11C9F}"/>
          </ac:picMkLst>
        </pc:picChg>
      </pc:sldChg>
      <pc:sldChg chg="del">
        <pc:chgData name="Perry Guess - Innovate UK UKRI" userId="510cdf58-9a12-4d1a-b73b-8e863fd1cf47" providerId="ADAL" clId="{D8FBE74D-C8D0-4457-9B2C-A3A0EB73E94E}" dt="2026-01-23T16:16:48.032" v="2666" actId="47"/>
        <pc:sldMkLst>
          <pc:docMk/>
          <pc:sldMk cId="3388717077" sldId="2147482614"/>
        </pc:sldMkLst>
      </pc:sldChg>
      <pc:sldChg chg="addSp delSp modSp add mod delAnim modAnim modNotesTx">
        <pc:chgData name="Perry Guess - Innovate UK UKRI" userId="510cdf58-9a12-4d1a-b73b-8e863fd1cf47" providerId="ADAL" clId="{D8FBE74D-C8D0-4457-9B2C-A3A0EB73E94E}" dt="2026-01-23T16:35:00.965" v="2780" actId="20577"/>
        <pc:sldMkLst>
          <pc:docMk/>
          <pc:sldMk cId="1587770914" sldId="2147482615"/>
        </pc:sldMkLst>
        <pc:spChg chg="mod">
          <ac:chgData name="Perry Guess - Innovate UK UKRI" userId="510cdf58-9a12-4d1a-b73b-8e863fd1cf47" providerId="ADAL" clId="{D8FBE74D-C8D0-4457-9B2C-A3A0EB73E94E}" dt="2026-01-23T13:15:30.502" v="162" actId="20577"/>
          <ac:spMkLst>
            <pc:docMk/>
            <pc:sldMk cId="1587770914" sldId="2147482615"/>
            <ac:spMk id="2" creationId="{9D9C71CE-E996-B65A-F5D6-6177349CB3C3}"/>
          </ac:spMkLst>
        </pc:spChg>
        <pc:spChg chg="mod ord topLvl">
          <ac:chgData name="Perry Guess - Innovate UK UKRI" userId="510cdf58-9a12-4d1a-b73b-8e863fd1cf47" providerId="ADAL" clId="{D8FBE74D-C8D0-4457-9B2C-A3A0EB73E94E}" dt="2026-01-23T13:47:04.802" v="299" actId="164"/>
          <ac:spMkLst>
            <pc:docMk/>
            <pc:sldMk cId="1587770914" sldId="2147482615"/>
            <ac:spMk id="7" creationId="{FDAA213C-FEDE-9174-C051-6D13590EC8B1}"/>
          </ac:spMkLst>
        </pc:spChg>
        <pc:spChg chg="add mod topLvl">
          <ac:chgData name="Perry Guess - Innovate UK UKRI" userId="510cdf58-9a12-4d1a-b73b-8e863fd1cf47" providerId="ADAL" clId="{D8FBE74D-C8D0-4457-9B2C-A3A0EB73E94E}" dt="2026-01-23T13:46:58.585" v="298" actId="164"/>
          <ac:spMkLst>
            <pc:docMk/>
            <pc:sldMk cId="1587770914" sldId="2147482615"/>
            <ac:spMk id="8" creationId="{37A09754-A678-063D-AE50-ADBB3DBF2922}"/>
          </ac:spMkLst>
        </pc:spChg>
        <pc:spChg chg="mod ord topLvl">
          <ac:chgData name="Perry Guess - Innovate UK UKRI" userId="510cdf58-9a12-4d1a-b73b-8e863fd1cf47" providerId="ADAL" clId="{D8FBE74D-C8D0-4457-9B2C-A3A0EB73E94E}" dt="2026-01-23T13:47:04.802" v="299" actId="164"/>
          <ac:spMkLst>
            <pc:docMk/>
            <pc:sldMk cId="1587770914" sldId="2147482615"/>
            <ac:spMk id="9" creationId="{2BB6A0F3-37E5-F757-D3A5-FF365CF9EE60}"/>
          </ac:spMkLst>
        </pc:spChg>
        <pc:spChg chg="mod ord topLvl">
          <ac:chgData name="Perry Guess - Innovate UK UKRI" userId="510cdf58-9a12-4d1a-b73b-8e863fd1cf47" providerId="ADAL" clId="{D8FBE74D-C8D0-4457-9B2C-A3A0EB73E94E}" dt="2026-01-23T13:46:58.585" v="298" actId="164"/>
          <ac:spMkLst>
            <pc:docMk/>
            <pc:sldMk cId="1587770914" sldId="2147482615"/>
            <ac:spMk id="10" creationId="{92D9871A-0BF3-D534-7997-6D44F47AF3A9}"/>
          </ac:spMkLst>
        </pc:spChg>
        <pc:spChg chg="mod ord topLvl">
          <ac:chgData name="Perry Guess - Innovate UK UKRI" userId="510cdf58-9a12-4d1a-b73b-8e863fd1cf47" providerId="ADAL" clId="{D8FBE74D-C8D0-4457-9B2C-A3A0EB73E94E}" dt="2026-01-23T13:47:04.802" v="299" actId="164"/>
          <ac:spMkLst>
            <pc:docMk/>
            <pc:sldMk cId="1587770914" sldId="2147482615"/>
            <ac:spMk id="11" creationId="{D5082702-3C6D-EFAE-A265-91CDB4E91EE4}"/>
          </ac:spMkLst>
        </pc:spChg>
        <pc:spChg chg="mod ord topLvl">
          <ac:chgData name="Perry Guess - Innovate UK UKRI" userId="510cdf58-9a12-4d1a-b73b-8e863fd1cf47" providerId="ADAL" clId="{D8FBE74D-C8D0-4457-9B2C-A3A0EB73E94E}" dt="2026-01-23T13:47:04.802" v="299" actId="164"/>
          <ac:spMkLst>
            <pc:docMk/>
            <pc:sldMk cId="1587770914" sldId="2147482615"/>
            <ac:spMk id="13" creationId="{2D3807D5-A6FB-F8A6-DA6E-F2CF36C01DB6}"/>
          </ac:spMkLst>
        </pc:spChg>
        <pc:spChg chg="mod ord topLvl">
          <ac:chgData name="Perry Guess - Innovate UK UKRI" userId="510cdf58-9a12-4d1a-b73b-8e863fd1cf47" providerId="ADAL" clId="{D8FBE74D-C8D0-4457-9B2C-A3A0EB73E94E}" dt="2026-01-23T13:47:04.802" v="299" actId="164"/>
          <ac:spMkLst>
            <pc:docMk/>
            <pc:sldMk cId="1587770914" sldId="2147482615"/>
            <ac:spMk id="14" creationId="{761E00A4-4A35-021C-F233-9FCF12BB1C68}"/>
          </ac:spMkLst>
        </pc:spChg>
        <pc:spChg chg="del mod topLvl">
          <ac:chgData name="Perry Guess - Innovate UK UKRI" userId="510cdf58-9a12-4d1a-b73b-8e863fd1cf47" providerId="ADAL" clId="{D8FBE74D-C8D0-4457-9B2C-A3A0EB73E94E}" dt="2026-01-23T13:08:28.169" v="77" actId="478"/>
          <ac:spMkLst>
            <pc:docMk/>
            <pc:sldMk cId="1587770914" sldId="2147482615"/>
            <ac:spMk id="15" creationId="{6BE5311A-B656-2D4C-9CDF-8114A964ECF3}"/>
          </ac:spMkLst>
        </pc:spChg>
        <pc:spChg chg="del mod topLvl">
          <ac:chgData name="Perry Guess - Innovate UK UKRI" userId="510cdf58-9a12-4d1a-b73b-8e863fd1cf47" providerId="ADAL" clId="{D8FBE74D-C8D0-4457-9B2C-A3A0EB73E94E}" dt="2026-01-23T13:08:28.169" v="77" actId="478"/>
          <ac:spMkLst>
            <pc:docMk/>
            <pc:sldMk cId="1587770914" sldId="2147482615"/>
            <ac:spMk id="16" creationId="{F4AE82E2-4FB2-678B-1E27-A54159D1B18D}"/>
          </ac:spMkLst>
        </pc:spChg>
        <pc:spChg chg="del mod topLvl">
          <ac:chgData name="Perry Guess - Innovate UK UKRI" userId="510cdf58-9a12-4d1a-b73b-8e863fd1cf47" providerId="ADAL" clId="{D8FBE74D-C8D0-4457-9B2C-A3A0EB73E94E}" dt="2026-01-23T13:08:28.169" v="77" actId="478"/>
          <ac:spMkLst>
            <pc:docMk/>
            <pc:sldMk cId="1587770914" sldId="2147482615"/>
            <ac:spMk id="17" creationId="{DCF3A260-11FB-C3DE-AD56-0AAFBAF157EE}"/>
          </ac:spMkLst>
        </pc:spChg>
        <pc:spChg chg="del mod topLvl">
          <ac:chgData name="Perry Guess - Innovate UK UKRI" userId="510cdf58-9a12-4d1a-b73b-8e863fd1cf47" providerId="ADAL" clId="{D8FBE74D-C8D0-4457-9B2C-A3A0EB73E94E}" dt="2026-01-23T13:08:28.169" v="77" actId="478"/>
          <ac:spMkLst>
            <pc:docMk/>
            <pc:sldMk cId="1587770914" sldId="2147482615"/>
            <ac:spMk id="18" creationId="{A5A14813-DB3D-F52F-053E-C24078394AED}"/>
          </ac:spMkLst>
        </pc:spChg>
        <pc:spChg chg="del mod topLvl">
          <ac:chgData name="Perry Guess - Innovate UK UKRI" userId="510cdf58-9a12-4d1a-b73b-8e863fd1cf47" providerId="ADAL" clId="{D8FBE74D-C8D0-4457-9B2C-A3A0EB73E94E}" dt="2026-01-23T13:08:28.169" v="77" actId="478"/>
          <ac:spMkLst>
            <pc:docMk/>
            <pc:sldMk cId="1587770914" sldId="2147482615"/>
            <ac:spMk id="19" creationId="{8B598024-7825-4F0E-C22F-7FAA0CF1EA4F}"/>
          </ac:spMkLst>
        </pc:spChg>
        <pc:spChg chg="add mod topLvl">
          <ac:chgData name="Perry Guess - Innovate UK UKRI" userId="510cdf58-9a12-4d1a-b73b-8e863fd1cf47" providerId="ADAL" clId="{D8FBE74D-C8D0-4457-9B2C-A3A0EB73E94E}" dt="2026-01-23T13:46:58.585" v="298" actId="164"/>
          <ac:spMkLst>
            <pc:docMk/>
            <pc:sldMk cId="1587770914" sldId="2147482615"/>
            <ac:spMk id="23" creationId="{FD4E473D-97D8-00F2-DB01-4611C428EE95}"/>
          </ac:spMkLst>
        </pc:spChg>
        <pc:spChg chg="mod ord topLvl">
          <ac:chgData name="Perry Guess - Innovate UK UKRI" userId="510cdf58-9a12-4d1a-b73b-8e863fd1cf47" providerId="ADAL" clId="{D8FBE74D-C8D0-4457-9B2C-A3A0EB73E94E}" dt="2026-01-23T13:46:58.585" v="298" actId="164"/>
          <ac:spMkLst>
            <pc:docMk/>
            <pc:sldMk cId="1587770914" sldId="2147482615"/>
            <ac:spMk id="24" creationId="{1D317A61-71F7-BECF-77A8-64D697702070}"/>
          </ac:spMkLst>
        </pc:spChg>
        <pc:spChg chg="mod ord topLvl">
          <ac:chgData name="Perry Guess - Innovate UK UKRI" userId="510cdf58-9a12-4d1a-b73b-8e863fd1cf47" providerId="ADAL" clId="{D8FBE74D-C8D0-4457-9B2C-A3A0EB73E94E}" dt="2026-01-23T13:47:04.802" v="299" actId="164"/>
          <ac:spMkLst>
            <pc:docMk/>
            <pc:sldMk cId="1587770914" sldId="2147482615"/>
            <ac:spMk id="25" creationId="{D119802B-25EF-27D5-0C57-0E2B076F4A54}"/>
          </ac:spMkLst>
        </pc:spChg>
        <pc:spChg chg="del mod topLvl">
          <ac:chgData name="Perry Guess - Innovate UK UKRI" userId="510cdf58-9a12-4d1a-b73b-8e863fd1cf47" providerId="ADAL" clId="{D8FBE74D-C8D0-4457-9B2C-A3A0EB73E94E}" dt="2026-01-23T13:08:28.169" v="77" actId="478"/>
          <ac:spMkLst>
            <pc:docMk/>
            <pc:sldMk cId="1587770914" sldId="2147482615"/>
            <ac:spMk id="26" creationId="{8165F010-C512-1BA3-C539-858F525A926B}"/>
          </ac:spMkLst>
        </pc:spChg>
        <pc:spChg chg="mod">
          <ac:chgData name="Perry Guess - Innovate UK UKRI" userId="510cdf58-9a12-4d1a-b73b-8e863fd1cf47" providerId="ADAL" clId="{D8FBE74D-C8D0-4457-9B2C-A3A0EB73E94E}" dt="2026-01-23T13:55:46.319" v="338" actId="20577"/>
          <ac:spMkLst>
            <pc:docMk/>
            <pc:sldMk cId="1587770914" sldId="2147482615"/>
            <ac:spMk id="29" creationId="{06C59DA9-B312-2BA9-42D0-86B9C3161D19}"/>
          </ac:spMkLst>
        </pc:spChg>
        <pc:spChg chg="add mod topLvl">
          <ac:chgData name="Perry Guess - Innovate UK UKRI" userId="510cdf58-9a12-4d1a-b73b-8e863fd1cf47" providerId="ADAL" clId="{D8FBE74D-C8D0-4457-9B2C-A3A0EB73E94E}" dt="2026-01-23T13:46:58.585" v="298" actId="164"/>
          <ac:spMkLst>
            <pc:docMk/>
            <pc:sldMk cId="1587770914" sldId="2147482615"/>
            <ac:spMk id="30" creationId="{D520283D-ED7C-ECC3-E997-88D26AC529E1}"/>
          </ac:spMkLst>
        </pc:spChg>
        <pc:spChg chg="add mod topLvl">
          <ac:chgData name="Perry Guess - Innovate UK UKRI" userId="510cdf58-9a12-4d1a-b73b-8e863fd1cf47" providerId="ADAL" clId="{D8FBE74D-C8D0-4457-9B2C-A3A0EB73E94E}" dt="2026-01-23T13:46:58.585" v="298" actId="164"/>
          <ac:spMkLst>
            <pc:docMk/>
            <pc:sldMk cId="1587770914" sldId="2147482615"/>
            <ac:spMk id="34" creationId="{1743FFDC-0B66-48E7-2E60-E85A1C67D933}"/>
          </ac:spMkLst>
        </pc:spChg>
        <pc:spChg chg="add mod topLvl">
          <ac:chgData name="Perry Guess - Innovate UK UKRI" userId="510cdf58-9a12-4d1a-b73b-8e863fd1cf47" providerId="ADAL" clId="{D8FBE74D-C8D0-4457-9B2C-A3A0EB73E94E}" dt="2026-01-23T13:46:58.585" v="298" actId="164"/>
          <ac:spMkLst>
            <pc:docMk/>
            <pc:sldMk cId="1587770914" sldId="2147482615"/>
            <ac:spMk id="35" creationId="{9EB2747C-7CF1-F186-0CE7-0E15C913218A}"/>
          </ac:spMkLst>
        </pc:spChg>
        <pc:spChg chg="add mod topLvl">
          <ac:chgData name="Perry Guess - Innovate UK UKRI" userId="510cdf58-9a12-4d1a-b73b-8e863fd1cf47" providerId="ADAL" clId="{D8FBE74D-C8D0-4457-9B2C-A3A0EB73E94E}" dt="2026-01-23T13:46:58.585" v="298" actId="164"/>
          <ac:spMkLst>
            <pc:docMk/>
            <pc:sldMk cId="1587770914" sldId="2147482615"/>
            <ac:spMk id="36" creationId="{ADB7DB32-DA33-CEEC-3520-7D31840BA0EB}"/>
          </ac:spMkLst>
        </pc:spChg>
        <pc:spChg chg="mod">
          <ac:chgData name="Perry Guess - Innovate UK UKRI" userId="510cdf58-9a12-4d1a-b73b-8e863fd1cf47" providerId="ADAL" clId="{D8FBE74D-C8D0-4457-9B2C-A3A0EB73E94E}" dt="2026-01-23T13:09:30.468" v="86"/>
          <ac:spMkLst>
            <pc:docMk/>
            <pc:sldMk cId="1587770914" sldId="2147482615"/>
            <ac:spMk id="39" creationId="{6F2C5BE4-A2A7-AE2B-2E48-587E4E240D6D}"/>
          </ac:spMkLst>
        </pc:spChg>
        <pc:spChg chg="mod">
          <ac:chgData name="Perry Guess - Innovate UK UKRI" userId="510cdf58-9a12-4d1a-b73b-8e863fd1cf47" providerId="ADAL" clId="{D8FBE74D-C8D0-4457-9B2C-A3A0EB73E94E}" dt="2026-01-23T13:09:30.468" v="86"/>
          <ac:spMkLst>
            <pc:docMk/>
            <pc:sldMk cId="1587770914" sldId="2147482615"/>
            <ac:spMk id="40" creationId="{56A830C0-F7CB-560C-760C-46FEAF08180C}"/>
          </ac:spMkLst>
        </pc:spChg>
        <pc:spChg chg="mod">
          <ac:chgData name="Perry Guess - Innovate UK UKRI" userId="510cdf58-9a12-4d1a-b73b-8e863fd1cf47" providerId="ADAL" clId="{D8FBE74D-C8D0-4457-9B2C-A3A0EB73E94E}" dt="2026-01-23T13:09:30.468" v="86"/>
          <ac:spMkLst>
            <pc:docMk/>
            <pc:sldMk cId="1587770914" sldId="2147482615"/>
            <ac:spMk id="41" creationId="{06548C2D-30E3-248D-968C-EE8EA1B7F407}"/>
          </ac:spMkLst>
        </pc:spChg>
        <pc:grpChg chg="add mod">
          <ac:chgData name="Perry Guess - Innovate UK UKRI" userId="510cdf58-9a12-4d1a-b73b-8e863fd1cf47" providerId="ADAL" clId="{D8FBE74D-C8D0-4457-9B2C-A3A0EB73E94E}" dt="2026-01-23T13:46:58.585" v="298" actId="164"/>
          <ac:grpSpMkLst>
            <pc:docMk/>
            <pc:sldMk cId="1587770914" sldId="2147482615"/>
            <ac:grpSpMk id="5" creationId="{5063A4DC-CD85-B7CE-0487-62BCBC14ACA8}"/>
          </ac:grpSpMkLst>
        </pc:grpChg>
        <pc:grpChg chg="add mod">
          <ac:chgData name="Perry Guess - Innovate UK UKRI" userId="510cdf58-9a12-4d1a-b73b-8e863fd1cf47" providerId="ADAL" clId="{D8FBE74D-C8D0-4457-9B2C-A3A0EB73E94E}" dt="2026-01-23T13:47:04.802" v="299" actId="164"/>
          <ac:grpSpMkLst>
            <pc:docMk/>
            <pc:sldMk cId="1587770914" sldId="2147482615"/>
            <ac:grpSpMk id="12" creationId="{33EEB76C-A3FC-E3EC-0446-E5B60F008A93}"/>
          </ac:grpSpMkLst>
        </pc:grpChg>
        <pc:grpChg chg="del">
          <ac:chgData name="Perry Guess - Innovate UK UKRI" userId="510cdf58-9a12-4d1a-b73b-8e863fd1cf47" providerId="ADAL" clId="{D8FBE74D-C8D0-4457-9B2C-A3A0EB73E94E}" dt="2026-01-23T12:59:00.476" v="2" actId="165"/>
          <ac:grpSpMkLst>
            <pc:docMk/>
            <pc:sldMk cId="1587770914" sldId="2147482615"/>
            <ac:grpSpMk id="27" creationId="{2543A8EA-64E1-0ADE-D8FF-258461C850E4}"/>
          </ac:grpSpMkLst>
        </pc:grpChg>
        <pc:grpChg chg="del">
          <ac:chgData name="Perry Guess - Innovate UK UKRI" userId="510cdf58-9a12-4d1a-b73b-8e863fd1cf47" providerId="ADAL" clId="{D8FBE74D-C8D0-4457-9B2C-A3A0EB73E94E}" dt="2026-01-23T13:09:42.024" v="87" actId="165"/>
          <ac:grpSpMkLst>
            <pc:docMk/>
            <pc:sldMk cId="1587770914" sldId="2147482615"/>
            <ac:grpSpMk id="28" creationId="{778A2A8F-A5EE-752E-BC06-A75F551C5A14}"/>
          </ac:grpSpMkLst>
        </pc:grpChg>
        <pc:grpChg chg="del">
          <ac:chgData name="Perry Guess - Innovate UK UKRI" userId="510cdf58-9a12-4d1a-b73b-8e863fd1cf47" providerId="ADAL" clId="{D8FBE74D-C8D0-4457-9B2C-A3A0EB73E94E}" dt="2026-01-23T13:09:30.180" v="85" actId="478"/>
          <ac:grpSpMkLst>
            <pc:docMk/>
            <pc:sldMk cId="1587770914" sldId="2147482615"/>
            <ac:grpSpMk id="31" creationId="{38F00FA5-4119-C688-F19B-750F6336B3E1}"/>
          </ac:grpSpMkLst>
        </pc:grpChg>
        <pc:grpChg chg="add mod">
          <ac:chgData name="Perry Guess - Innovate UK UKRI" userId="510cdf58-9a12-4d1a-b73b-8e863fd1cf47" providerId="ADAL" clId="{D8FBE74D-C8D0-4457-9B2C-A3A0EB73E94E}" dt="2026-01-23T13:09:30.468" v="86"/>
          <ac:grpSpMkLst>
            <pc:docMk/>
            <pc:sldMk cId="1587770914" sldId="2147482615"/>
            <ac:grpSpMk id="37" creationId="{93CFD096-5423-775B-A428-FD0069651690}"/>
          </ac:grpSpMkLst>
        </pc:grpChg>
        <pc:grpChg chg="mod">
          <ac:chgData name="Perry Guess - Innovate UK UKRI" userId="510cdf58-9a12-4d1a-b73b-8e863fd1cf47" providerId="ADAL" clId="{D8FBE74D-C8D0-4457-9B2C-A3A0EB73E94E}" dt="2026-01-23T13:09:30.468" v="86"/>
          <ac:grpSpMkLst>
            <pc:docMk/>
            <pc:sldMk cId="1587770914" sldId="2147482615"/>
            <ac:grpSpMk id="38" creationId="{2FA2EA5D-1C7E-1522-5C0E-45845DFC01F9}"/>
          </ac:grpSpMkLst>
        </pc:grpChg>
        <pc:grpChg chg="add del mod">
          <ac:chgData name="Perry Guess - Innovate UK UKRI" userId="510cdf58-9a12-4d1a-b73b-8e863fd1cf47" providerId="ADAL" clId="{D8FBE74D-C8D0-4457-9B2C-A3A0EB73E94E}" dt="2026-01-23T13:42:52.272" v="205" actId="165"/>
          <ac:grpSpMkLst>
            <pc:docMk/>
            <pc:sldMk cId="1587770914" sldId="2147482615"/>
            <ac:grpSpMk id="43" creationId="{D3745BF2-BAED-25C1-13AE-0BB30C61B6A3}"/>
          </ac:grpSpMkLst>
        </pc:grpChg>
        <pc:grpChg chg="add del mod">
          <ac:chgData name="Perry Guess - Innovate UK UKRI" userId="510cdf58-9a12-4d1a-b73b-8e863fd1cf47" providerId="ADAL" clId="{D8FBE74D-C8D0-4457-9B2C-A3A0EB73E94E}" dt="2026-01-23T13:45:03.162" v="261" actId="165"/>
          <ac:grpSpMkLst>
            <pc:docMk/>
            <pc:sldMk cId="1587770914" sldId="2147482615"/>
            <ac:grpSpMk id="44" creationId="{EDAF9A03-4BAB-2CB6-58EE-A0CA2E7B8BC6}"/>
          </ac:grpSpMkLst>
        </pc:grpChg>
        <pc:graphicFrameChg chg="add mod ord">
          <ac:chgData name="Perry Guess - Innovate UK UKRI" userId="510cdf58-9a12-4d1a-b73b-8e863fd1cf47" providerId="ADAL" clId="{D8FBE74D-C8D0-4457-9B2C-A3A0EB73E94E}" dt="2026-01-23T13:46:58.585" v="298" actId="164"/>
          <ac:graphicFrameMkLst>
            <pc:docMk/>
            <pc:sldMk cId="1587770914" sldId="2147482615"/>
            <ac:graphicFrameMk id="3" creationId="{4799AE48-0E95-465A-AD91-FBC93871AB99}"/>
          </ac:graphicFrameMkLst>
        </pc:graphicFrameChg>
        <pc:graphicFrameChg chg="add del mod topLvl">
          <ac:chgData name="Perry Guess - Innovate UK UKRI" userId="510cdf58-9a12-4d1a-b73b-8e863fd1cf47" providerId="ADAL" clId="{D8FBE74D-C8D0-4457-9B2C-A3A0EB73E94E}" dt="2026-01-23T13:10:07.493" v="90" actId="478"/>
          <ac:graphicFrameMkLst>
            <pc:docMk/>
            <pc:sldMk cId="1587770914" sldId="2147482615"/>
            <ac:graphicFrameMk id="4" creationId="{96F505E2-EC84-A437-B00C-8A603E564035}"/>
          </ac:graphicFrameMkLst>
        </pc:graphicFrameChg>
        <pc:graphicFrameChg chg="add mod ord">
          <ac:chgData name="Perry Guess - Innovate UK UKRI" userId="510cdf58-9a12-4d1a-b73b-8e863fd1cf47" providerId="ADAL" clId="{D8FBE74D-C8D0-4457-9B2C-A3A0EB73E94E}" dt="2026-01-23T13:47:04.802" v="299" actId="164"/>
          <ac:graphicFrameMkLst>
            <pc:docMk/>
            <pc:sldMk cId="1587770914" sldId="2147482615"/>
            <ac:graphicFrameMk id="4" creationId="{F8498E25-53D5-25D2-89E4-A19D14CCD62D}"/>
          </ac:graphicFrameMkLst>
        </pc:graphicFrameChg>
        <pc:graphicFrameChg chg="add del mod">
          <ac:chgData name="Perry Guess - Innovate UK UKRI" userId="510cdf58-9a12-4d1a-b73b-8e863fd1cf47" providerId="ADAL" clId="{D8FBE74D-C8D0-4457-9B2C-A3A0EB73E94E}" dt="2026-01-23T13:00:10.287" v="11" actId="478"/>
          <ac:graphicFrameMkLst>
            <pc:docMk/>
            <pc:sldMk cId="1587770914" sldId="2147482615"/>
            <ac:graphicFrameMk id="5" creationId="{4799AE48-0E95-465A-AD91-FBC93871AB99}"/>
          </ac:graphicFrameMkLst>
        </pc:graphicFrameChg>
        <pc:graphicFrameChg chg="add del mod ord topLvl">
          <ac:chgData name="Perry Guess - Innovate UK UKRI" userId="510cdf58-9a12-4d1a-b73b-8e863fd1cf47" providerId="ADAL" clId="{D8FBE74D-C8D0-4457-9B2C-A3A0EB73E94E}" dt="2026-01-23T13:42:54.597" v="206" actId="478"/>
          <ac:graphicFrameMkLst>
            <pc:docMk/>
            <pc:sldMk cId="1587770914" sldId="2147482615"/>
            <ac:graphicFrameMk id="6" creationId="{4799AE48-0E95-465A-AD91-FBC93871AB99}"/>
          </ac:graphicFrameMkLst>
        </pc:graphicFrameChg>
        <pc:graphicFrameChg chg="add del mod topLvl">
          <ac:chgData name="Perry Guess - Innovate UK UKRI" userId="510cdf58-9a12-4d1a-b73b-8e863fd1cf47" providerId="ADAL" clId="{D8FBE74D-C8D0-4457-9B2C-A3A0EB73E94E}" dt="2026-01-23T13:00:05.271" v="8" actId="478"/>
          <ac:graphicFrameMkLst>
            <pc:docMk/>
            <pc:sldMk cId="1587770914" sldId="2147482615"/>
            <ac:graphicFrameMk id="12" creationId="{58C14F13-2718-8B53-E023-58F30B3756A3}"/>
          </ac:graphicFrameMkLst>
        </pc:graphicFrameChg>
        <pc:graphicFrameChg chg="add del mod ord topLvl">
          <ac:chgData name="Perry Guess - Innovate UK UKRI" userId="510cdf58-9a12-4d1a-b73b-8e863fd1cf47" providerId="ADAL" clId="{D8FBE74D-C8D0-4457-9B2C-A3A0EB73E94E}" dt="2026-01-23T13:45:05.467" v="262" actId="478"/>
          <ac:graphicFrameMkLst>
            <pc:docMk/>
            <pc:sldMk cId="1587770914" sldId="2147482615"/>
            <ac:graphicFrameMk id="42" creationId="{F8498E25-53D5-25D2-89E4-A19D14CCD62D}"/>
          </ac:graphicFrameMkLst>
        </pc:graphicFrameChg>
      </pc:sldChg>
      <pc:sldChg chg="addSp delSp modSp add mod modAnim modNotesTx">
        <pc:chgData name="Perry Guess - Innovate UK UKRI" userId="510cdf58-9a12-4d1a-b73b-8e863fd1cf47" providerId="ADAL" clId="{D8FBE74D-C8D0-4457-9B2C-A3A0EB73E94E}" dt="2026-01-23T16:37:09.303" v="2903"/>
        <pc:sldMkLst>
          <pc:docMk/>
          <pc:sldMk cId="1308404555" sldId="2147482616"/>
        </pc:sldMkLst>
        <pc:spChg chg="mod">
          <ac:chgData name="Perry Guess - Innovate UK UKRI" userId="510cdf58-9a12-4d1a-b73b-8e863fd1cf47" providerId="ADAL" clId="{D8FBE74D-C8D0-4457-9B2C-A3A0EB73E94E}" dt="2026-01-23T16:23:47.204" v="2684" actId="1076"/>
          <ac:spMkLst>
            <pc:docMk/>
            <pc:sldMk cId="1308404555" sldId="2147482616"/>
            <ac:spMk id="2" creationId="{CFA62E0D-84E4-AFAB-B766-DF89805F57B8}"/>
          </ac:spMkLst>
        </pc:spChg>
        <pc:spChg chg="add mod">
          <ac:chgData name="Perry Guess - Innovate UK UKRI" userId="510cdf58-9a12-4d1a-b73b-8e863fd1cf47" providerId="ADAL" clId="{D8FBE74D-C8D0-4457-9B2C-A3A0EB73E94E}" dt="2026-01-23T14:14:09.447" v="461"/>
          <ac:spMkLst>
            <pc:docMk/>
            <pc:sldMk cId="1308404555" sldId="2147482616"/>
            <ac:spMk id="3" creationId="{9E752072-419F-4922-1455-8F9385512D4F}"/>
          </ac:spMkLst>
        </pc:spChg>
        <pc:spChg chg="add mod">
          <ac:chgData name="Perry Guess - Innovate UK UKRI" userId="510cdf58-9a12-4d1a-b73b-8e863fd1cf47" providerId="ADAL" clId="{D8FBE74D-C8D0-4457-9B2C-A3A0EB73E94E}" dt="2026-01-23T14:14:09.447" v="461"/>
          <ac:spMkLst>
            <pc:docMk/>
            <pc:sldMk cId="1308404555" sldId="2147482616"/>
            <ac:spMk id="4" creationId="{AC8F4831-CD80-4A16-F207-321A7BF83AAF}"/>
          </ac:spMkLst>
        </pc:spChg>
        <pc:spChg chg="mod">
          <ac:chgData name="Perry Guess - Innovate UK UKRI" userId="510cdf58-9a12-4d1a-b73b-8e863fd1cf47" providerId="ADAL" clId="{D8FBE74D-C8D0-4457-9B2C-A3A0EB73E94E}" dt="2026-01-23T16:23:47.204" v="2684" actId="1076"/>
          <ac:spMkLst>
            <pc:docMk/>
            <pc:sldMk cId="1308404555" sldId="2147482616"/>
            <ac:spMk id="6" creationId="{91993E06-0772-9015-C409-41AD8F17D5B1}"/>
          </ac:spMkLst>
        </pc:spChg>
        <pc:spChg chg="mod">
          <ac:chgData name="Perry Guess - Innovate UK UKRI" userId="510cdf58-9a12-4d1a-b73b-8e863fd1cf47" providerId="ADAL" clId="{D8FBE74D-C8D0-4457-9B2C-A3A0EB73E94E}" dt="2026-01-23T16:23:47.204" v="2684" actId="1076"/>
          <ac:spMkLst>
            <pc:docMk/>
            <pc:sldMk cId="1308404555" sldId="2147482616"/>
            <ac:spMk id="11" creationId="{066AE580-1B88-6B94-26EA-44CAB3B170FA}"/>
          </ac:spMkLst>
        </pc:spChg>
        <pc:spChg chg="del">
          <ac:chgData name="Perry Guess - Innovate UK UKRI" userId="510cdf58-9a12-4d1a-b73b-8e863fd1cf47" providerId="ADAL" clId="{D8FBE74D-C8D0-4457-9B2C-A3A0EB73E94E}" dt="2026-01-23T14:14:09.161" v="460" actId="478"/>
          <ac:spMkLst>
            <pc:docMk/>
            <pc:sldMk cId="1308404555" sldId="2147482616"/>
            <ac:spMk id="12" creationId="{9F77EE99-CD27-D7C2-BC78-32963FEBBB6A}"/>
          </ac:spMkLst>
        </pc:spChg>
        <pc:picChg chg="add del mod">
          <ac:chgData name="Perry Guess - Innovate UK UKRI" userId="510cdf58-9a12-4d1a-b73b-8e863fd1cf47" providerId="ADAL" clId="{D8FBE74D-C8D0-4457-9B2C-A3A0EB73E94E}" dt="2026-01-23T16:24:12.608" v="2688" actId="478"/>
          <ac:picMkLst>
            <pc:docMk/>
            <pc:sldMk cId="1308404555" sldId="2147482616"/>
            <ac:picMk id="7" creationId="{9CC85DB0-D917-981F-B0AD-E8EB08A220C7}"/>
          </ac:picMkLst>
        </pc:picChg>
        <pc:picChg chg="add del mod">
          <ac:chgData name="Perry Guess - Innovate UK UKRI" userId="510cdf58-9a12-4d1a-b73b-8e863fd1cf47" providerId="ADAL" clId="{D8FBE74D-C8D0-4457-9B2C-A3A0EB73E94E}" dt="2026-01-23T16:24:11.030" v="2687" actId="478"/>
          <ac:picMkLst>
            <pc:docMk/>
            <pc:sldMk cId="1308404555" sldId="2147482616"/>
            <ac:picMk id="8" creationId="{B9F6877C-5DFF-C862-BE45-FA8FE99E898C}"/>
          </ac:picMkLst>
        </pc:picChg>
        <pc:picChg chg="add mod">
          <ac:chgData name="Perry Guess - Innovate UK UKRI" userId="510cdf58-9a12-4d1a-b73b-8e863fd1cf47" providerId="ADAL" clId="{D8FBE74D-C8D0-4457-9B2C-A3A0EB73E94E}" dt="2026-01-23T16:24:12.840" v="2689"/>
          <ac:picMkLst>
            <pc:docMk/>
            <pc:sldMk cId="1308404555" sldId="2147482616"/>
            <ac:picMk id="9" creationId="{214952ED-B860-C4C8-9EDB-AFA6114C8FB4}"/>
          </ac:picMkLst>
        </pc:picChg>
      </pc:sldChg>
      <pc:sldChg chg="addSp delSp modSp add mod delAnim modAnim">
        <pc:chgData name="Perry Guess - Innovate UK UKRI" userId="510cdf58-9a12-4d1a-b73b-8e863fd1cf47" providerId="ADAL" clId="{D8FBE74D-C8D0-4457-9B2C-A3A0EB73E94E}" dt="2026-01-23T16:32:51.240" v="2770" actId="20577"/>
        <pc:sldMkLst>
          <pc:docMk/>
          <pc:sldMk cId="1323311796" sldId="2147482617"/>
        </pc:sldMkLst>
        <pc:spChg chg="mod">
          <ac:chgData name="Perry Guess - Innovate UK UKRI" userId="510cdf58-9a12-4d1a-b73b-8e863fd1cf47" providerId="ADAL" clId="{D8FBE74D-C8D0-4457-9B2C-A3A0EB73E94E}" dt="2026-01-23T14:24:38.568" v="492"/>
          <ac:spMkLst>
            <pc:docMk/>
            <pc:sldMk cId="1323311796" sldId="2147482617"/>
            <ac:spMk id="6" creationId="{5C2FFDB1-3FFB-5D64-75B5-A4C231F56355}"/>
          </ac:spMkLst>
        </pc:spChg>
        <pc:spChg chg="mod">
          <ac:chgData name="Perry Guess - Innovate UK UKRI" userId="510cdf58-9a12-4d1a-b73b-8e863fd1cf47" providerId="ADAL" clId="{D8FBE74D-C8D0-4457-9B2C-A3A0EB73E94E}" dt="2026-01-23T16:27:30.084" v="2732" actId="255"/>
          <ac:spMkLst>
            <pc:docMk/>
            <pc:sldMk cId="1323311796" sldId="2147482617"/>
            <ac:spMk id="7" creationId="{A178AD4D-5B67-6B25-77F3-81F8948CB18C}"/>
          </ac:spMkLst>
        </pc:spChg>
        <pc:spChg chg="add mod">
          <ac:chgData name="Perry Guess - Innovate UK UKRI" userId="510cdf58-9a12-4d1a-b73b-8e863fd1cf47" providerId="ADAL" clId="{D8FBE74D-C8D0-4457-9B2C-A3A0EB73E94E}" dt="2026-01-23T16:28:31.738" v="2753" actId="1076"/>
          <ac:spMkLst>
            <pc:docMk/>
            <pc:sldMk cId="1323311796" sldId="2147482617"/>
            <ac:spMk id="11" creationId="{16E3B3A0-7ED9-D26D-25B3-426239E497E8}"/>
          </ac:spMkLst>
        </pc:spChg>
        <pc:spChg chg="mod ord topLvl">
          <ac:chgData name="Perry Guess - Innovate UK UKRI" userId="510cdf58-9a12-4d1a-b73b-8e863fd1cf47" providerId="ADAL" clId="{D8FBE74D-C8D0-4457-9B2C-A3A0EB73E94E}" dt="2026-01-23T16:28:25.014" v="2752" actId="164"/>
          <ac:spMkLst>
            <pc:docMk/>
            <pc:sldMk cId="1323311796" sldId="2147482617"/>
            <ac:spMk id="15" creationId="{70D2BC87-F08B-928B-8B43-717B80D6FCBC}"/>
          </ac:spMkLst>
        </pc:spChg>
        <pc:spChg chg="mod">
          <ac:chgData name="Perry Guess - Innovate UK UKRI" userId="510cdf58-9a12-4d1a-b73b-8e863fd1cf47" providerId="ADAL" clId="{D8FBE74D-C8D0-4457-9B2C-A3A0EB73E94E}" dt="2026-01-23T16:32:51.240" v="2770" actId="20577"/>
          <ac:spMkLst>
            <pc:docMk/>
            <pc:sldMk cId="1323311796" sldId="2147482617"/>
            <ac:spMk id="16" creationId="{8B26162A-F1A4-6BA6-ECCA-AD3E88A3B695}"/>
          </ac:spMkLst>
        </pc:spChg>
        <pc:spChg chg="del">
          <ac:chgData name="Perry Guess - Innovate UK UKRI" userId="510cdf58-9a12-4d1a-b73b-8e863fd1cf47" providerId="ADAL" clId="{D8FBE74D-C8D0-4457-9B2C-A3A0EB73E94E}" dt="2026-01-23T15:33:50.417" v="2148" actId="478"/>
          <ac:spMkLst>
            <pc:docMk/>
            <pc:sldMk cId="1323311796" sldId="2147482617"/>
            <ac:spMk id="17" creationId="{51E88182-3C32-8848-AB46-3E5891E06278}"/>
          </ac:spMkLst>
        </pc:spChg>
        <pc:spChg chg="del mod topLvl">
          <ac:chgData name="Perry Guess - Innovate UK UKRI" userId="510cdf58-9a12-4d1a-b73b-8e863fd1cf47" providerId="ADAL" clId="{D8FBE74D-C8D0-4457-9B2C-A3A0EB73E94E}" dt="2026-01-23T16:28:03.814" v="2745" actId="478"/>
          <ac:spMkLst>
            <pc:docMk/>
            <pc:sldMk cId="1323311796" sldId="2147482617"/>
            <ac:spMk id="18" creationId="{4388826F-A155-5E23-36E0-7F6365289903}"/>
          </ac:spMkLst>
        </pc:spChg>
        <pc:spChg chg="mod">
          <ac:chgData name="Perry Guess - Innovate UK UKRI" userId="510cdf58-9a12-4d1a-b73b-8e863fd1cf47" providerId="ADAL" clId="{D8FBE74D-C8D0-4457-9B2C-A3A0EB73E94E}" dt="2026-01-23T15:32:38.702" v="2123"/>
          <ac:spMkLst>
            <pc:docMk/>
            <pc:sldMk cId="1323311796" sldId="2147482617"/>
            <ac:spMk id="21" creationId="{7958A6DE-04E7-EF2D-CFAC-89C02460C686}"/>
          </ac:spMkLst>
        </pc:spChg>
        <pc:spChg chg="mod">
          <ac:chgData name="Perry Guess - Innovate UK UKRI" userId="510cdf58-9a12-4d1a-b73b-8e863fd1cf47" providerId="ADAL" clId="{D8FBE74D-C8D0-4457-9B2C-A3A0EB73E94E}" dt="2026-01-23T14:24:54.771" v="498" actId="20577"/>
          <ac:spMkLst>
            <pc:docMk/>
            <pc:sldMk cId="1323311796" sldId="2147482617"/>
            <ac:spMk id="35" creationId="{95E5E9EE-2570-FFD0-66BE-0688876623EF}"/>
          </ac:spMkLst>
        </pc:spChg>
        <pc:grpChg chg="del">
          <ac:chgData name="Perry Guess - Innovate UK UKRI" userId="510cdf58-9a12-4d1a-b73b-8e863fd1cf47" providerId="ADAL" clId="{D8FBE74D-C8D0-4457-9B2C-A3A0EB73E94E}" dt="2026-01-23T14:24:49.841" v="493" actId="478"/>
          <ac:grpSpMkLst>
            <pc:docMk/>
            <pc:sldMk cId="1323311796" sldId="2147482617"/>
            <ac:grpSpMk id="2" creationId="{51086742-9A0A-0CFE-0347-B9634E7627A1}"/>
          </ac:grpSpMkLst>
        </pc:grpChg>
        <pc:grpChg chg="add del mod">
          <ac:chgData name="Perry Guess - Innovate UK UKRI" userId="510cdf58-9a12-4d1a-b73b-8e863fd1cf47" providerId="ADAL" clId="{D8FBE74D-C8D0-4457-9B2C-A3A0EB73E94E}" dt="2026-01-23T16:28:00.545" v="2744" actId="165"/>
          <ac:grpSpMkLst>
            <pc:docMk/>
            <pc:sldMk cId="1323311796" sldId="2147482617"/>
            <ac:grpSpMk id="14" creationId="{A0B232BD-5ACD-5086-4195-736B3BDC6664}"/>
          </ac:grpSpMkLst>
        </pc:grpChg>
        <pc:grpChg chg="add mod">
          <ac:chgData name="Perry Guess - Innovate UK UKRI" userId="510cdf58-9a12-4d1a-b73b-8e863fd1cf47" providerId="ADAL" clId="{D8FBE74D-C8D0-4457-9B2C-A3A0EB73E94E}" dt="2026-01-23T16:28:25.014" v="2752" actId="164"/>
          <ac:grpSpMkLst>
            <pc:docMk/>
            <pc:sldMk cId="1323311796" sldId="2147482617"/>
            <ac:grpSpMk id="19" creationId="{0DE690B0-2EC4-7680-6E5C-669FEFF80EF9}"/>
          </ac:grpSpMkLst>
        </pc:grpChg>
        <pc:grpChg chg="add mod">
          <ac:chgData name="Perry Guess - Innovate UK UKRI" userId="510cdf58-9a12-4d1a-b73b-8e863fd1cf47" providerId="ADAL" clId="{D8FBE74D-C8D0-4457-9B2C-A3A0EB73E94E}" dt="2026-01-23T16:29:49.596" v="2761" actId="164"/>
          <ac:grpSpMkLst>
            <pc:docMk/>
            <pc:sldMk cId="1323311796" sldId="2147482617"/>
            <ac:grpSpMk id="20" creationId="{9CB55918-E265-242A-951D-EA0885E73C7D}"/>
          </ac:grpSpMkLst>
        </pc:grpChg>
        <pc:grpChg chg="del">
          <ac:chgData name="Perry Guess - Innovate UK UKRI" userId="510cdf58-9a12-4d1a-b73b-8e863fd1cf47" providerId="ADAL" clId="{D8FBE74D-C8D0-4457-9B2C-A3A0EB73E94E}" dt="2026-01-23T15:33:50.417" v="2148" actId="478"/>
          <ac:grpSpMkLst>
            <pc:docMk/>
            <pc:sldMk cId="1323311796" sldId="2147482617"/>
            <ac:grpSpMk id="26" creationId="{0F1CA5E8-DA81-E198-C0E7-6A04EDDFFDF9}"/>
          </ac:grpSpMkLst>
        </pc:grpChg>
        <pc:grpChg chg="mod">
          <ac:chgData name="Perry Guess - Innovate UK UKRI" userId="510cdf58-9a12-4d1a-b73b-8e863fd1cf47" providerId="ADAL" clId="{D8FBE74D-C8D0-4457-9B2C-A3A0EB73E94E}" dt="2026-01-23T16:26:29.938" v="2712" actId="14100"/>
          <ac:grpSpMkLst>
            <pc:docMk/>
            <pc:sldMk cId="1323311796" sldId="2147482617"/>
            <ac:grpSpMk id="29" creationId="{4D454F7C-3F23-917F-D77D-D791AC4A0170}"/>
          </ac:grpSpMkLst>
        </pc:grpChg>
        <pc:grpChg chg="del">
          <ac:chgData name="Perry Guess - Innovate UK UKRI" userId="510cdf58-9a12-4d1a-b73b-8e863fd1cf47" providerId="ADAL" clId="{D8FBE74D-C8D0-4457-9B2C-A3A0EB73E94E}" dt="2026-01-23T15:33:50.417" v="2148" actId="478"/>
          <ac:grpSpMkLst>
            <pc:docMk/>
            <pc:sldMk cId="1323311796" sldId="2147482617"/>
            <ac:grpSpMk id="30" creationId="{4011CE5E-60A5-2F95-3F0B-0FBCB13B0677}"/>
          </ac:grpSpMkLst>
        </pc:grpChg>
        <pc:picChg chg="del">
          <ac:chgData name="Perry Guess - Innovate UK UKRI" userId="510cdf58-9a12-4d1a-b73b-8e863fd1cf47" providerId="ADAL" clId="{D8FBE74D-C8D0-4457-9B2C-A3A0EB73E94E}" dt="2026-01-23T16:24:33.591" v="2698" actId="478"/>
          <ac:picMkLst>
            <pc:docMk/>
            <pc:sldMk cId="1323311796" sldId="2147482617"/>
            <ac:picMk id="3" creationId="{F64C5067-CF61-7CAF-F133-DF9298528E8C}"/>
          </ac:picMkLst>
        </pc:picChg>
        <pc:picChg chg="del">
          <ac:chgData name="Perry Guess - Innovate UK UKRI" userId="510cdf58-9a12-4d1a-b73b-8e863fd1cf47" providerId="ADAL" clId="{D8FBE74D-C8D0-4457-9B2C-A3A0EB73E94E}" dt="2026-01-23T16:24:33.591" v="2698" actId="478"/>
          <ac:picMkLst>
            <pc:docMk/>
            <pc:sldMk cId="1323311796" sldId="2147482617"/>
            <ac:picMk id="4" creationId="{F8D1E99B-EE32-D322-6747-1400906A6A06}"/>
          </ac:picMkLst>
        </pc:picChg>
        <pc:picChg chg="add mod">
          <ac:chgData name="Perry Guess - Innovate UK UKRI" userId="510cdf58-9a12-4d1a-b73b-8e863fd1cf47" providerId="ADAL" clId="{D8FBE74D-C8D0-4457-9B2C-A3A0EB73E94E}" dt="2026-01-23T16:29:49.596" v="2761" actId="164"/>
          <ac:picMkLst>
            <pc:docMk/>
            <pc:sldMk cId="1323311796" sldId="2147482617"/>
            <ac:picMk id="9" creationId="{9443DB80-A0B9-D5EF-CC61-6E43F77EFA90}"/>
          </ac:picMkLst>
        </pc:picChg>
        <pc:picChg chg="add del mod">
          <ac:chgData name="Perry Guess - Innovate UK UKRI" userId="510cdf58-9a12-4d1a-b73b-8e863fd1cf47" providerId="ADAL" clId="{D8FBE74D-C8D0-4457-9B2C-A3A0EB73E94E}" dt="2026-01-23T16:24:54.799" v="2704" actId="478"/>
          <ac:picMkLst>
            <pc:docMk/>
            <pc:sldMk cId="1323311796" sldId="2147482617"/>
            <ac:picMk id="12" creationId="{BE793E08-9009-557E-A5A6-E1EBD941628C}"/>
          </ac:picMkLst>
        </pc:picChg>
        <pc:picChg chg="add mod">
          <ac:chgData name="Perry Guess - Innovate UK UKRI" userId="510cdf58-9a12-4d1a-b73b-8e863fd1cf47" providerId="ADAL" clId="{D8FBE74D-C8D0-4457-9B2C-A3A0EB73E94E}" dt="2026-01-23T16:24:51.104" v="2703"/>
          <ac:picMkLst>
            <pc:docMk/>
            <pc:sldMk cId="1323311796" sldId="2147482617"/>
            <ac:picMk id="13" creationId="{D7312E36-F534-9486-FC53-7D73360DA806}"/>
          </ac:picMkLst>
        </pc:picChg>
      </pc:sldChg>
      <pc:sldChg chg="modSp add mod modAnim">
        <pc:chgData name="Perry Guess - Innovate UK UKRI" userId="510cdf58-9a12-4d1a-b73b-8e863fd1cf47" providerId="ADAL" clId="{D8FBE74D-C8D0-4457-9B2C-A3A0EB73E94E}" dt="2026-01-23T16:15:04.354" v="2665" actId="1076"/>
        <pc:sldMkLst>
          <pc:docMk/>
          <pc:sldMk cId="3108151042" sldId="2147482618"/>
        </pc:sldMkLst>
        <pc:spChg chg="mod">
          <ac:chgData name="Perry Guess - Innovate UK UKRI" userId="510cdf58-9a12-4d1a-b73b-8e863fd1cf47" providerId="ADAL" clId="{D8FBE74D-C8D0-4457-9B2C-A3A0EB73E94E}" dt="2026-01-23T16:08:01.128" v="2660" actId="20577"/>
          <ac:spMkLst>
            <pc:docMk/>
            <pc:sldMk cId="3108151042" sldId="2147482618"/>
            <ac:spMk id="4" creationId="{BD1E2176-9A4A-2015-76D2-6C43C7DC90CD}"/>
          </ac:spMkLst>
        </pc:spChg>
        <pc:spChg chg="mod">
          <ac:chgData name="Perry Guess - Innovate UK UKRI" userId="510cdf58-9a12-4d1a-b73b-8e863fd1cf47" providerId="ADAL" clId="{D8FBE74D-C8D0-4457-9B2C-A3A0EB73E94E}" dt="2026-01-23T16:15:04.354" v="2665" actId="1076"/>
          <ac:spMkLst>
            <pc:docMk/>
            <pc:sldMk cId="3108151042" sldId="2147482618"/>
            <ac:spMk id="7" creationId="{A85257DC-79C4-4642-D0CE-A4D53AC3CCA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kri.sharepoint.com/sites/iuk-external-HEuNCPs/Shared%20Documents/Horizon%20Europe%20National%20Contact%20Points/WP%202026_27/2026%20Work%20Programme%20Details%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kri.sharepoint.com/sites/iuk-external-HEuNCPs/Shared%20Documents/Horizon%20Europe%20National%20Contact%20Points/WP%202026_27/2026%20Work%20Programme%20Details%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kri.sharepoint.com/sites/iuk-external-HEuNCPs/Shared%20Documents/Horizon%20Europe%20National%20Contact%20Points/WP%202026_27/2026%20Work%20Programme%20Details%20V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ukri.sharepoint.com/sites/iuk-external-HEuNCPs/Shared%20Documents/Horizon%20Europe%20National%20Contact%20Points/WP%202026_27/2026%20Work%20Programme%20Details%20V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ukri.sharepoint.com/sites/iuk-external-HEuNCPs/Shared%20Documents/Horizon%20Europe%20National%20Contact%20Points/WP%202026_27/2026%20Work%20Programme%20Details%20V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https://ukri.sharepoint.com/sites/iuk-external-HEuNCPs/Shared%20Documents/Horizon%20Europe%20National%20Contact%20Points/WP%202026_27/2026%20Work%20Programme%20Details%20V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https://ukri.sharepoint.com/sites/iuk-external-HEuNCPs/Shared%20Documents/Horizon%20Europe%20National%20Contact%20Points/WP%202026_27/2026%20Work%20Programme%20Details%20V2.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https://ukri.sharepoint.com/sites/iuk-external-HEuNCPs/Shared%20Documents/Horizon%20Europe%20National%20Contact%20Points/WP%202026_27/2026%20Work%20Programme%20Details%20V2.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'Pillar 2 Summary V3'!$G$83</c:f>
              <c:strCache>
                <c:ptCount val="1"/>
                <c:pt idx="0">
                  <c:v>RIA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V3'!$E$84:$E$89</c:f>
              <c:strCache>
                <c:ptCount val="6"/>
                <c:pt idx="0">
                  <c:v>1: Health</c:v>
                </c:pt>
                <c:pt idx="1">
                  <c:v>2: Culture, Creativity and Inclusive Society</c:v>
                </c:pt>
                <c:pt idx="2">
                  <c:v>3: Civil Security for Society</c:v>
                </c:pt>
                <c:pt idx="3">
                  <c:v>4: Digital, Industry and Space</c:v>
                </c:pt>
                <c:pt idx="4">
                  <c:v>5:Climate, Energy and Mobility </c:v>
                </c:pt>
                <c:pt idx="5">
                  <c:v>6: Food, Bioeconomy, Natural Resources, Agriculture and Environment </c:v>
                </c:pt>
              </c:strCache>
            </c:strRef>
          </c:cat>
          <c:val>
            <c:numRef>
              <c:f>'Pillar 2 Summary V3'!$G$84:$G$89</c:f>
              <c:numCache>
                <c:formatCode>_-[$€-2]\ * #,##0.00_-;\-[$€-2]\ * #,##0.00_-;_-[$€-2]\ * "-"??_-;_-@_-</c:formatCode>
                <c:ptCount val="6"/>
                <c:pt idx="0">
                  <c:v>951.50000000000011</c:v>
                </c:pt>
                <c:pt idx="1">
                  <c:v>553</c:v>
                </c:pt>
                <c:pt idx="2">
                  <c:v>163.80000000000001</c:v>
                </c:pt>
                <c:pt idx="3">
                  <c:v>888.71999999999991</c:v>
                </c:pt>
                <c:pt idx="4">
                  <c:v>519.75</c:v>
                </c:pt>
                <c:pt idx="5">
                  <c:v>705.19999999999993</c:v>
                </c:pt>
              </c:numCache>
            </c:numRef>
          </c:val>
          <c:extLst>
            <c:ext xmlns:c16="http://schemas.microsoft.com/office/drawing/2014/chart" uri="{C3380CC4-5D6E-409C-BE32-E72D297353CC}">
              <c16:uniqueId val="{00000000-2B69-4F0E-8088-FE92C8064D77}"/>
            </c:ext>
          </c:extLst>
        </c:ser>
        <c:ser>
          <c:idx val="1"/>
          <c:order val="1"/>
          <c:tx>
            <c:strRef>
              <c:f>'Pillar 2 Summary V3'!$H$83</c:f>
              <c:strCache>
                <c:ptCount val="1"/>
                <c:pt idx="0">
                  <c:v>IA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V3'!$E$84:$E$89</c:f>
              <c:strCache>
                <c:ptCount val="6"/>
                <c:pt idx="0">
                  <c:v>1: Health</c:v>
                </c:pt>
                <c:pt idx="1">
                  <c:v>2: Culture, Creativity and Inclusive Society</c:v>
                </c:pt>
                <c:pt idx="2">
                  <c:v>3: Civil Security for Society</c:v>
                </c:pt>
                <c:pt idx="3">
                  <c:v>4: Digital, Industry and Space</c:v>
                </c:pt>
                <c:pt idx="4">
                  <c:v>5:Climate, Energy and Mobility </c:v>
                </c:pt>
                <c:pt idx="5">
                  <c:v>6: Food, Bioeconomy, Natural Resources, Agriculture and Environment </c:v>
                </c:pt>
              </c:strCache>
            </c:strRef>
          </c:cat>
          <c:val>
            <c:numRef>
              <c:f>'Pillar 2 Summary V3'!$H$84:$H$89</c:f>
              <c:numCache>
                <c:formatCode>_-[$€-2]\ * #,##0.00_-;\-[$€-2]\ * #,##0.00_-;_-[$€-2]\ * "-"??_-;_-@_-</c:formatCode>
                <c:ptCount val="6"/>
                <c:pt idx="0">
                  <c:v>68.8</c:v>
                </c:pt>
                <c:pt idx="1">
                  <c:v>54</c:v>
                </c:pt>
                <c:pt idx="2">
                  <c:v>207.71000000000004</c:v>
                </c:pt>
                <c:pt idx="3">
                  <c:v>565.01</c:v>
                </c:pt>
                <c:pt idx="4">
                  <c:v>1321.25</c:v>
                </c:pt>
                <c:pt idx="5">
                  <c:v>361.2</c:v>
                </c:pt>
              </c:numCache>
            </c:numRef>
          </c:val>
          <c:extLst>
            <c:ext xmlns:c16="http://schemas.microsoft.com/office/drawing/2014/chart" uri="{C3380CC4-5D6E-409C-BE32-E72D297353CC}">
              <c16:uniqueId val="{00000001-2B69-4F0E-8088-FE92C8064D77}"/>
            </c:ext>
          </c:extLst>
        </c:ser>
        <c:ser>
          <c:idx val="2"/>
          <c:order val="2"/>
          <c:tx>
            <c:strRef>
              <c:f>'Pillar 2 Summary V3'!$I$83</c:f>
              <c:strCache>
                <c:ptCount val="1"/>
                <c:pt idx="0">
                  <c:v>CSA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V3'!$E$84:$E$89</c:f>
              <c:strCache>
                <c:ptCount val="6"/>
                <c:pt idx="0">
                  <c:v>1: Health</c:v>
                </c:pt>
                <c:pt idx="1">
                  <c:v>2: Culture, Creativity and Inclusive Society</c:v>
                </c:pt>
                <c:pt idx="2">
                  <c:v>3: Civil Security for Society</c:v>
                </c:pt>
                <c:pt idx="3">
                  <c:v>4: Digital, Industry and Space</c:v>
                </c:pt>
                <c:pt idx="4">
                  <c:v>5:Climate, Energy and Mobility </c:v>
                </c:pt>
                <c:pt idx="5">
                  <c:v>6: Food, Bioeconomy, Natural Resources, Agriculture and Environment </c:v>
                </c:pt>
              </c:strCache>
            </c:strRef>
          </c:cat>
          <c:val>
            <c:numRef>
              <c:f>'Pillar 2 Summary V3'!$I$84:$I$89</c:f>
              <c:numCache>
                <c:formatCode>_-[$€-2]\ * #,##0.00_-;\-[$€-2]\ * #,##0.00_-;_-[$€-2]\ * "-"??_-;_-@_-</c:formatCode>
                <c:ptCount val="6"/>
                <c:pt idx="0">
                  <c:v>16.5</c:v>
                </c:pt>
                <c:pt idx="1">
                  <c:v>26.5</c:v>
                </c:pt>
                <c:pt idx="2">
                  <c:v>3.33</c:v>
                </c:pt>
                <c:pt idx="3">
                  <c:v>47.3</c:v>
                </c:pt>
                <c:pt idx="4">
                  <c:v>24.6</c:v>
                </c:pt>
                <c:pt idx="5">
                  <c:v>83.9</c:v>
                </c:pt>
              </c:numCache>
            </c:numRef>
          </c:val>
          <c:extLst>
            <c:ext xmlns:c16="http://schemas.microsoft.com/office/drawing/2014/chart" uri="{C3380CC4-5D6E-409C-BE32-E72D297353CC}">
              <c16:uniqueId val="{00000002-2B69-4F0E-8088-FE92C8064D77}"/>
            </c:ext>
          </c:extLst>
        </c:ser>
        <c:ser>
          <c:idx val="3"/>
          <c:order val="3"/>
          <c:tx>
            <c:strRef>
              <c:f>'Pillar 2 Summary V3'!$J$83</c:f>
              <c:strCache>
                <c:ptCount val="1"/>
                <c:pt idx="0">
                  <c:v>COFUND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V3'!$E$84:$E$89</c:f>
              <c:strCache>
                <c:ptCount val="6"/>
                <c:pt idx="0">
                  <c:v>1: Health</c:v>
                </c:pt>
                <c:pt idx="1">
                  <c:v>2: Culture, Creativity and Inclusive Society</c:v>
                </c:pt>
                <c:pt idx="2">
                  <c:v>3: Civil Security for Society</c:v>
                </c:pt>
                <c:pt idx="3">
                  <c:v>4: Digital, Industry and Space</c:v>
                </c:pt>
                <c:pt idx="4">
                  <c:v>5:Climate, Energy and Mobility </c:v>
                </c:pt>
                <c:pt idx="5">
                  <c:v>6: Food, Bioeconomy, Natural Resources, Agriculture and Environment </c:v>
                </c:pt>
              </c:strCache>
            </c:strRef>
          </c:cat>
          <c:val>
            <c:numRef>
              <c:f>'Pillar 2 Summary V3'!$J$84:$J$89</c:f>
              <c:numCache>
                <c:formatCode>_-[$€-2]\ * #,##0.00_-;\-[$€-2]\ * #,##0.00_-;_-[$€-2]\ * "-"??_-;_-@_-</c:formatCode>
                <c:ptCount val="6"/>
                <c:pt idx="0">
                  <c:v>20</c:v>
                </c:pt>
                <c:pt idx="1">
                  <c:v>60</c:v>
                </c:pt>
                <c:pt idx="2">
                  <c:v>0</c:v>
                </c:pt>
                <c:pt idx="3">
                  <c:v>0</c:v>
                </c:pt>
                <c:pt idx="4">
                  <c:v>45</c:v>
                </c:pt>
                <c:pt idx="5">
                  <c:v>98</c:v>
                </c:pt>
              </c:numCache>
            </c:numRef>
          </c:val>
          <c:extLst>
            <c:ext xmlns:c16="http://schemas.microsoft.com/office/drawing/2014/chart" uri="{C3380CC4-5D6E-409C-BE32-E72D297353CC}">
              <c16:uniqueId val="{00000003-2B69-4F0E-8088-FE92C8064D77}"/>
            </c:ext>
          </c:extLst>
        </c:ser>
        <c:ser>
          <c:idx val="4"/>
          <c:order val="4"/>
          <c:tx>
            <c:strRef>
              <c:f>'Pillar 2 Summary V3'!$K$83</c:f>
              <c:strCache>
                <c:ptCount val="1"/>
                <c:pt idx="0">
                  <c:v>PCP</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V3'!$E$84:$E$89</c:f>
              <c:strCache>
                <c:ptCount val="6"/>
                <c:pt idx="0">
                  <c:v>1: Health</c:v>
                </c:pt>
                <c:pt idx="1">
                  <c:v>2: Culture, Creativity and Inclusive Society</c:v>
                </c:pt>
                <c:pt idx="2">
                  <c:v>3: Civil Security for Society</c:v>
                </c:pt>
                <c:pt idx="3">
                  <c:v>4: Digital, Industry and Space</c:v>
                </c:pt>
                <c:pt idx="4">
                  <c:v>5:Climate, Energy and Mobility </c:v>
                </c:pt>
                <c:pt idx="5">
                  <c:v>6: Food, Bioeconomy, Natural Resources, Agriculture and Environment </c:v>
                </c:pt>
              </c:strCache>
            </c:strRef>
          </c:cat>
          <c:val>
            <c:numRef>
              <c:f>'Pillar 2 Summary V3'!$K$84:$K$89</c:f>
              <c:numCache>
                <c:formatCode>_-[$€-2]\ * #,##0.00_-;\-[$€-2]\ * #,##0.00_-;_-[$€-2]\ * "-"??_-;_-@_-</c:formatCode>
                <c:ptCount val="6"/>
                <c:pt idx="0">
                  <c:v>20</c:v>
                </c:pt>
                <c:pt idx="1">
                  <c:v>0</c:v>
                </c:pt>
                <c:pt idx="2">
                  <c:v>0</c:v>
                </c:pt>
                <c:pt idx="3">
                  <c:v>0</c:v>
                </c:pt>
                <c:pt idx="4">
                  <c:v>0</c:v>
                </c:pt>
                <c:pt idx="5">
                  <c:v>0</c:v>
                </c:pt>
              </c:numCache>
            </c:numRef>
          </c:val>
          <c:extLst>
            <c:ext xmlns:c16="http://schemas.microsoft.com/office/drawing/2014/chart" uri="{C3380CC4-5D6E-409C-BE32-E72D297353CC}">
              <c16:uniqueId val="{00000004-2B69-4F0E-8088-FE92C8064D77}"/>
            </c:ext>
          </c:extLst>
        </c:ser>
        <c:ser>
          <c:idx val="5"/>
          <c:order val="5"/>
          <c:tx>
            <c:strRef>
              <c:f>'Pillar 2 Summary V3'!$L$83</c:f>
              <c:strCache>
                <c:ptCount val="1"/>
                <c:pt idx="0">
                  <c:v>PPI</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V3'!$E$84:$E$89</c:f>
              <c:strCache>
                <c:ptCount val="6"/>
                <c:pt idx="0">
                  <c:v>1: Health</c:v>
                </c:pt>
                <c:pt idx="1">
                  <c:v>2: Culture, Creativity and Inclusive Society</c:v>
                </c:pt>
                <c:pt idx="2">
                  <c:v>3: Civil Security for Society</c:v>
                </c:pt>
                <c:pt idx="3">
                  <c:v>4: Digital, Industry and Space</c:v>
                </c:pt>
                <c:pt idx="4">
                  <c:v>5:Climate, Energy and Mobility </c:v>
                </c:pt>
                <c:pt idx="5">
                  <c:v>6: Food, Bioeconomy, Natural Resources, Agriculture and Environment </c:v>
                </c:pt>
              </c:strCache>
            </c:strRef>
          </c:cat>
          <c:val>
            <c:numRef>
              <c:f>'Pillar 2 Summary V3'!$L$84:$L$89</c:f>
              <c:numCache>
                <c:formatCode>_-[$€-2]\ * #,##0.00_-;\-[$€-2]\ * #,##0.00_-;_-[$€-2]\ * "-"??_-;_-@_-</c:formatCode>
                <c:ptCount val="6"/>
                <c:pt idx="0">
                  <c:v>24.5</c:v>
                </c:pt>
                <c:pt idx="1">
                  <c:v>0</c:v>
                </c:pt>
                <c:pt idx="2">
                  <c:v>11.66</c:v>
                </c:pt>
                <c:pt idx="3">
                  <c:v>0</c:v>
                </c:pt>
                <c:pt idx="4">
                  <c:v>40</c:v>
                </c:pt>
                <c:pt idx="5">
                  <c:v>0</c:v>
                </c:pt>
              </c:numCache>
            </c:numRef>
          </c:val>
          <c:extLst>
            <c:ext xmlns:c16="http://schemas.microsoft.com/office/drawing/2014/chart" uri="{C3380CC4-5D6E-409C-BE32-E72D297353CC}">
              <c16:uniqueId val="{00000005-2B69-4F0E-8088-FE92C8064D77}"/>
            </c:ext>
          </c:extLst>
        </c:ser>
        <c:dLbls>
          <c:showLegendKey val="0"/>
          <c:showVal val="0"/>
          <c:showCatName val="0"/>
          <c:showSerName val="0"/>
          <c:showPercent val="0"/>
          <c:showBubbleSize val="0"/>
        </c:dLbls>
        <c:gapWidth val="30"/>
        <c:overlap val="100"/>
        <c:axId val="1527551376"/>
        <c:axId val="1527545616"/>
      </c:barChart>
      <c:catAx>
        <c:axId val="152755137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27545616"/>
        <c:crosses val="autoZero"/>
        <c:auto val="1"/>
        <c:lblAlgn val="ctr"/>
        <c:lblOffset val="100"/>
        <c:noMultiLvlLbl val="0"/>
      </c:catAx>
      <c:valAx>
        <c:axId val="1527545616"/>
        <c:scaling>
          <c:orientation val="minMax"/>
          <c:max val="2000"/>
        </c:scaling>
        <c:delete val="0"/>
        <c:axPos val="b"/>
        <c:majorGridlines>
          <c:spPr>
            <a:ln w="9525" cap="flat" cmpd="sng" algn="ctr">
              <a:solidFill>
                <a:schemeClr val="tx1">
                  <a:lumMod val="15000"/>
                  <a:lumOff val="85000"/>
                </a:schemeClr>
              </a:solidFill>
              <a:round/>
            </a:ln>
            <a:effectLst/>
          </c:spPr>
        </c:majorGridlines>
        <c:numFmt formatCode="_-[$€-2]\ * #,##0_-;\-[$€-2]\ * #,##0_-;_-[$€-2]\ *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7551376"/>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86095318312624E-2"/>
          <c:y val="5.2018170985999403E-2"/>
          <c:w val="0.93545693830280063"/>
          <c:h val="0.72368036937742031"/>
        </c:manualLayout>
      </c:layout>
      <c:barChart>
        <c:barDir val="col"/>
        <c:grouping val="stacked"/>
        <c:varyColors val="0"/>
        <c:ser>
          <c:idx val="0"/>
          <c:order val="0"/>
          <c:tx>
            <c:strRef>
              <c:f>'Pillar 2 Summary V3'!$E$84</c:f>
              <c:strCache>
                <c:ptCount val="1"/>
                <c:pt idx="0">
                  <c:v>1: Health</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V3'!$G$83:$L$83</c:f>
              <c:strCache>
                <c:ptCount val="6"/>
                <c:pt idx="0">
                  <c:v>RIA</c:v>
                </c:pt>
                <c:pt idx="1">
                  <c:v>IA</c:v>
                </c:pt>
                <c:pt idx="2">
                  <c:v>CSA</c:v>
                </c:pt>
                <c:pt idx="3">
                  <c:v>COFUND</c:v>
                </c:pt>
                <c:pt idx="4">
                  <c:v>PCP</c:v>
                </c:pt>
                <c:pt idx="5">
                  <c:v>PPI</c:v>
                </c:pt>
              </c:strCache>
            </c:strRef>
          </c:cat>
          <c:val>
            <c:numRef>
              <c:f>'Pillar 2 Summary V3'!$G$84:$L$84</c:f>
              <c:numCache>
                <c:formatCode>_-[$€-2]\ * #,##0.00_-;\-[$€-2]\ * #,##0.00_-;_-[$€-2]\ * "-"??_-;_-@_-</c:formatCode>
                <c:ptCount val="6"/>
                <c:pt idx="0">
                  <c:v>951.50000000000011</c:v>
                </c:pt>
                <c:pt idx="1">
                  <c:v>68.8</c:v>
                </c:pt>
                <c:pt idx="2">
                  <c:v>16.5</c:v>
                </c:pt>
                <c:pt idx="3">
                  <c:v>20</c:v>
                </c:pt>
                <c:pt idx="4">
                  <c:v>20</c:v>
                </c:pt>
                <c:pt idx="5">
                  <c:v>24.5</c:v>
                </c:pt>
              </c:numCache>
            </c:numRef>
          </c:val>
          <c:extLst>
            <c:ext xmlns:c16="http://schemas.microsoft.com/office/drawing/2014/chart" uri="{C3380CC4-5D6E-409C-BE32-E72D297353CC}">
              <c16:uniqueId val="{00000000-7BF1-4544-A251-ECD6CF09E3C8}"/>
            </c:ext>
          </c:extLst>
        </c:ser>
        <c:ser>
          <c:idx val="1"/>
          <c:order val="1"/>
          <c:tx>
            <c:strRef>
              <c:f>'Pillar 2 Summary V3'!$E$85</c:f>
              <c:strCache>
                <c:ptCount val="1"/>
                <c:pt idx="0">
                  <c:v>2: Culture, Creativity and Inclusive Society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V3'!$G$83:$L$83</c:f>
              <c:strCache>
                <c:ptCount val="6"/>
                <c:pt idx="0">
                  <c:v>RIA</c:v>
                </c:pt>
                <c:pt idx="1">
                  <c:v>IA</c:v>
                </c:pt>
                <c:pt idx="2">
                  <c:v>CSA</c:v>
                </c:pt>
                <c:pt idx="3">
                  <c:v>COFUND</c:v>
                </c:pt>
                <c:pt idx="4">
                  <c:v>PCP</c:v>
                </c:pt>
                <c:pt idx="5">
                  <c:v>PPI</c:v>
                </c:pt>
              </c:strCache>
            </c:strRef>
          </c:cat>
          <c:val>
            <c:numRef>
              <c:f>'Pillar 2 Summary V3'!$G$85:$L$85</c:f>
              <c:numCache>
                <c:formatCode>_-[$€-2]\ * #,##0.00_-;\-[$€-2]\ * #,##0.00_-;_-[$€-2]\ * "-"??_-;_-@_-</c:formatCode>
                <c:ptCount val="6"/>
                <c:pt idx="0">
                  <c:v>553</c:v>
                </c:pt>
                <c:pt idx="1">
                  <c:v>54</c:v>
                </c:pt>
                <c:pt idx="2">
                  <c:v>26.5</c:v>
                </c:pt>
                <c:pt idx="3">
                  <c:v>60</c:v>
                </c:pt>
                <c:pt idx="4">
                  <c:v>0</c:v>
                </c:pt>
                <c:pt idx="5">
                  <c:v>0</c:v>
                </c:pt>
              </c:numCache>
            </c:numRef>
          </c:val>
          <c:extLst>
            <c:ext xmlns:c16="http://schemas.microsoft.com/office/drawing/2014/chart" uri="{C3380CC4-5D6E-409C-BE32-E72D297353CC}">
              <c16:uniqueId val="{00000001-7BF1-4544-A251-ECD6CF09E3C8}"/>
            </c:ext>
          </c:extLst>
        </c:ser>
        <c:ser>
          <c:idx val="2"/>
          <c:order val="2"/>
          <c:tx>
            <c:strRef>
              <c:f>'Pillar 2 Summary V3'!$E$86</c:f>
              <c:strCache>
                <c:ptCount val="1"/>
                <c:pt idx="0">
                  <c:v>3: Civil Security for Society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V3'!$G$83:$L$83</c:f>
              <c:strCache>
                <c:ptCount val="6"/>
                <c:pt idx="0">
                  <c:v>RIA</c:v>
                </c:pt>
                <c:pt idx="1">
                  <c:v>IA</c:v>
                </c:pt>
                <c:pt idx="2">
                  <c:v>CSA</c:v>
                </c:pt>
                <c:pt idx="3">
                  <c:v>COFUND</c:v>
                </c:pt>
                <c:pt idx="4">
                  <c:v>PCP</c:v>
                </c:pt>
                <c:pt idx="5">
                  <c:v>PPI</c:v>
                </c:pt>
              </c:strCache>
            </c:strRef>
          </c:cat>
          <c:val>
            <c:numRef>
              <c:f>'Pillar 2 Summary V3'!$G$86:$L$86</c:f>
              <c:numCache>
                <c:formatCode>_-[$€-2]\ * #,##0.00_-;\-[$€-2]\ * #,##0.00_-;_-[$€-2]\ * "-"??_-;_-@_-</c:formatCode>
                <c:ptCount val="6"/>
                <c:pt idx="0">
                  <c:v>163.80000000000001</c:v>
                </c:pt>
                <c:pt idx="1">
                  <c:v>207.71000000000004</c:v>
                </c:pt>
                <c:pt idx="2">
                  <c:v>3.33</c:v>
                </c:pt>
                <c:pt idx="3">
                  <c:v>0</c:v>
                </c:pt>
                <c:pt idx="4">
                  <c:v>0</c:v>
                </c:pt>
                <c:pt idx="5">
                  <c:v>11.66</c:v>
                </c:pt>
              </c:numCache>
            </c:numRef>
          </c:val>
          <c:extLst>
            <c:ext xmlns:c16="http://schemas.microsoft.com/office/drawing/2014/chart" uri="{C3380CC4-5D6E-409C-BE32-E72D297353CC}">
              <c16:uniqueId val="{00000002-7BF1-4544-A251-ECD6CF09E3C8}"/>
            </c:ext>
          </c:extLst>
        </c:ser>
        <c:ser>
          <c:idx val="3"/>
          <c:order val="3"/>
          <c:tx>
            <c:strRef>
              <c:f>'Pillar 2 Summary V3'!$E$87</c:f>
              <c:strCache>
                <c:ptCount val="1"/>
                <c:pt idx="0">
                  <c:v>4: Digital, Industry and Space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V3'!$G$83:$L$83</c:f>
              <c:strCache>
                <c:ptCount val="6"/>
                <c:pt idx="0">
                  <c:v>RIA</c:v>
                </c:pt>
                <c:pt idx="1">
                  <c:v>IA</c:v>
                </c:pt>
                <c:pt idx="2">
                  <c:v>CSA</c:v>
                </c:pt>
                <c:pt idx="3">
                  <c:v>COFUND</c:v>
                </c:pt>
                <c:pt idx="4">
                  <c:v>PCP</c:v>
                </c:pt>
                <c:pt idx="5">
                  <c:v>PPI</c:v>
                </c:pt>
              </c:strCache>
            </c:strRef>
          </c:cat>
          <c:val>
            <c:numRef>
              <c:f>'Pillar 2 Summary V3'!$G$87:$L$87</c:f>
              <c:numCache>
                <c:formatCode>_-[$€-2]\ * #,##0.00_-;\-[$€-2]\ * #,##0.00_-;_-[$€-2]\ * "-"??_-;_-@_-</c:formatCode>
                <c:ptCount val="6"/>
                <c:pt idx="0">
                  <c:v>888.71999999999991</c:v>
                </c:pt>
                <c:pt idx="1">
                  <c:v>565.01</c:v>
                </c:pt>
                <c:pt idx="2">
                  <c:v>47.3</c:v>
                </c:pt>
                <c:pt idx="3">
                  <c:v>0</c:v>
                </c:pt>
                <c:pt idx="4">
                  <c:v>0</c:v>
                </c:pt>
                <c:pt idx="5">
                  <c:v>0</c:v>
                </c:pt>
              </c:numCache>
            </c:numRef>
          </c:val>
          <c:extLst>
            <c:ext xmlns:c16="http://schemas.microsoft.com/office/drawing/2014/chart" uri="{C3380CC4-5D6E-409C-BE32-E72D297353CC}">
              <c16:uniqueId val="{00000003-7BF1-4544-A251-ECD6CF09E3C8}"/>
            </c:ext>
          </c:extLst>
        </c:ser>
        <c:ser>
          <c:idx val="4"/>
          <c:order val="4"/>
          <c:tx>
            <c:strRef>
              <c:f>'Pillar 2 Summary V3'!$E$88</c:f>
              <c:strCache>
                <c:ptCount val="1"/>
                <c:pt idx="0">
                  <c:v>5:Climate, Energy and Mobility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V3'!$G$83:$L$83</c:f>
              <c:strCache>
                <c:ptCount val="6"/>
                <c:pt idx="0">
                  <c:v>RIA</c:v>
                </c:pt>
                <c:pt idx="1">
                  <c:v>IA</c:v>
                </c:pt>
                <c:pt idx="2">
                  <c:v>CSA</c:v>
                </c:pt>
                <c:pt idx="3">
                  <c:v>COFUND</c:v>
                </c:pt>
                <c:pt idx="4">
                  <c:v>PCP</c:v>
                </c:pt>
                <c:pt idx="5">
                  <c:v>PPI</c:v>
                </c:pt>
              </c:strCache>
            </c:strRef>
          </c:cat>
          <c:val>
            <c:numRef>
              <c:f>'Pillar 2 Summary V3'!$G$88:$L$88</c:f>
              <c:numCache>
                <c:formatCode>_-[$€-2]\ * #,##0.00_-;\-[$€-2]\ * #,##0.00_-;_-[$€-2]\ * "-"??_-;_-@_-</c:formatCode>
                <c:ptCount val="6"/>
                <c:pt idx="0">
                  <c:v>519.75</c:v>
                </c:pt>
                <c:pt idx="1">
                  <c:v>1321.25</c:v>
                </c:pt>
                <c:pt idx="2">
                  <c:v>24.6</c:v>
                </c:pt>
                <c:pt idx="3">
                  <c:v>45</c:v>
                </c:pt>
                <c:pt idx="4">
                  <c:v>0</c:v>
                </c:pt>
                <c:pt idx="5">
                  <c:v>40</c:v>
                </c:pt>
              </c:numCache>
            </c:numRef>
          </c:val>
          <c:extLst>
            <c:ext xmlns:c16="http://schemas.microsoft.com/office/drawing/2014/chart" uri="{C3380CC4-5D6E-409C-BE32-E72D297353CC}">
              <c16:uniqueId val="{00000004-7BF1-4544-A251-ECD6CF09E3C8}"/>
            </c:ext>
          </c:extLst>
        </c:ser>
        <c:ser>
          <c:idx val="5"/>
          <c:order val="5"/>
          <c:tx>
            <c:strRef>
              <c:f>'Pillar 2 Summary V3'!$E$89</c:f>
              <c:strCache>
                <c:ptCount val="1"/>
                <c:pt idx="0">
                  <c:v>6: Food, Bioeconomy, Natural Resources, Agriculture and Environment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'Pillar 2 Summary V3'!$G$83:$L$83</c:f>
              <c:strCache>
                <c:ptCount val="6"/>
                <c:pt idx="0">
                  <c:v>RIA</c:v>
                </c:pt>
                <c:pt idx="1">
                  <c:v>IA</c:v>
                </c:pt>
                <c:pt idx="2">
                  <c:v>CSA</c:v>
                </c:pt>
                <c:pt idx="3">
                  <c:v>COFUND</c:v>
                </c:pt>
                <c:pt idx="4">
                  <c:v>PCP</c:v>
                </c:pt>
                <c:pt idx="5">
                  <c:v>PPI</c:v>
                </c:pt>
              </c:strCache>
            </c:strRef>
          </c:cat>
          <c:val>
            <c:numRef>
              <c:f>'Pillar 2 Summary V3'!$G$89:$L$89</c:f>
              <c:numCache>
                <c:formatCode>_-[$€-2]\ * #,##0.00_-;\-[$€-2]\ * #,##0.00_-;_-[$€-2]\ * "-"??_-;_-@_-</c:formatCode>
                <c:ptCount val="6"/>
                <c:pt idx="0">
                  <c:v>705.19999999999993</c:v>
                </c:pt>
                <c:pt idx="1">
                  <c:v>361.2</c:v>
                </c:pt>
                <c:pt idx="2">
                  <c:v>83.9</c:v>
                </c:pt>
                <c:pt idx="3">
                  <c:v>98</c:v>
                </c:pt>
                <c:pt idx="4">
                  <c:v>0</c:v>
                </c:pt>
                <c:pt idx="5">
                  <c:v>0</c:v>
                </c:pt>
              </c:numCache>
            </c:numRef>
          </c:val>
          <c:extLst>
            <c:ext xmlns:c16="http://schemas.microsoft.com/office/drawing/2014/chart" uri="{C3380CC4-5D6E-409C-BE32-E72D297353CC}">
              <c16:uniqueId val="{00000005-7BF1-4544-A251-ECD6CF09E3C8}"/>
            </c:ext>
          </c:extLst>
        </c:ser>
        <c:dLbls>
          <c:showLegendKey val="0"/>
          <c:showVal val="0"/>
          <c:showCatName val="0"/>
          <c:showSerName val="0"/>
          <c:showPercent val="0"/>
          <c:showBubbleSize val="0"/>
        </c:dLbls>
        <c:gapWidth val="10"/>
        <c:overlap val="100"/>
        <c:axId val="1527551376"/>
        <c:axId val="1527545616"/>
      </c:barChart>
      <c:catAx>
        <c:axId val="152755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27545616"/>
        <c:crosses val="autoZero"/>
        <c:auto val="1"/>
        <c:lblAlgn val="ctr"/>
        <c:lblOffset val="100"/>
        <c:noMultiLvlLbl val="0"/>
      </c:catAx>
      <c:valAx>
        <c:axId val="1527545616"/>
        <c:scaling>
          <c:orientation val="minMax"/>
        </c:scaling>
        <c:delete val="0"/>
        <c:axPos val="l"/>
        <c:majorGridlines>
          <c:spPr>
            <a:ln w="9525" cap="flat" cmpd="sng" algn="ctr">
              <a:solidFill>
                <a:schemeClr val="tx1">
                  <a:lumMod val="15000"/>
                  <a:lumOff val="85000"/>
                </a:schemeClr>
              </a:solidFill>
              <a:round/>
            </a:ln>
            <a:effectLst/>
          </c:spPr>
        </c:majorGridlines>
        <c:numFmt formatCode="_-[$€-2]\ * #,##0_-;\-[$€-2]\ * #,##0_-;_-[$€-2]\ *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7551376"/>
        <c:crosses val="autoZero"/>
        <c:crossBetween val="between"/>
        <c:majorUnit val="500"/>
      </c:valAx>
      <c:spPr>
        <a:noFill/>
        <a:ln>
          <a:noFill/>
        </a:ln>
        <a:effectLst/>
      </c:spPr>
    </c:plotArea>
    <c:legend>
      <c:legendPos val="b"/>
      <c:layout>
        <c:manualLayout>
          <c:xMode val="edge"/>
          <c:yMode val="edge"/>
          <c:x val="6.5569067172036215E-3"/>
          <c:y val="0.8905656091748585"/>
          <c:w val="0.98802730399382321"/>
          <c:h val="5.3823072039346796E-2"/>
        </c:manualLayout>
      </c:layout>
      <c:overlay val="0"/>
      <c:spPr>
        <a:noFill/>
        <a:ln>
          <a:noFill/>
        </a:ln>
        <a:effectLst/>
      </c:spPr>
      <c:txPr>
        <a:bodyPr rot="0" spcFirstLastPara="1" vertOverflow="ellipsis" vert="horz" wrap="square" anchor="ctr" anchorCtr="1"/>
        <a:lstStyle/>
        <a:p>
          <a:pPr>
            <a:defRPr sz="8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87662827334812E-2"/>
          <c:y val="9.5087163232963554E-3"/>
          <c:w val="0.91987560169248506"/>
          <c:h val="0.6268389133608695"/>
        </c:manualLayout>
      </c:layout>
      <c:doughnutChart>
        <c:varyColors val="1"/>
        <c:ser>
          <c:idx val="0"/>
          <c:order val="0"/>
          <c:tx>
            <c:strRef>
              <c:f>'Pillar 2 Summary V3'!$M$39</c:f>
              <c:strCache>
                <c:ptCount val="1"/>
                <c:pt idx="0">
                  <c:v>Overall Budget (€m)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46-4AA3-B1F3-2AC20CF364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46-4AA3-B1F3-2AC20CF364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46-4AA3-B1F3-2AC20CF364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846-4AA3-B1F3-2AC20CF364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846-4AA3-B1F3-2AC20CF3646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846-4AA3-B1F3-2AC20CF36466}"/>
              </c:ext>
            </c:extLst>
          </c:dPt>
          <c:dLbls>
            <c:dLbl>
              <c:idx val="0"/>
              <c:layout>
                <c:manualLayout>
                  <c:x val="-7.55412800380680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46-4AA3-B1F3-2AC20CF36466}"/>
                </c:ext>
              </c:extLst>
            </c:dLbl>
            <c:numFmt formatCode="_-[$€-2]\ * #,##0_-;\-[$€-2]\ * #,##0_-;_-[$€-2]\ * &quot;-&quot;_-;_-@_-"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ptos Narrow" panose="020B00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'Pillar 2 Summary V3'!$F$40:$F$45</c:f>
              <c:strCache>
                <c:ptCount val="6"/>
                <c:pt idx="0">
                  <c:v>Staying healthy in a rapidly changing society</c:v>
                </c:pt>
                <c:pt idx="1">
                  <c:v>Living and working in a health-promoting environment</c:v>
                </c:pt>
                <c:pt idx="2">
                  <c:v>Tackling diseases and reducing disease burden</c:v>
                </c:pt>
                <c:pt idx="3">
                  <c:v>Ensuring equal access to innovative, sustainable, and high-quality healthcare</c:v>
                </c:pt>
                <c:pt idx="4">
                  <c:v>Developing and using new tools, technologies and digital solutions for a healthy society</c:v>
                </c:pt>
                <c:pt idx="5">
                  <c:v>Maintaining an innovative, sustainable, and competitive EU health industry</c:v>
                </c:pt>
              </c:strCache>
            </c:strRef>
          </c:cat>
          <c:val>
            <c:numRef>
              <c:f>'Pillar 2 Summary V3'!$M$40:$M$45</c:f>
              <c:numCache>
                <c:formatCode>_-[$€-2]\ * #,##0.00_-;\-[$€-2]\ * #,##0.00_-;_-[$€-2]\ * "-"??_-;_-@_-</c:formatCode>
                <c:ptCount val="6"/>
                <c:pt idx="0">
                  <c:v>61.8</c:v>
                </c:pt>
                <c:pt idx="1">
                  <c:v>168</c:v>
                </c:pt>
                <c:pt idx="2">
                  <c:v>610.90000000000009</c:v>
                </c:pt>
                <c:pt idx="3">
                  <c:v>110.3</c:v>
                </c:pt>
                <c:pt idx="4">
                  <c:v>211</c:v>
                </c:pt>
                <c:pt idx="5">
                  <c:v>83.4</c:v>
                </c:pt>
              </c:numCache>
            </c:numRef>
          </c:val>
          <c:extLst>
            <c:ext xmlns:c16="http://schemas.microsoft.com/office/drawing/2014/chart" uri="{C3380CC4-5D6E-409C-BE32-E72D297353CC}">
              <c16:uniqueId val="{0000000C-D846-4AA3-B1F3-2AC20CF3646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2"/>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ayout>
        <c:manualLayout>
          <c:xMode val="edge"/>
          <c:yMode val="edge"/>
          <c:x val="0.10084206732802939"/>
          <c:y val="0.64143229719106032"/>
          <c:w val="0.86869646680942181"/>
          <c:h val="0.341169247663376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87662827334812E-2"/>
          <c:y val="9.5087163232963554E-3"/>
          <c:w val="0.91987560169248506"/>
          <c:h val="0.6268389133608695"/>
        </c:manualLayout>
      </c:layout>
      <c:doughnutChart>
        <c:varyColors val="1"/>
        <c:ser>
          <c:idx val="0"/>
          <c:order val="0"/>
          <c:tx>
            <c:strRef>
              <c:f>'Pillar 2 Summary V3'!$M$39</c:f>
              <c:strCache>
                <c:ptCount val="1"/>
                <c:pt idx="0">
                  <c:v>Overall Budget (€m)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55-4C99-A7DF-B0D88E0D20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55-4C99-A7DF-B0D88E0D20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55-4C99-A7DF-B0D88E0D20FB}"/>
              </c:ext>
            </c:extLst>
          </c:dPt>
          <c:dLbls>
            <c:numFmt formatCode="[$€-2]\ #,##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ptos Narrow" panose="020B00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'Pillar 2 Summary V3'!$F$46:$F$48</c:f>
              <c:strCache>
                <c:ptCount val="3"/>
                <c:pt idx="0">
                  <c:v>Innovative Research on Democracy and Governance</c:v>
                </c:pt>
                <c:pt idx="1">
                  <c:v>Innovative Research on European Cultural Heritage and Cultural and Creative Industries</c:v>
                </c:pt>
                <c:pt idx="2">
                  <c:v>Innovative Research on Social and Economic Transformations</c:v>
                </c:pt>
              </c:strCache>
            </c:strRef>
          </c:cat>
          <c:val>
            <c:numRef>
              <c:f>'Pillar 2 Summary V3'!$M$46:$M$48</c:f>
              <c:numCache>
                <c:formatCode>_-[$€-2]\ * #,##0.00_-;\-[$€-2]\ * #,##0.00_-;_-[$€-2]\ * "-"??_-;_-@_-</c:formatCode>
                <c:ptCount val="3"/>
                <c:pt idx="0">
                  <c:v>226</c:v>
                </c:pt>
                <c:pt idx="1">
                  <c:v>194</c:v>
                </c:pt>
                <c:pt idx="2">
                  <c:v>273.5</c:v>
                </c:pt>
              </c:numCache>
            </c:numRef>
          </c:val>
          <c:extLst>
            <c:ext xmlns:c16="http://schemas.microsoft.com/office/drawing/2014/chart" uri="{C3380CC4-5D6E-409C-BE32-E72D297353CC}">
              <c16:uniqueId val="{00000006-7E55-4C99-A7DF-B0D88E0D20FB}"/>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2"/>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ayout>
        <c:manualLayout>
          <c:xMode val="edge"/>
          <c:yMode val="edge"/>
          <c:x val="0.1008419877874107"/>
          <c:y val="0.65461490662367328"/>
          <c:w val="0.85358821080180836"/>
          <c:h val="0.3080014778986967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87662827334812E-2"/>
          <c:y val="9.5087163232963554E-3"/>
          <c:w val="0.91987560169248506"/>
          <c:h val="0.6268389133608695"/>
        </c:manualLayout>
      </c:layout>
      <c:doughnutChart>
        <c:varyColors val="1"/>
        <c:ser>
          <c:idx val="0"/>
          <c:order val="0"/>
          <c:tx>
            <c:strRef>
              <c:f>'Pillar 2 Summary V3'!$M$39</c:f>
              <c:strCache>
                <c:ptCount val="1"/>
                <c:pt idx="0">
                  <c:v>Overall Budget (€m)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01-4CAE-9E4A-46FA879C23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01-4CAE-9E4A-46FA879C23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01-4CAE-9E4A-46FA879C23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301-4CAE-9E4A-46FA879C236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301-4CAE-9E4A-46FA879C236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301-4CAE-9E4A-46FA879C2365}"/>
              </c:ext>
            </c:extLst>
          </c:dPt>
          <c:dLbls>
            <c:numFmt formatCode="[$€-2]\ #,##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ptos Narrow" panose="020B00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'Pillar 2 Summary V3'!$F$49:$F$54</c:f>
              <c:strCache>
                <c:ptCount val="6"/>
                <c:pt idx="0">
                  <c:v>Better protect the EU and its citizens against Crime and Terrorism</c:v>
                </c:pt>
                <c:pt idx="1">
                  <c:v>Effective management of EU external borders</c:v>
                </c:pt>
                <c:pt idx="2">
                  <c:v>Resilient Infrastructure</c:v>
                </c:pt>
                <c:pt idx="3">
                  <c:v>Increased Cybersecurity</c:v>
                </c:pt>
                <c:pt idx="4">
                  <c:v>Disaster-Resilient Society for Europe</c:v>
                </c:pt>
                <c:pt idx="5">
                  <c:v>Strengthened Security Research and Innovation</c:v>
                </c:pt>
              </c:strCache>
            </c:strRef>
          </c:cat>
          <c:val>
            <c:numRef>
              <c:f>'Pillar 2 Summary V3'!$M$49:$M$54</c:f>
              <c:numCache>
                <c:formatCode>_-[$€-2]\ * #,##0.00_-;\-[$€-2]\ * #,##0.00_-;_-[$€-2]\ * "-"??_-;_-@_-</c:formatCode>
                <c:ptCount val="6"/>
                <c:pt idx="0">
                  <c:v>77.5</c:v>
                </c:pt>
                <c:pt idx="1">
                  <c:v>51.33</c:v>
                </c:pt>
                <c:pt idx="2">
                  <c:v>42.34</c:v>
                </c:pt>
                <c:pt idx="3">
                  <c:v>128</c:v>
                </c:pt>
                <c:pt idx="4">
                  <c:v>63.17</c:v>
                </c:pt>
                <c:pt idx="5">
                  <c:v>26.16</c:v>
                </c:pt>
              </c:numCache>
            </c:numRef>
          </c:val>
          <c:extLst>
            <c:ext xmlns:c16="http://schemas.microsoft.com/office/drawing/2014/chart" uri="{C3380CC4-5D6E-409C-BE32-E72D297353CC}">
              <c16:uniqueId val="{0000000C-1301-4CAE-9E4A-46FA879C2365}"/>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3"/>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ayout>
        <c:manualLayout>
          <c:xMode val="edge"/>
          <c:yMode val="edge"/>
          <c:x val="0.10084206732802939"/>
          <c:y val="0.61157194679564697"/>
          <c:w val="0.80070926739190229"/>
          <c:h val="0.3710294907967217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87662827334812E-2"/>
          <c:y val="9.5087163232963554E-3"/>
          <c:w val="0.91987560169248506"/>
          <c:h val="0.6268389133608695"/>
        </c:manualLayout>
      </c:layout>
      <c:doughnutChart>
        <c:varyColors val="1"/>
        <c:ser>
          <c:idx val="0"/>
          <c:order val="0"/>
          <c:tx>
            <c:strRef>
              <c:f>'Pillar 2 Summary V3'!$M$39</c:f>
              <c:strCache>
                <c:ptCount val="1"/>
                <c:pt idx="0">
                  <c:v>Overall Budget (€m)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44-4D1E-8601-770A3B6E4D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44-4D1E-8601-770A3B6E4D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44-4D1E-8601-770A3B6E4D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44-4D1E-8601-770A3B6E4DB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44-4D1E-8601-770A3B6E4DB8}"/>
              </c:ext>
            </c:extLst>
          </c:dPt>
          <c:dLbls>
            <c:numFmt formatCode="[$€-2]\ #,##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ptos Narrow" panose="020B00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'Pillar 2 Summary V3'!$F$55:$F$59</c:f>
              <c:strCache>
                <c:ptCount val="5"/>
                <c:pt idx="0">
                  <c:v>Leadership in materials and production for Europe</c:v>
                </c:pt>
                <c:pt idx="1">
                  <c:v>Developing an agile and secure single market and infrastructure for data-services and trustworthy artificial intelligence services</c:v>
                </c:pt>
                <c:pt idx="2">
                  <c:v>Achieving open strategic autonomy in digital and emerging enabling technologies</c:v>
                </c:pt>
                <c:pt idx="3">
                  <c:v>Open Strategic Autonomy in Developing, Deploying and Using Global Space-Based Infrastructure, Services, Applications and Data</c:v>
                </c:pt>
                <c:pt idx="4">
                  <c:v>Digital and industrial technologies driving human-centric innovation</c:v>
                </c:pt>
              </c:strCache>
            </c:strRef>
          </c:cat>
          <c:val>
            <c:numRef>
              <c:f>'Pillar 2 Summary V3'!$M$55:$M$59</c:f>
              <c:numCache>
                <c:formatCode>_-[$€-2]\ * #,##0.00_-;\-[$€-2]\ * #,##0.00_-;_-[$€-2]\ * "-"??_-;_-@_-</c:formatCode>
                <c:ptCount val="5"/>
                <c:pt idx="0">
                  <c:v>652.09999999999991</c:v>
                </c:pt>
                <c:pt idx="1">
                  <c:v>183</c:v>
                </c:pt>
                <c:pt idx="2">
                  <c:v>413</c:v>
                </c:pt>
                <c:pt idx="3">
                  <c:v>157.13</c:v>
                </c:pt>
                <c:pt idx="4">
                  <c:v>95.8</c:v>
                </c:pt>
              </c:numCache>
            </c:numRef>
          </c:val>
          <c:extLst>
            <c:ext xmlns:c16="http://schemas.microsoft.com/office/drawing/2014/chart" uri="{C3380CC4-5D6E-409C-BE32-E72D297353CC}">
              <c16:uniqueId val="{0000000A-C444-4D1E-8601-770A3B6E4DB8}"/>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ayout>
        <c:manualLayout>
          <c:xMode val="edge"/>
          <c:yMode val="edge"/>
          <c:x val="0.10084206732802939"/>
          <c:y val="0.60304044068252061"/>
          <c:w val="0.88002765881513201"/>
          <c:h val="0.39695955931747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87662827334812E-2"/>
          <c:y val="9.5087163232963554E-3"/>
          <c:w val="0.91987560169248506"/>
          <c:h val="0.6268389133608695"/>
        </c:manualLayout>
      </c:layout>
      <c:doughnutChart>
        <c:varyColors val="1"/>
        <c:ser>
          <c:idx val="0"/>
          <c:order val="0"/>
          <c:tx>
            <c:strRef>
              <c:f>'Pillar 2 Summary V3'!$M$39</c:f>
              <c:strCache>
                <c:ptCount val="1"/>
                <c:pt idx="0">
                  <c:v>Overall Budget (€m)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97-425E-B195-FB88B9DC82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97-425E-B195-FB88B9DC82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497-425E-B195-FB88B9DC82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97-425E-B195-FB88B9DC82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97-425E-B195-FB88B9DC826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497-425E-B195-FB88B9DC8261}"/>
              </c:ext>
            </c:extLst>
          </c:dPt>
          <c:dLbls>
            <c:numFmt formatCode="[$€-2]\ #,##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ptos Narrow" panose="020B00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'Pillar 2 Summary V3'!$F$60:$F$65</c:f>
              <c:strCache>
                <c:ptCount val="6"/>
                <c:pt idx="0">
                  <c:v>Climate sciences and responses for the transformation towards climate neutrality</c:v>
                </c:pt>
                <c:pt idx="1">
                  <c:v>Cross-sectoral solutions for the climate transition</c:v>
                </c:pt>
                <c:pt idx="2">
                  <c:v>Sustainable, secure and competitive energy supply</c:v>
                </c:pt>
                <c:pt idx="3">
                  <c:v>Efficient, sustainable and inclusive energy use</c:v>
                </c:pt>
                <c:pt idx="4">
                  <c:v>Clean and competitive solutions for all transport modes</c:v>
                </c:pt>
                <c:pt idx="5">
                  <c:v>Safe, Resilient Transport and Smart Mobility services for passengers and goods</c:v>
                </c:pt>
              </c:strCache>
            </c:strRef>
          </c:cat>
          <c:val>
            <c:numRef>
              <c:f>'Pillar 2 Summary V3'!$M$60:$M$65</c:f>
              <c:numCache>
                <c:formatCode>_-[$€-2]\ * #,##0.00_-;\-[$€-2]\ * #,##0.00_-;_-[$€-2]\ * "-"??_-;_-@_-</c:formatCode>
                <c:ptCount val="6"/>
                <c:pt idx="0">
                  <c:v>250</c:v>
                </c:pt>
                <c:pt idx="1">
                  <c:v>274.5</c:v>
                </c:pt>
                <c:pt idx="2">
                  <c:v>760.5</c:v>
                </c:pt>
                <c:pt idx="3">
                  <c:v>169</c:v>
                </c:pt>
                <c:pt idx="4">
                  <c:v>296.5</c:v>
                </c:pt>
                <c:pt idx="5">
                  <c:v>200.1</c:v>
                </c:pt>
              </c:numCache>
            </c:numRef>
          </c:val>
          <c:extLst>
            <c:ext xmlns:c16="http://schemas.microsoft.com/office/drawing/2014/chart" uri="{C3380CC4-5D6E-409C-BE32-E72D297353CC}">
              <c16:uniqueId val="{0000000C-6497-425E-B195-FB88B9DC8261}"/>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5"/>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ayout>
        <c:manualLayout>
          <c:xMode val="edge"/>
          <c:yMode val="edge"/>
          <c:x val="0.10084206732802939"/>
          <c:y val="0.59450893456939402"/>
          <c:w val="0.84719997086096155"/>
          <c:h val="0.388092503022974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87662827334812E-2"/>
          <c:y val="9.5087163232963554E-3"/>
          <c:w val="0.91987560169248506"/>
          <c:h val="0.6268389133608695"/>
        </c:manualLayout>
      </c:layout>
      <c:doughnutChart>
        <c:varyColors val="1"/>
        <c:ser>
          <c:idx val="0"/>
          <c:order val="0"/>
          <c:tx>
            <c:strRef>
              <c:f>'Pillar 2 Summary V3'!$M$39</c:f>
              <c:strCache>
                <c:ptCount val="1"/>
                <c:pt idx="0">
                  <c:v>Overall Budget (€m)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27-4488-96B4-C59B544691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27-4488-96B4-C59B544691E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27-4488-96B4-C59B544691E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27-4488-96B4-C59B544691E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F27-4488-96B4-C59B544691E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F27-4488-96B4-C59B544691E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F27-4488-96B4-C59B544691E8}"/>
              </c:ext>
            </c:extLst>
          </c:dPt>
          <c:dLbls>
            <c:numFmt formatCode="[$€-2]\ #,##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ptos Narrow" panose="020B00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'Pillar 2 Summary V3'!$F$66:$F$72</c:f>
              <c:strCache>
                <c:ptCount val="7"/>
                <c:pt idx="0">
                  <c:v>Biodiversity and ecosystem services</c:v>
                </c:pt>
                <c:pt idx="1">
                  <c:v>Fair, healthy and environment-friendly food systems from primary production to consumption</c:v>
                </c:pt>
                <c:pt idx="2">
                  <c:v>Circular economy and bioeconomy sectors</c:v>
                </c:pt>
                <c:pt idx="3">
                  <c:v>Clean environment and zero pollution</c:v>
                </c:pt>
                <c:pt idx="4">
                  <c:v>Land, ocean and water for climate action</c:v>
                </c:pt>
                <c:pt idx="5">
                  <c:v>Resilient, inclusive, healthy and green rural, coastal and urban communities</c:v>
                </c:pt>
                <c:pt idx="6">
                  <c:v>Innovative governance, environmental observations and digital solutions in support of the Green Deal</c:v>
                </c:pt>
              </c:strCache>
            </c:strRef>
          </c:cat>
          <c:val>
            <c:numRef>
              <c:f>'Pillar 2 Summary V3'!$M$66:$M$72</c:f>
              <c:numCache>
                <c:formatCode>_-[$€-2]\ * #,##0.00_-;\-[$€-2]\ * #,##0.00_-;_-[$€-2]\ * "-"??_-;_-@_-</c:formatCode>
                <c:ptCount val="7"/>
                <c:pt idx="0">
                  <c:v>251</c:v>
                </c:pt>
                <c:pt idx="1">
                  <c:v>282.14999999999998</c:v>
                </c:pt>
                <c:pt idx="2">
                  <c:v>261</c:v>
                </c:pt>
                <c:pt idx="3">
                  <c:v>92.8</c:v>
                </c:pt>
                <c:pt idx="4">
                  <c:v>89</c:v>
                </c:pt>
                <c:pt idx="5">
                  <c:v>38.799999999999997</c:v>
                </c:pt>
                <c:pt idx="6">
                  <c:v>233.55</c:v>
                </c:pt>
              </c:numCache>
            </c:numRef>
          </c:val>
          <c:extLst>
            <c:ext xmlns:c16="http://schemas.microsoft.com/office/drawing/2014/chart" uri="{C3380CC4-5D6E-409C-BE32-E72D297353CC}">
              <c16:uniqueId val="{0000000E-EF27-4488-96B4-C59B544691E8}"/>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5"/>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egendEntry>
        <c:idx val="6"/>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Entry>
      <c:layout>
        <c:manualLayout>
          <c:xMode val="edge"/>
          <c:yMode val="edge"/>
          <c:x val="9.3287830121341897E-2"/>
          <c:y val="0.61797057638049169"/>
          <c:w val="0.87741642874137515"/>
          <c:h val="0.364630861211876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ptos Narrow"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0.36226</cdr:x>
      <cdr:y>0.25851</cdr:y>
    </cdr:from>
    <cdr:to>
      <cdr:x>0.62792</cdr:x>
      <cdr:y>0.43414</cdr:y>
    </cdr:to>
    <cdr:sp macro="" textlink="">
      <cdr:nvSpPr>
        <cdr:cNvPr id="2" name="TextBox 1">
          <a:extLst xmlns:a="http://schemas.openxmlformats.org/drawingml/2006/main">
            <a:ext uri="{FF2B5EF4-FFF2-40B4-BE49-F238E27FC236}">
              <a16:creationId xmlns:a16="http://schemas.microsoft.com/office/drawing/2014/main" id="{F03E66D1-6A5F-F9ED-0EA7-6F3D4C4D6BBA}"/>
            </a:ext>
          </a:extLst>
        </cdr:cNvPr>
        <cdr:cNvSpPr txBox="1"/>
      </cdr:nvSpPr>
      <cdr:spPr>
        <a:xfrm xmlns:a="http://schemas.openxmlformats.org/drawingml/2006/main">
          <a:off x="1218063" y="1539272"/>
          <a:ext cx="893255" cy="10457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en-GB" sz="1400" b="0" i="0" baseline="0" dirty="0">
              <a:effectLst/>
              <a:latin typeface="Aptos Narrow" panose="020B0004020202020204" pitchFamily="34" charset="0"/>
              <a:ea typeface="+mn-ea"/>
              <a:cs typeface="+mn-cs"/>
            </a:rPr>
            <a:t>Cluster 1</a:t>
          </a:r>
          <a:endParaRPr lang="en-GB" sz="1400" b="0" dirty="0">
            <a:effectLst/>
            <a:latin typeface="Aptos Narrow" panose="020B0004020202020204" pitchFamily="34" charset="0"/>
          </a:endParaRPr>
        </a:p>
        <a:p xmlns:a="http://schemas.openxmlformats.org/drawingml/2006/main">
          <a:pPr algn="ctr" rtl="0"/>
          <a:r>
            <a:rPr lang="en-GB" sz="1400" b="1" i="0" baseline="0" dirty="0">
              <a:effectLst/>
              <a:latin typeface="Aptos Narrow" panose="020B0004020202020204" pitchFamily="34" charset="0"/>
              <a:ea typeface="+mn-ea"/>
              <a:cs typeface="+mn-cs"/>
            </a:rPr>
            <a:t>Health</a:t>
          </a:r>
          <a:endParaRPr lang="en-GB" sz="1400" b="1" dirty="0">
            <a:effectLst/>
            <a:latin typeface="Aptos Narrow" panose="020B0004020202020204" pitchFamily="34" charset="0"/>
          </a:endParaRPr>
        </a:p>
        <a:p xmlns:a="http://schemas.openxmlformats.org/drawingml/2006/main">
          <a:pPr algn="ctr"/>
          <a:r>
            <a:rPr lang="en-GB" sz="1400" b="0" i="0" baseline="0" dirty="0">
              <a:effectLst/>
              <a:latin typeface="Aptos Narrow" panose="020B0004020202020204" pitchFamily="34" charset="0"/>
              <a:ea typeface="+mn-ea"/>
              <a:cs typeface="+mn-cs"/>
            </a:rPr>
            <a:t>€1,245m</a:t>
          </a:r>
        </a:p>
        <a:p xmlns:a="http://schemas.openxmlformats.org/drawingml/2006/main">
          <a:pPr algn="ctr"/>
          <a:r>
            <a:rPr lang="en-GB" sz="1400" kern="1200" dirty="0">
              <a:latin typeface="Aptos Narrow" panose="020B0004020202020204" pitchFamily="34" charset="0"/>
            </a:rPr>
            <a:t>38</a:t>
          </a:r>
          <a:endParaRPr lang="en-GB" sz="1400" b="0" kern="1200" dirty="0">
            <a:latin typeface="Aptos Narrow" panose="020B0004020202020204" pitchFamily="34" charset="0"/>
          </a:endParaRPr>
        </a:p>
      </cdr:txBody>
    </cdr:sp>
  </cdr:relSizeAnchor>
  <cdr:relSizeAnchor xmlns:cdr="http://schemas.openxmlformats.org/drawingml/2006/chartDrawing">
    <cdr:from>
      <cdr:x>0.06084</cdr:x>
      <cdr:y>0.6341</cdr:y>
    </cdr:from>
    <cdr:to>
      <cdr:x>0.14224</cdr:x>
      <cdr:y>0.67293</cdr:y>
    </cdr:to>
    <cdr:sp macro="" textlink="">
      <cdr:nvSpPr>
        <cdr:cNvPr id="3" name="TextBox 2">
          <a:extLst xmlns:a="http://schemas.openxmlformats.org/drawingml/2006/main">
            <a:ext uri="{FF2B5EF4-FFF2-40B4-BE49-F238E27FC236}">
              <a16:creationId xmlns:a16="http://schemas.microsoft.com/office/drawing/2014/main" id="{96286F23-2786-9296-BE69-A86E67EA9559}"/>
            </a:ext>
          </a:extLst>
        </cdr:cNvPr>
        <cdr:cNvSpPr txBox="1"/>
      </cdr:nvSpPr>
      <cdr:spPr>
        <a:xfrm xmlns:a="http://schemas.openxmlformats.org/drawingml/2006/main">
          <a:off x="204575" y="3775676"/>
          <a:ext cx="273699" cy="2312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1100" b="0" kern="1200" dirty="0">
              <a:latin typeface="Aptos Narrow" panose="020B0004020202020204" pitchFamily="34" charset="0"/>
            </a:rPr>
            <a:t>5%</a:t>
          </a:r>
        </a:p>
      </cdr:txBody>
    </cdr:sp>
  </cdr:relSizeAnchor>
  <cdr:relSizeAnchor xmlns:cdr="http://schemas.openxmlformats.org/drawingml/2006/chartDrawing">
    <cdr:from>
      <cdr:x>0.06084</cdr:x>
      <cdr:y>0.69005</cdr:y>
    </cdr:from>
    <cdr:to>
      <cdr:x>0.14224</cdr:x>
      <cdr:y>0.72888</cdr:y>
    </cdr:to>
    <cdr:sp macro="" textlink="">
      <cdr:nvSpPr>
        <cdr:cNvPr id="4"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04575" y="4108820"/>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13%</a:t>
          </a:r>
        </a:p>
      </cdr:txBody>
    </cdr:sp>
  </cdr:relSizeAnchor>
  <cdr:relSizeAnchor xmlns:cdr="http://schemas.openxmlformats.org/drawingml/2006/chartDrawing">
    <cdr:from>
      <cdr:x>0.06084</cdr:x>
      <cdr:y>0.74632</cdr:y>
    </cdr:from>
    <cdr:to>
      <cdr:x>0.14224</cdr:x>
      <cdr:y>0.78515</cdr:y>
    </cdr:to>
    <cdr:sp macro="" textlink="">
      <cdr:nvSpPr>
        <cdr:cNvPr id="5"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04575" y="4443888"/>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49%</a:t>
          </a:r>
        </a:p>
      </cdr:txBody>
    </cdr:sp>
  </cdr:relSizeAnchor>
  <cdr:relSizeAnchor xmlns:cdr="http://schemas.openxmlformats.org/drawingml/2006/chartDrawing">
    <cdr:from>
      <cdr:x>0.06084</cdr:x>
      <cdr:y>0.80294</cdr:y>
    </cdr:from>
    <cdr:to>
      <cdr:x>0.14224</cdr:x>
      <cdr:y>0.84177</cdr:y>
    </cdr:to>
    <cdr:sp macro="" textlink="">
      <cdr:nvSpPr>
        <cdr:cNvPr id="6"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04575" y="4781036"/>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9%</a:t>
          </a:r>
        </a:p>
      </cdr:txBody>
    </cdr:sp>
  </cdr:relSizeAnchor>
  <cdr:relSizeAnchor xmlns:cdr="http://schemas.openxmlformats.org/drawingml/2006/chartDrawing">
    <cdr:from>
      <cdr:x>0.0619</cdr:x>
      <cdr:y>0.85988</cdr:y>
    </cdr:from>
    <cdr:to>
      <cdr:x>0.1433</cdr:x>
      <cdr:y>0.8987</cdr:y>
    </cdr:to>
    <cdr:sp macro="" textlink="">
      <cdr:nvSpPr>
        <cdr:cNvPr id="7"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08149" y="5120042"/>
          <a:ext cx="273699" cy="2311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17%</a:t>
          </a:r>
        </a:p>
      </cdr:txBody>
    </cdr:sp>
  </cdr:relSizeAnchor>
  <cdr:relSizeAnchor xmlns:cdr="http://schemas.openxmlformats.org/drawingml/2006/chartDrawing">
    <cdr:from>
      <cdr:x>0.06084</cdr:x>
      <cdr:y>0.91789</cdr:y>
    </cdr:from>
    <cdr:to>
      <cdr:x>0.14224</cdr:x>
      <cdr:y>0.95672</cdr:y>
    </cdr:to>
    <cdr:sp macro="" textlink="">
      <cdr:nvSpPr>
        <cdr:cNvPr id="8"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04575" y="5465513"/>
          <a:ext cx="273700"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7%</a:t>
          </a:r>
        </a:p>
      </cdr:txBody>
    </cdr:sp>
  </cdr:relSizeAnchor>
  <cdr:relSizeAnchor xmlns:cdr="http://schemas.openxmlformats.org/drawingml/2006/chartDrawing">
    <cdr:from>
      <cdr:x>0.5</cdr:x>
      <cdr:y>0.13645</cdr:y>
    </cdr:from>
    <cdr:to>
      <cdr:x>0.5814</cdr:x>
      <cdr:y>0.17528</cdr:y>
    </cdr:to>
    <cdr:sp macro="" textlink="">
      <cdr:nvSpPr>
        <cdr:cNvPr id="10" name="TextBox 1">
          <a:extLst xmlns:a="http://schemas.openxmlformats.org/drawingml/2006/main">
            <a:ext uri="{FF2B5EF4-FFF2-40B4-BE49-F238E27FC236}">
              <a16:creationId xmlns:a16="http://schemas.microsoft.com/office/drawing/2014/main" id="{153CD78F-548B-B0B8-D435-1FF6F107DFF0}"/>
            </a:ext>
          </a:extLst>
        </cdr:cNvPr>
        <cdr:cNvSpPr txBox="1"/>
      </cdr:nvSpPr>
      <cdr:spPr>
        <a:xfrm xmlns:a="http://schemas.openxmlformats.org/drawingml/2006/main">
          <a:off x="1681200" y="812465"/>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3</a:t>
          </a:r>
        </a:p>
      </cdr:txBody>
    </cdr:sp>
  </cdr:relSizeAnchor>
  <cdr:relSizeAnchor xmlns:cdr="http://schemas.openxmlformats.org/drawingml/2006/chartDrawing">
    <cdr:from>
      <cdr:x>0.68865</cdr:x>
      <cdr:y>0.18518</cdr:y>
    </cdr:from>
    <cdr:to>
      <cdr:x>0.77005</cdr:x>
      <cdr:y>0.22401</cdr:y>
    </cdr:to>
    <cdr:sp macro="" textlink="">
      <cdr:nvSpPr>
        <cdr:cNvPr id="11" name="TextBox 1">
          <a:extLst xmlns:a="http://schemas.openxmlformats.org/drawingml/2006/main">
            <a:ext uri="{FF2B5EF4-FFF2-40B4-BE49-F238E27FC236}">
              <a16:creationId xmlns:a16="http://schemas.microsoft.com/office/drawing/2014/main" id="{CDDE67E2-349D-6938-657E-BB1068A23A52}"/>
            </a:ext>
          </a:extLst>
        </cdr:cNvPr>
        <cdr:cNvSpPr txBox="1"/>
      </cdr:nvSpPr>
      <cdr:spPr>
        <a:xfrm xmlns:a="http://schemas.openxmlformats.org/drawingml/2006/main">
          <a:off x="2315511" y="1102645"/>
          <a:ext cx="273699"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5</a:t>
          </a:r>
        </a:p>
      </cdr:txBody>
    </cdr:sp>
  </cdr:relSizeAnchor>
  <cdr:relSizeAnchor xmlns:cdr="http://schemas.openxmlformats.org/drawingml/2006/chartDrawing">
    <cdr:from>
      <cdr:x>0.61954</cdr:x>
      <cdr:y>0.51017</cdr:y>
    </cdr:from>
    <cdr:to>
      <cdr:x>0.70094</cdr:x>
      <cdr:y>0.549</cdr:y>
    </cdr:to>
    <cdr:sp macro="" textlink="">
      <cdr:nvSpPr>
        <cdr:cNvPr id="12" name="TextBox 1">
          <a:extLst xmlns:a="http://schemas.openxmlformats.org/drawingml/2006/main">
            <a:ext uri="{FF2B5EF4-FFF2-40B4-BE49-F238E27FC236}">
              <a16:creationId xmlns:a16="http://schemas.microsoft.com/office/drawing/2014/main" id="{EA7ABF38-E968-09F1-D7B3-2771C858BB51}"/>
            </a:ext>
          </a:extLst>
        </cdr:cNvPr>
        <cdr:cNvSpPr txBox="1"/>
      </cdr:nvSpPr>
      <cdr:spPr>
        <a:xfrm xmlns:a="http://schemas.openxmlformats.org/drawingml/2006/main">
          <a:off x="2083127" y="3037750"/>
          <a:ext cx="273700"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15</a:t>
          </a:r>
        </a:p>
      </cdr:txBody>
    </cdr:sp>
  </cdr:relSizeAnchor>
  <cdr:relSizeAnchor xmlns:cdr="http://schemas.openxmlformats.org/drawingml/2006/chartDrawing">
    <cdr:from>
      <cdr:x>0.12404</cdr:x>
      <cdr:y>0.36763</cdr:y>
    </cdr:from>
    <cdr:to>
      <cdr:x>0.20544</cdr:x>
      <cdr:y>0.40646</cdr:y>
    </cdr:to>
    <cdr:sp macro="" textlink="">
      <cdr:nvSpPr>
        <cdr:cNvPr id="13" name="TextBox 1">
          <a:extLst xmlns:a="http://schemas.openxmlformats.org/drawingml/2006/main">
            <a:ext uri="{FF2B5EF4-FFF2-40B4-BE49-F238E27FC236}">
              <a16:creationId xmlns:a16="http://schemas.microsoft.com/office/drawing/2014/main" id="{EA7ABF38-E968-09F1-D7B3-2771C858BB51}"/>
            </a:ext>
          </a:extLst>
        </cdr:cNvPr>
        <cdr:cNvSpPr txBox="1"/>
      </cdr:nvSpPr>
      <cdr:spPr>
        <a:xfrm xmlns:a="http://schemas.openxmlformats.org/drawingml/2006/main">
          <a:off x="417057" y="2188996"/>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4</a:t>
          </a:r>
        </a:p>
      </cdr:txBody>
    </cdr:sp>
  </cdr:relSizeAnchor>
  <cdr:relSizeAnchor xmlns:cdr="http://schemas.openxmlformats.org/drawingml/2006/chartDrawing">
    <cdr:from>
      <cdr:x>0.16293</cdr:x>
      <cdr:y>0.21864</cdr:y>
    </cdr:from>
    <cdr:to>
      <cdr:x>0.24433</cdr:x>
      <cdr:y>0.25747</cdr:y>
    </cdr:to>
    <cdr:sp macro="" textlink="">
      <cdr:nvSpPr>
        <cdr:cNvPr id="14" name="TextBox 1">
          <a:extLst xmlns:a="http://schemas.openxmlformats.org/drawingml/2006/main">
            <a:ext uri="{FF2B5EF4-FFF2-40B4-BE49-F238E27FC236}">
              <a16:creationId xmlns:a16="http://schemas.microsoft.com/office/drawing/2014/main" id="{EA7ABF38-E968-09F1-D7B3-2771C858BB51}"/>
            </a:ext>
          </a:extLst>
        </cdr:cNvPr>
        <cdr:cNvSpPr txBox="1"/>
      </cdr:nvSpPr>
      <cdr:spPr>
        <a:xfrm xmlns:a="http://schemas.openxmlformats.org/drawingml/2006/main">
          <a:off x="547838" y="1301883"/>
          <a:ext cx="273699"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8</a:t>
          </a:r>
        </a:p>
      </cdr:txBody>
    </cdr:sp>
  </cdr:relSizeAnchor>
  <cdr:relSizeAnchor xmlns:cdr="http://schemas.openxmlformats.org/drawingml/2006/chartDrawing">
    <cdr:from>
      <cdr:x>0.39359</cdr:x>
      <cdr:y>0.14336</cdr:y>
    </cdr:from>
    <cdr:to>
      <cdr:x>0.47499</cdr:x>
      <cdr:y>0.18219</cdr:y>
    </cdr:to>
    <cdr:sp macro="" textlink="">
      <cdr:nvSpPr>
        <cdr:cNvPr id="15" name="TextBox 1">
          <a:extLst xmlns:a="http://schemas.openxmlformats.org/drawingml/2006/main">
            <a:ext uri="{FF2B5EF4-FFF2-40B4-BE49-F238E27FC236}">
              <a16:creationId xmlns:a16="http://schemas.microsoft.com/office/drawing/2014/main" id="{EA7ABF38-E968-09F1-D7B3-2771C858BB51}"/>
            </a:ext>
          </a:extLst>
        </cdr:cNvPr>
        <cdr:cNvSpPr txBox="1"/>
      </cdr:nvSpPr>
      <cdr:spPr>
        <a:xfrm xmlns:a="http://schemas.openxmlformats.org/drawingml/2006/main">
          <a:off x="1323398" y="853641"/>
          <a:ext cx="273700"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3</a:t>
          </a:r>
        </a:p>
      </cdr:txBody>
    </cdr:sp>
  </cdr:relSizeAnchor>
</c:userShapes>
</file>

<file path=ppt/drawings/drawing2.xml><?xml version="1.0" encoding="utf-8"?>
<c:userShapes xmlns:c="http://schemas.openxmlformats.org/drawingml/2006/chart">
  <cdr:relSizeAnchor xmlns:cdr="http://schemas.openxmlformats.org/drawingml/2006/chartDrawing">
    <cdr:from>
      <cdr:x>0.37291</cdr:x>
      <cdr:y>0.23305</cdr:y>
    </cdr:from>
    <cdr:to>
      <cdr:x>0.61795</cdr:x>
      <cdr:y>0.44108</cdr:y>
    </cdr:to>
    <cdr:sp macro="" textlink="">
      <cdr:nvSpPr>
        <cdr:cNvPr id="2" name="TextBox 1">
          <a:extLst xmlns:a="http://schemas.openxmlformats.org/drawingml/2006/main">
            <a:ext uri="{FF2B5EF4-FFF2-40B4-BE49-F238E27FC236}">
              <a16:creationId xmlns:a16="http://schemas.microsoft.com/office/drawing/2014/main" id="{F03E66D1-6A5F-F9ED-0EA7-6F3D4C4D6BBA}"/>
            </a:ext>
          </a:extLst>
        </cdr:cNvPr>
        <cdr:cNvSpPr txBox="1"/>
      </cdr:nvSpPr>
      <cdr:spPr>
        <a:xfrm xmlns:a="http://schemas.openxmlformats.org/drawingml/2006/main">
          <a:off x="1253871" y="1387675"/>
          <a:ext cx="823923" cy="12386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en-GB" sz="1400" b="0" i="0" baseline="0" dirty="0">
              <a:effectLst/>
              <a:latin typeface="Aptos Narrow" panose="020B0004020202020204" pitchFamily="34" charset="0"/>
              <a:ea typeface="+mn-ea"/>
              <a:cs typeface="+mn-cs"/>
            </a:rPr>
            <a:t>Cluster 2</a:t>
          </a:r>
          <a:endParaRPr lang="en-GB" sz="1400" b="0" dirty="0">
            <a:effectLst/>
            <a:latin typeface="Aptos Narrow" panose="020B0004020202020204" pitchFamily="34" charset="0"/>
          </a:endParaRPr>
        </a:p>
        <a:p xmlns:a="http://schemas.openxmlformats.org/drawingml/2006/main">
          <a:pPr algn="ctr" rtl="0"/>
          <a:r>
            <a:rPr lang="en-GB" sz="1400" b="1" i="0" baseline="0" dirty="0">
              <a:effectLst/>
              <a:latin typeface="Aptos Narrow" panose="020B0004020202020204" pitchFamily="34" charset="0"/>
              <a:ea typeface="+mn-ea"/>
              <a:cs typeface="+mn-cs"/>
            </a:rPr>
            <a:t>Culture, Creativity</a:t>
          </a:r>
        </a:p>
        <a:p xmlns:a="http://schemas.openxmlformats.org/drawingml/2006/main">
          <a:pPr algn="ctr" rtl="0"/>
          <a:r>
            <a:rPr lang="en-GB" sz="1400" b="1" i="0" baseline="0" dirty="0">
              <a:effectLst/>
              <a:latin typeface="Aptos Narrow" panose="020B0004020202020204" pitchFamily="34" charset="0"/>
              <a:ea typeface="+mn-ea"/>
              <a:cs typeface="+mn-cs"/>
            </a:rPr>
            <a:t>&amp; Inclusive Society</a:t>
          </a:r>
          <a:endParaRPr lang="en-GB" sz="1400" b="1" dirty="0">
            <a:effectLst/>
            <a:latin typeface="Aptos Narrow" panose="020B0004020202020204" pitchFamily="34" charset="0"/>
          </a:endParaRPr>
        </a:p>
        <a:p xmlns:a="http://schemas.openxmlformats.org/drawingml/2006/main">
          <a:pPr algn="ctr"/>
          <a:r>
            <a:rPr lang="en-GB" sz="1400" b="0" i="0" baseline="0" dirty="0">
              <a:effectLst/>
              <a:latin typeface="Aptos Narrow" panose="020B0004020202020204" pitchFamily="34" charset="0"/>
              <a:ea typeface="+mn-ea"/>
              <a:cs typeface="+mn-cs"/>
            </a:rPr>
            <a:t>€693.5m</a:t>
          </a:r>
        </a:p>
        <a:p xmlns:a="http://schemas.openxmlformats.org/drawingml/2006/main">
          <a:pPr algn="ctr"/>
          <a:r>
            <a:rPr lang="en-GB" sz="1400" kern="1200" dirty="0">
              <a:latin typeface="Aptos Narrow" panose="020B0004020202020204" pitchFamily="34" charset="0"/>
            </a:rPr>
            <a:t>54</a:t>
          </a:r>
          <a:endParaRPr lang="en-GB" sz="1400" b="0" kern="1200" dirty="0">
            <a:latin typeface="Aptos Narrow" panose="020B0004020202020204" pitchFamily="34" charset="0"/>
          </a:endParaRPr>
        </a:p>
      </cdr:txBody>
    </cdr:sp>
  </cdr:relSizeAnchor>
  <cdr:relSizeAnchor xmlns:cdr="http://schemas.openxmlformats.org/drawingml/2006/chartDrawing">
    <cdr:from>
      <cdr:x>0.06452</cdr:x>
      <cdr:y>0.65185</cdr:y>
    </cdr:from>
    <cdr:to>
      <cdr:x>0.14592</cdr:x>
      <cdr:y>0.69068</cdr:y>
    </cdr:to>
    <cdr:sp macro="" textlink="">
      <cdr:nvSpPr>
        <cdr:cNvPr id="3" name="TextBox 2">
          <a:extLst xmlns:a="http://schemas.openxmlformats.org/drawingml/2006/main">
            <a:ext uri="{FF2B5EF4-FFF2-40B4-BE49-F238E27FC236}">
              <a16:creationId xmlns:a16="http://schemas.microsoft.com/office/drawing/2014/main" id="{96286F23-2786-9296-BE69-A86E67EA9559}"/>
            </a:ext>
          </a:extLst>
        </cdr:cNvPr>
        <cdr:cNvSpPr txBox="1"/>
      </cdr:nvSpPr>
      <cdr:spPr>
        <a:xfrm xmlns:a="http://schemas.openxmlformats.org/drawingml/2006/main">
          <a:off x="216950" y="3881397"/>
          <a:ext cx="273699" cy="2312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1100" b="0" kern="1200" dirty="0">
              <a:latin typeface="Aptos Narrow" panose="020B0004020202020204" pitchFamily="34" charset="0"/>
            </a:rPr>
            <a:t>33%</a:t>
          </a:r>
        </a:p>
      </cdr:txBody>
    </cdr:sp>
  </cdr:relSizeAnchor>
  <cdr:relSizeAnchor xmlns:cdr="http://schemas.openxmlformats.org/drawingml/2006/chartDrawing">
    <cdr:from>
      <cdr:x>0.05848</cdr:x>
      <cdr:y>0.75501</cdr:y>
    </cdr:from>
    <cdr:to>
      <cdr:x>0.13988</cdr:x>
      <cdr:y>0.79384</cdr:y>
    </cdr:to>
    <cdr:sp macro="" textlink="">
      <cdr:nvSpPr>
        <cdr:cNvPr id="5"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196630" y="4495651"/>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28%</a:t>
          </a:r>
        </a:p>
      </cdr:txBody>
    </cdr:sp>
  </cdr:relSizeAnchor>
  <cdr:relSizeAnchor xmlns:cdr="http://schemas.openxmlformats.org/drawingml/2006/chartDrawing">
    <cdr:from>
      <cdr:x>0.0615</cdr:x>
      <cdr:y>0.85827</cdr:y>
    </cdr:from>
    <cdr:to>
      <cdr:x>0.1429</cdr:x>
      <cdr:y>0.89709</cdr:y>
    </cdr:to>
    <cdr:sp macro="" textlink="">
      <cdr:nvSpPr>
        <cdr:cNvPr id="7"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06790" y="5110454"/>
          <a:ext cx="273699" cy="2311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39%</a:t>
          </a:r>
        </a:p>
      </cdr:txBody>
    </cdr:sp>
  </cdr:relSizeAnchor>
  <cdr:relSizeAnchor xmlns:cdr="http://schemas.openxmlformats.org/drawingml/2006/chartDrawing">
    <cdr:from>
      <cdr:x>0.76699</cdr:x>
      <cdr:y>0.23385</cdr:y>
    </cdr:from>
    <cdr:to>
      <cdr:x>0.84839</cdr:x>
      <cdr:y>0.27268</cdr:y>
    </cdr:to>
    <cdr:sp macro="" textlink="">
      <cdr:nvSpPr>
        <cdr:cNvPr id="4" name="TextBox 1">
          <a:extLst xmlns:a="http://schemas.openxmlformats.org/drawingml/2006/main">
            <a:ext uri="{FF2B5EF4-FFF2-40B4-BE49-F238E27FC236}">
              <a16:creationId xmlns:a16="http://schemas.microsoft.com/office/drawing/2014/main" id="{154301AF-A005-1FD6-5055-E9B9E07085C8}"/>
            </a:ext>
          </a:extLst>
        </cdr:cNvPr>
        <cdr:cNvSpPr txBox="1"/>
      </cdr:nvSpPr>
      <cdr:spPr>
        <a:xfrm xmlns:a="http://schemas.openxmlformats.org/drawingml/2006/main">
          <a:off x="2578923" y="1392438"/>
          <a:ext cx="273700"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19</a:t>
          </a:r>
        </a:p>
      </cdr:txBody>
    </cdr:sp>
  </cdr:relSizeAnchor>
  <cdr:relSizeAnchor xmlns:cdr="http://schemas.openxmlformats.org/drawingml/2006/chartDrawing">
    <cdr:from>
      <cdr:x>0.54381</cdr:x>
      <cdr:y>0.52683</cdr:y>
    </cdr:from>
    <cdr:to>
      <cdr:x>0.62521</cdr:x>
      <cdr:y>0.56566</cdr:y>
    </cdr:to>
    <cdr:sp macro="" textlink="">
      <cdr:nvSpPr>
        <cdr:cNvPr id="6" name="TextBox 1">
          <a:extLst xmlns:a="http://schemas.openxmlformats.org/drawingml/2006/main">
            <a:ext uri="{FF2B5EF4-FFF2-40B4-BE49-F238E27FC236}">
              <a16:creationId xmlns:a16="http://schemas.microsoft.com/office/drawing/2014/main" id="{3EE44FB6-2943-16B1-5327-EF025523A7AC}"/>
            </a:ext>
          </a:extLst>
        </cdr:cNvPr>
        <cdr:cNvSpPr txBox="1"/>
      </cdr:nvSpPr>
      <cdr:spPr>
        <a:xfrm xmlns:a="http://schemas.openxmlformats.org/drawingml/2006/main">
          <a:off x="1828512" y="3136961"/>
          <a:ext cx="273699"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16</a:t>
          </a:r>
        </a:p>
      </cdr:txBody>
    </cdr:sp>
  </cdr:relSizeAnchor>
  <cdr:relSizeAnchor xmlns:cdr="http://schemas.openxmlformats.org/drawingml/2006/chartDrawing">
    <cdr:from>
      <cdr:x>0.14008</cdr:x>
      <cdr:y>0.27268</cdr:y>
    </cdr:from>
    <cdr:to>
      <cdr:x>0.22148</cdr:x>
      <cdr:y>0.31151</cdr:y>
    </cdr:to>
    <cdr:sp macro="" textlink="">
      <cdr:nvSpPr>
        <cdr:cNvPr id="8" name="TextBox 1">
          <a:extLst xmlns:a="http://schemas.openxmlformats.org/drawingml/2006/main">
            <a:ext uri="{FF2B5EF4-FFF2-40B4-BE49-F238E27FC236}">
              <a16:creationId xmlns:a16="http://schemas.microsoft.com/office/drawing/2014/main" id="{3EE44FB6-2943-16B1-5327-EF025523A7AC}"/>
            </a:ext>
          </a:extLst>
        </cdr:cNvPr>
        <cdr:cNvSpPr txBox="1"/>
      </cdr:nvSpPr>
      <cdr:spPr>
        <a:xfrm xmlns:a="http://schemas.openxmlformats.org/drawingml/2006/main">
          <a:off x="471005" y="1623647"/>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18</a:t>
          </a:r>
        </a:p>
      </cdr:txBody>
    </cdr:sp>
  </cdr:relSizeAnchor>
</c:userShapes>
</file>

<file path=ppt/drawings/drawing3.xml><?xml version="1.0" encoding="utf-8"?>
<c:userShapes xmlns:c="http://schemas.openxmlformats.org/drawingml/2006/chart">
  <cdr:relSizeAnchor xmlns:cdr="http://schemas.openxmlformats.org/drawingml/2006/chartDrawing">
    <cdr:from>
      <cdr:x>0.36226</cdr:x>
      <cdr:y>0.24227</cdr:y>
    </cdr:from>
    <cdr:to>
      <cdr:x>0.62792</cdr:x>
      <cdr:y>0.44961</cdr:y>
    </cdr:to>
    <cdr:sp macro="" textlink="">
      <cdr:nvSpPr>
        <cdr:cNvPr id="2" name="TextBox 1">
          <a:extLst xmlns:a="http://schemas.openxmlformats.org/drawingml/2006/main">
            <a:ext uri="{FF2B5EF4-FFF2-40B4-BE49-F238E27FC236}">
              <a16:creationId xmlns:a16="http://schemas.microsoft.com/office/drawing/2014/main" id="{F03E66D1-6A5F-F9ED-0EA7-6F3D4C4D6BBA}"/>
            </a:ext>
          </a:extLst>
        </cdr:cNvPr>
        <cdr:cNvSpPr txBox="1"/>
      </cdr:nvSpPr>
      <cdr:spPr>
        <a:xfrm xmlns:a="http://schemas.openxmlformats.org/drawingml/2006/main">
          <a:off x="1218063" y="1442575"/>
          <a:ext cx="893255" cy="12345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en-GB" sz="1400" b="0" i="0" baseline="0" dirty="0">
              <a:effectLst/>
              <a:latin typeface="Aptos Narrow" panose="020B0004020202020204" pitchFamily="34" charset="0"/>
              <a:ea typeface="+mn-ea"/>
              <a:cs typeface="+mn-cs"/>
            </a:rPr>
            <a:t>Cluster 3</a:t>
          </a:r>
          <a:endParaRPr lang="en-GB" sz="1400" b="0" dirty="0">
            <a:effectLst/>
            <a:latin typeface="Aptos Narrow" panose="020B0004020202020204" pitchFamily="34" charset="0"/>
          </a:endParaRPr>
        </a:p>
        <a:p xmlns:a="http://schemas.openxmlformats.org/drawingml/2006/main">
          <a:pPr algn="ctr" rtl="0"/>
          <a:r>
            <a:rPr lang="en-GB" sz="1400" b="1" i="0" baseline="0" dirty="0">
              <a:effectLst/>
              <a:latin typeface="Aptos Narrow" panose="020B0004020202020204" pitchFamily="34" charset="0"/>
              <a:ea typeface="+mn-ea"/>
              <a:cs typeface="+mn-cs"/>
            </a:rPr>
            <a:t>Civil Security</a:t>
          </a:r>
        </a:p>
        <a:p xmlns:a="http://schemas.openxmlformats.org/drawingml/2006/main">
          <a:pPr algn="ctr" rtl="0"/>
          <a:r>
            <a:rPr lang="en-GB" sz="1400" b="1" i="0" baseline="0" dirty="0">
              <a:effectLst/>
              <a:latin typeface="Aptos Narrow" panose="020B0004020202020204" pitchFamily="34" charset="0"/>
              <a:ea typeface="+mn-ea"/>
              <a:cs typeface="+mn-cs"/>
            </a:rPr>
            <a:t>for Society</a:t>
          </a:r>
          <a:endParaRPr lang="en-GB" sz="1400" b="1" dirty="0">
            <a:effectLst/>
            <a:latin typeface="Aptos Narrow" panose="020B0004020202020204" pitchFamily="34" charset="0"/>
          </a:endParaRPr>
        </a:p>
        <a:p xmlns:a="http://schemas.openxmlformats.org/drawingml/2006/main">
          <a:pPr algn="ctr"/>
          <a:r>
            <a:rPr lang="en-GB" sz="1400" b="0" i="0" baseline="0" dirty="0">
              <a:effectLst/>
              <a:latin typeface="Aptos Narrow" panose="020B0004020202020204" pitchFamily="34" charset="0"/>
              <a:ea typeface="+mn-ea"/>
              <a:cs typeface="+mn-cs"/>
            </a:rPr>
            <a:t>€388.5m</a:t>
          </a:r>
        </a:p>
        <a:p xmlns:a="http://schemas.openxmlformats.org/drawingml/2006/main">
          <a:pPr algn="ctr"/>
          <a:r>
            <a:rPr lang="en-GB" sz="1400" kern="1200" dirty="0">
              <a:latin typeface="Aptos Narrow" panose="020B0004020202020204" pitchFamily="34" charset="0"/>
            </a:rPr>
            <a:t>45</a:t>
          </a:r>
          <a:endParaRPr lang="en-GB" sz="1400" b="0" kern="1200" dirty="0">
            <a:latin typeface="Aptos Narrow" panose="020B0004020202020204" pitchFamily="34" charset="0"/>
          </a:endParaRPr>
        </a:p>
      </cdr:txBody>
    </cdr:sp>
  </cdr:relSizeAnchor>
  <cdr:relSizeAnchor xmlns:cdr="http://schemas.openxmlformats.org/drawingml/2006/chartDrawing">
    <cdr:from>
      <cdr:x>0.08718</cdr:x>
      <cdr:y>0.6049</cdr:y>
    </cdr:from>
    <cdr:to>
      <cdr:x>0.16858</cdr:x>
      <cdr:y>0.64373</cdr:y>
    </cdr:to>
    <cdr:sp macro="" textlink="">
      <cdr:nvSpPr>
        <cdr:cNvPr id="3" name="TextBox 2">
          <a:extLst xmlns:a="http://schemas.openxmlformats.org/drawingml/2006/main">
            <a:ext uri="{FF2B5EF4-FFF2-40B4-BE49-F238E27FC236}">
              <a16:creationId xmlns:a16="http://schemas.microsoft.com/office/drawing/2014/main" id="{96286F23-2786-9296-BE69-A86E67EA9559}"/>
            </a:ext>
          </a:extLst>
        </cdr:cNvPr>
        <cdr:cNvSpPr txBox="1"/>
      </cdr:nvSpPr>
      <cdr:spPr>
        <a:xfrm xmlns:a="http://schemas.openxmlformats.org/drawingml/2006/main">
          <a:off x="293150" y="3601797"/>
          <a:ext cx="273699" cy="2312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1100" b="0" kern="1200" dirty="0">
              <a:latin typeface="Aptos Narrow" panose="020B0004020202020204" pitchFamily="34" charset="0"/>
            </a:rPr>
            <a:t>20%</a:t>
          </a:r>
        </a:p>
      </cdr:txBody>
    </cdr:sp>
  </cdr:relSizeAnchor>
  <cdr:relSizeAnchor xmlns:cdr="http://schemas.openxmlformats.org/drawingml/2006/chartDrawing">
    <cdr:from>
      <cdr:x>0.08905</cdr:x>
      <cdr:y>0.66719</cdr:y>
    </cdr:from>
    <cdr:to>
      <cdr:x>0.17045</cdr:x>
      <cdr:y>0.70602</cdr:y>
    </cdr:to>
    <cdr:sp macro="" textlink="">
      <cdr:nvSpPr>
        <cdr:cNvPr id="4"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99410" y="3972728"/>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13%</a:t>
          </a:r>
        </a:p>
      </cdr:txBody>
    </cdr:sp>
  </cdr:relSizeAnchor>
  <cdr:relSizeAnchor xmlns:cdr="http://schemas.openxmlformats.org/drawingml/2006/chartDrawing">
    <cdr:from>
      <cdr:x>0.09172</cdr:x>
      <cdr:y>0.73131</cdr:y>
    </cdr:from>
    <cdr:to>
      <cdr:x>0.17312</cdr:x>
      <cdr:y>0.77014</cdr:y>
    </cdr:to>
    <cdr:sp macro="" textlink="">
      <cdr:nvSpPr>
        <cdr:cNvPr id="5"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308390" y="4354511"/>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11%</a:t>
          </a:r>
        </a:p>
      </cdr:txBody>
    </cdr:sp>
  </cdr:relSizeAnchor>
  <cdr:relSizeAnchor xmlns:cdr="http://schemas.openxmlformats.org/drawingml/2006/chartDrawing">
    <cdr:from>
      <cdr:x>0.09474</cdr:x>
      <cdr:y>0.7891</cdr:y>
    </cdr:from>
    <cdr:to>
      <cdr:x>0.17614</cdr:x>
      <cdr:y>0.82793</cdr:y>
    </cdr:to>
    <cdr:sp macro="" textlink="">
      <cdr:nvSpPr>
        <cdr:cNvPr id="6"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318550" y="4698597"/>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33%</a:t>
          </a:r>
        </a:p>
      </cdr:txBody>
    </cdr:sp>
  </cdr:relSizeAnchor>
  <cdr:relSizeAnchor xmlns:cdr="http://schemas.openxmlformats.org/drawingml/2006/chartDrawing">
    <cdr:from>
      <cdr:x>0.09776</cdr:x>
      <cdr:y>0.85115</cdr:y>
    </cdr:from>
    <cdr:to>
      <cdr:x>0.17916</cdr:x>
      <cdr:y>0.88997</cdr:y>
    </cdr:to>
    <cdr:sp macro="" textlink="">
      <cdr:nvSpPr>
        <cdr:cNvPr id="7"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328710" y="5068083"/>
          <a:ext cx="273699" cy="2311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16%</a:t>
          </a:r>
        </a:p>
      </cdr:txBody>
    </cdr:sp>
  </cdr:relSizeAnchor>
  <cdr:relSizeAnchor xmlns:cdr="http://schemas.openxmlformats.org/drawingml/2006/chartDrawing">
    <cdr:from>
      <cdr:x>0.08986</cdr:x>
      <cdr:y>0.91173</cdr:y>
    </cdr:from>
    <cdr:to>
      <cdr:x>0.17126</cdr:x>
      <cdr:y>0.95056</cdr:y>
    </cdr:to>
    <cdr:sp macro="" textlink="">
      <cdr:nvSpPr>
        <cdr:cNvPr id="8"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302130" y="5428794"/>
          <a:ext cx="273700"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7%</a:t>
          </a:r>
        </a:p>
      </cdr:txBody>
    </cdr:sp>
  </cdr:relSizeAnchor>
  <cdr:relSizeAnchor xmlns:cdr="http://schemas.openxmlformats.org/drawingml/2006/chartDrawing">
    <cdr:from>
      <cdr:x>0.6691</cdr:x>
      <cdr:y>0.17182</cdr:y>
    </cdr:from>
    <cdr:to>
      <cdr:x>0.7505</cdr:x>
      <cdr:y>0.21065</cdr:y>
    </cdr:to>
    <cdr:sp macro="" textlink="">
      <cdr:nvSpPr>
        <cdr:cNvPr id="9" name="TextBox 1">
          <a:extLst xmlns:a="http://schemas.openxmlformats.org/drawingml/2006/main">
            <a:ext uri="{FF2B5EF4-FFF2-40B4-BE49-F238E27FC236}">
              <a16:creationId xmlns:a16="http://schemas.microsoft.com/office/drawing/2014/main" id="{A9EF2284-6338-E90B-6655-C4BFEF2EE9B4}"/>
            </a:ext>
          </a:extLst>
        </cdr:cNvPr>
        <cdr:cNvSpPr txBox="1"/>
      </cdr:nvSpPr>
      <cdr:spPr>
        <a:xfrm xmlns:a="http://schemas.openxmlformats.org/drawingml/2006/main">
          <a:off x="2249767" y="1023066"/>
          <a:ext cx="273700"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11</a:t>
          </a:r>
        </a:p>
      </cdr:txBody>
    </cdr:sp>
  </cdr:relSizeAnchor>
  <cdr:relSizeAnchor xmlns:cdr="http://schemas.openxmlformats.org/drawingml/2006/chartDrawing">
    <cdr:from>
      <cdr:x>0.79096</cdr:x>
      <cdr:y>0.34944</cdr:y>
    </cdr:from>
    <cdr:to>
      <cdr:x>0.87236</cdr:x>
      <cdr:y>0.38827</cdr:y>
    </cdr:to>
    <cdr:sp macro="" textlink="">
      <cdr:nvSpPr>
        <cdr:cNvPr id="10" name="TextBox 1">
          <a:extLst xmlns:a="http://schemas.openxmlformats.org/drawingml/2006/main">
            <a:ext uri="{FF2B5EF4-FFF2-40B4-BE49-F238E27FC236}">
              <a16:creationId xmlns:a16="http://schemas.microsoft.com/office/drawing/2014/main" id="{713C9B92-A61F-D4F1-0D7F-CB0B83EA8333}"/>
            </a:ext>
          </a:extLst>
        </cdr:cNvPr>
        <cdr:cNvSpPr txBox="1"/>
      </cdr:nvSpPr>
      <cdr:spPr>
        <a:xfrm xmlns:a="http://schemas.openxmlformats.org/drawingml/2006/main">
          <a:off x="2659529" y="2080699"/>
          <a:ext cx="273700"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6</a:t>
          </a:r>
        </a:p>
      </cdr:txBody>
    </cdr:sp>
  </cdr:relSizeAnchor>
  <cdr:relSizeAnchor xmlns:cdr="http://schemas.openxmlformats.org/drawingml/2006/chartDrawing">
    <cdr:from>
      <cdr:x>0.68669</cdr:x>
      <cdr:y>0.48227</cdr:y>
    </cdr:from>
    <cdr:to>
      <cdr:x>0.76809</cdr:x>
      <cdr:y>0.5211</cdr:y>
    </cdr:to>
    <cdr:sp macro="" textlink="">
      <cdr:nvSpPr>
        <cdr:cNvPr id="11" name="TextBox 1">
          <a:extLst xmlns:a="http://schemas.openxmlformats.org/drawingml/2006/main">
            <a:ext uri="{FF2B5EF4-FFF2-40B4-BE49-F238E27FC236}">
              <a16:creationId xmlns:a16="http://schemas.microsoft.com/office/drawing/2014/main" id="{82A3FD13-6AD8-9B9E-D8F9-059F2C96FD73}"/>
            </a:ext>
          </a:extLst>
        </cdr:cNvPr>
        <cdr:cNvSpPr txBox="1"/>
      </cdr:nvSpPr>
      <cdr:spPr>
        <a:xfrm xmlns:a="http://schemas.openxmlformats.org/drawingml/2006/main">
          <a:off x="2308926" y="2871607"/>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5</a:t>
          </a:r>
        </a:p>
      </cdr:txBody>
    </cdr:sp>
  </cdr:relSizeAnchor>
  <cdr:relSizeAnchor xmlns:cdr="http://schemas.openxmlformats.org/drawingml/2006/chartDrawing">
    <cdr:from>
      <cdr:x>0.25123</cdr:x>
      <cdr:y>0.49359</cdr:y>
    </cdr:from>
    <cdr:to>
      <cdr:x>0.33263</cdr:x>
      <cdr:y>0.53242</cdr:y>
    </cdr:to>
    <cdr:sp macro="" textlink="">
      <cdr:nvSpPr>
        <cdr:cNvPr id="12" name="TextBox 1">
          <a:extLst xmlns:a="http://schemas.openxmlformats.org/drawingml/2006/main">
            <a:ext uri="{FF2B5EF4-FFF2-40B4-BE49-F238E27FC236}">
              <a16:creationId xmlns:a16="http://schemas.microsoft.com/office/drawing/2014/main" id="{82A3FD13-6AD8-9B9E-D8F9-059F2C96FD73}"/>
            </a:ext>
          </a:extLst>
        </cdr:cNvPr>
        <cdr:cNvSpPr txBox="1"/>
      </cdr:nvSpPr>
      <cdr:spPr>
        <a:xfrm xmlns:a="http://schemas.openxmlformats.org/drawingml/2006/main">
          <a:off x="844739" y="2939012"/>
          <a:ext cx="273700"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7</a:t>
          </a:r>
        </a:p>
      </cdr:txBody>
    </cdr:sp>
  </cdr:relSizeAnchor>
  <cdr:relSizeAnchor xmlns:cdr="http://schemas.openxmlformats.org/drawingml/2006/chartDrawing">
    <cdr:from>
      <cdr:x>0.182</cdr:x>
      <cdr:y>0.21364</cdr:y>
    </cdr:from>
    <cdr:to>
      <cdr:x>0.26339</cdr:x>
      <cdr:y>0.25247</cdr:y>
    </cdr:to>
    <cdr:sp macro="" textlink="">
      <cdr:nvSpPr>
        <cdr:cNvPr id="13" name="TextBox 1">
          <a:extLst xmlns:a="http://schemas.openxmlformats.org/drawingml/2006/main">
            <a:ext uri="{FF2B5EF4-FFF2-40B4-BE49-F238E27FC236}">
              <a16:creationId xmlns:a16="http://schemas.microsoft.com/office/drawing/2014/main" id="{82A3FD13-6AD8-9B9E-D8F9-059F2C96FD73}"/>
            </a:ext>
          </a:extLst>
        </cdr:cNvPr>
        <cdr:cNvSpPr txBox="1"/>
      </cdr:nvSpPr>
      <cdr:spPr>
        <a:xfrm xmlns:a="http://schemas.openxmlformats.org/drawingml/2006/main">
          <a:off x="611940" y="1272070"/>
          <a:ext cx="273699"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9</a:t>
          </a:r>
        </a:p>
      </cdr:txBody>
    </cdr:sp>
  </cdr:relSizeAnchor>
  <cdr:relSizeAnchor xmlns:cdr="http://schemas.openxmlformats.org/drawingml/2006/chartDrawing">
    <cdr:from>
      <cdr:x>0.39721</cdr:x>
      <cdr:y>0.1422</cdr:y>
    </cdr:from>
    <cdr:to>
      <cdr:x>0.47861</cdr:x>
      <cdr:y>0.18103</cdr:y>
    </cdr:to>
    <cdr:sp macro="" textlink="">
      <cdr:nvSpPr>
        <cdr:cNvPr id="14" name="TextBox 1">
          <a:extLst xmlns:a="http://schemas.openxmlformats.org/drawingml/2006/main">
            <a:ext uri="{FF2B5EF4-FFF2-40B4-BE49-F238E27FC236}">
              <a16:creationId xmlns:a16="http://schemas.microsoft.com/office/drawing/2014/main" id="{82A3FD13-6AD8-9B9E-D8F9-059F2C96FD73}"/>
            </a:ext>
          </a:extLst>
        </cdr:cNvPr>
        <cdr:cNvSpPr txBox="1"/>
      </cdr:nvSpPr>
      <cdr:spPr>
        <a:xfrm xmlns:a="http://schemas.openxmlformats.org/drawingml/2006/main">
          <a:off x="1335579" y="846697"/>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7</a:t>
          </a:r>
        </a:p>
      </cdr:txBody>
    </cdr:sp>
  </cdr:relSizeAnchor>
</c:userShapes>
</file>

<file path=ppt/drawings/drawing4.xml><?xml version="1.0" encoding="utf-8"?>
<c:userShapes xmlns:c="http://schemas.openxmlformats.org/drawingml/2006/chart">
  <cdr:relSizeAnchor xmlns:cdr="http://schemas.openxmlformats.org/drawingml/2006/chartDrawing">
    <cdr:from>
      <cdr:x>0.36226</cdr:x>
      <cdr:y>0.23261</cdr:y>
    </cdr:from>
    <cdr:to>
      <cdr:x>0.62792</cdr:x>
      <cdr:y>0.43566</cdr:y>
    </cdr:to>
    <cdr:sp macro="" textlink="">
      <cdr:nvSpPr>
        <cdr:cNvPr id="2" name="TextBox 1">
          <a:extLst xmlns:a="http://schemas.openxmlformats.org/drawingml/2006/main">
            <a:ext uri="{FF2B5EF4-FFF2-40B4-BE49-F238E27FC236}">
              <a16:creationId xmlns:a16="http://schemas.microsoft.com/office/drawing/2014/main" id="{F03E66D1-6A5F-F9ED-0EA7-6F3D4C4D6BBA}"/>
            </a:ext>
          </a:extLst>
        </cdr:cNvPr>
        <cdr:cNvSpPr txBox="1"/>
      </cdr:nvSpPr>
      <cdr:spPr>
        <a:xfrm xmlns:a="http://schemas.openxmlformats.org/drawingml/2006/main">
          <a:off x="1218063" y="1385028"/>
          <a:ext cx="893255" cy="1209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en-GB" sz="1400" b="0" i="0" baseline="0" dirty="0">
              <a:effectLst/>
              <a:latin typeface="Aptos Narrow" panose="020B0004020202020204" pitchFamily="34" charset="0"/>
              <a:ea typeface="+mn-ea"/>
              <a:cs typeface="+mn-cs"/>
            </a:rPr>
            <a:t>Cluster 4</a:t>
          </a:r>
          <a:endParaRPr lang="en-GB" sz="1400" b="0" dirty="0">
            <a:effectLst/>
            <a:latin typeface="Aptos Narrow" panose="020B0004020202020204" pitchFamily="34" charset="0"/>
          </a:endParaRPr>
        </a:p>
        <a:p xmlns:a="http://schemas.openxmlformats.org/drawingml/2006/main">
          <a:pPr algn="ctr" rtl="0"/>
          <a:r>
            <a:rPr lang="en-GB" sz="1400" b="1" i="0" baseline="0" dirty="0">
              <a:effectLst/>
              <a:latin typeface="Aptos Narrow" panose="020B0004020202020204" pitchFamily="34" charset="0"/>
              <a:ea typeface="+mn-ea"/>
              <a:cs typeface="+mn-cs"/>
            </a:rPr>
            <a:t>Digital, Industry</a:t>
          </a:r>
        </a:p>
        <a:p xmlns:a="http://schemas.openxmlformats.org/drawingml/2006/main">
          <a:pPr algn="ctr" rtl="0"/>
          <a:r>
            <a:rPr lang="en-GB" sz="1400" b="1" i="0" baseline="0" dirty="0">
              <a:effectLst/>
              <a:latin typeface="Aptos Narrow" panose="020B0004020202020204" pitchFamily="34" charset="0"/>
              <a:ea typeface="+mn-ea"/>
              <a:cs typeface="+mn-cs"/>
            </a:rPr>
            <a:t>&amp; Space</a:t>
          </a:r>
        </a:p>
        <a:p xmlns:a="http://schemas.openxmlformats.org/drawingml/2006/main">
          <a:pPr algn="ctr" rtl="0"/>
          <a:r>
            <a:rPr lang="en-GB" sz="1400" b="0" i="0" baseline="0" dirty="0">
              <a:effectLst/>
              <a:latin typeface="Aptos Narrow" panose="020B0004020202020204" pitchFamily="34" charset="0"/>
              <a:ea typeface="+mn-ea"/>
              <a:cs typeface="+mn-cs"/>
            </a:rPr>
            <a:t>€1,516m</a:t>
          </a:r>
        </a:p>
        <a:p xmlns:a="http://schemas.openxmlformats.org/drawingml/2006/main">
          <a:pPr algn="ctr" rtl="0"/>
          <a:r>
            <a:rPr lang="en-GB" sz="1400" kern="1200" dirty="0">
              <a:latin typeface="Aptos Narrow" panose="020B0004020202020204" pitchFamily="34" charset="0"/>
            </a:rPr>
            <a:t>75</a:t>
          </a:r>
          <a:endParaRPr lang="en-GB" sz="1400" b="0" kern="1200" dirty="0">
            <a:latin typeface="Aptos Narrow" panose="020B0004020202020204" pitchFamily="34" charset="0"/>
          </a:endParaRPr>
        </a:p>
      </cdr:txBody>
    </cdr:sp>
  </cdr:relSizeAnchor>
  <cdr:relSizeAnchor xmlns:cdr="http://schemas.openxmlformats.org/drawingml/2006/chartDrawing">
    <cdr:from>
      <cdr:x>0.05848</cdr:x>
      <cdr:y>0.59182</cdr:y>
    </cdr:from>
    <cdr:to>
      <cdr:x>0.13988</cdr:x>
      <cdr:y>0.63065</cdr:y>
    </cdr:to>
    <cdr:sp macro="" textlink="">
      <cdr:nvSpPr>
        <cdr:cNvPr id="3" name="TextBox 2">
          <a:extLst xmlns:a="http://schemas.openxmlformats.org/drawingml/2006/main">
            <a:ext uri="{FF2B5EF4-FFF2-40B4-BE49-F238E27FC236}">
              <a16:creationId xmlns:a16="http://schemas.microsoft.com/office/drawing/2014/main" id="{96286F23-2786-9296-BE69-A86E67EA9559}"/>
            </a:ext>
          </a:extLst>
        </cdr:cNvPr>
        <cdr:cNvSpPr txBox="1"/>
      </cdr:nvSpPr>
      <cdr:spPr>
        <a:xfrm xmlns:a="http://schemas.openxmlformats.org/drawingml/2006/main">
          <a:off x="196630" y="3523904"/>
          <a:ext cx="273699" cy="2312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1100" b="0" kern="1200" dirty="0">
              <a:latin typeface="Aptos Narrow" panose="020B0004020202020204" pitchFamily="34" charset="0"/>
            </a:rPr>
            <a:t>43%</a:t>
          </a:r>
        </a:p>
      </cdr:txBody>
    </cdr:sp>
  </cdr:relSizeAnchor>
  <cdr:relSizeAnchor xmlns:cdr="http://schemas.openxmlformats.org/drawingml/2006/chartDrawing">
    <cdr:from>
      <cdr:x>0.05732</cdr:x>
      <cdr:y>0.67222</cdr:y>
    </cdr:from>
    <cdr:to>
      <cdr:x>0.13872</cdr:x>
      <cdr:y>0.71105</cdr:y>
    </cdr:to>
    <cdr:sp macro="" textlink="">
      <cdr:nvSpPr>
        <cdr:cNvPr id="4"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192730" y="4002688"/>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12%</a:t>
          </a:r>
        </a:p>
      </cdr:txBody>
    </cdr:sp>
  </cdr:relSizeAnchor>
  <cdr:relSizeAnchor xmlns:cdr="http://schemas.openxmlformats.org/drawingml/2006/chartDrawing">
    <cdr:from>
      <cdr:x>0.0615</cdr:x>
      <cdr:y>0.75111</cdr:y>
    </cdr:from>
    <cdr:to>
      <cdr:x>0.1429</cdr:x>
      <cdr:y>0.78994</cdr:y>
    </cdr:to>
    <cdr:sp macro="" textlink="">
      <cdr:nvSpPr>
        <cdr:cNvPr id="5"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06790" y="4472399"/>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27%</a:t>
          </a:r>
        </a:p>
      </cdr:txBody>
    </cdr:sp>
  </cdr:relSizeAnchor>
  <cdr:relSizeAnchor xmlns:cdr="http://schemas.openxmlformats.org/drawingml/2006/chartDrawing">
    <cdr:from>
      <cdr:x>0.05999</cdr:x>
      <cdr:y>0.83483</cdr:y>
    </cdr:from>
    <cdr:to>
      <cdr:x>0.14139</cdr:x>
      <cdr:y>0.87366</cdr:y>
    </cdr:to>
    <cdr:sp macro="" textlink="">
      <cdr:nvSpPr>
        <cdr:cNvPr id="6"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01710" y="4970931"/>
          <a:ext cx="273699"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10%</a:t>
          </a:r>
        </a:p>
      </cdr:txBody>
    </cdr:sp>
  </cdr:relSizeAnchor>
  <cdr:relSizeAnchor xmlns:cdr="http://schemas.openxmlformats.org/drawingml/2006/chartDrawing">
    <cdr:from>
      <cdr:x>0.05697</cdr:x>
      <cdr:y>0.91139</cdr:y>
    </cdr:from>
    <cdr:to>
      <cdr:x>0.13837</cdr:x>
      <cdr:y>0.95021</cdr:y>
    </cdr:to>
    <cdr:sp macro="" textlink="">
      <cdr:nvSpPr>
        <cdr:cNvPr id="7"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191550" y="5426756"/>
          <a:ext cx="273699" cy="2311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6%</a:t>
          </a:r>
        </a:p>
      </cdr:txBody>
    </cdr:sp>
  </cdr:relSizeAnchor>
  <cdr:relSizeAnchor xmlns:cdr="http://schemas.openxmlformats.org/drawingml/2006/chartDrawing">
    <cdr:from>
      <cdr:x>0.79873</cdr:x>
      <cdr:y>0.29407</cdr:y>
    </cdr:from>
    <cdr:to>
      <cdr:x>0.88013</cdr:x>
      <cdr:y>0.3329</cdr:y>
    </cdr:to>
    <cdr:sp macro="" textlink="">
      <cdr:nvSpPr>
        <cdr:cNvPr id="9" name="TextBox 1">
          <a:extLst xmlns:a="http://schemas.openxmlformats.org/drawingml/2006/main">
            <a:ext uri="{FF2B5EF4-FFF2-40B4-BE49-F238E27FC236}">
              <a16:creationId xmlns:a16="http://schemas.microsoft.com/office/drawing/2014/main" id="{92412273-A5A2-54CE-2E52-4C1456AD922C}"/>
            </a:ext>
          </a:extLst>
        </cdr:cNvPr>
        <cdr:cNvSpPr txBox="1"/>
      </cdr:nvSpPr>
      <cdr:spPr>
        <a:xfrm xmlns:a="http://schemas.openxmlformats.org/drawingml/2006/main">
          <a:off x="2685636" y="1751016"/>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27</a:t>
          </a:r>
        </a:p>
      </cdr:txBody>
    </cdr:sp>
  </cdr:relSizeAnchor>
  <cdr:relSizeAnchor xmlns:cdr="http://schemas.openxmlformats.org/drawingml/2006/chartDrawing">
    <cdr:from>
      <cdr:x>0.4593</cdr:x>
      <cdr:y>0.52926</cdr:y>
    </cdr:from>
    <cdr:to>
      <cdr:x>0.5407</cdr:x>
      <cdr:y>0.56809</cdr:y>
    </cdr:to>
    <cdr:sp macro="" textlink="">
      <cdr:nvSpPr>
        <cdr:cNvPr id="10" name="TextBox 1">
          <a:extLst xmlns:a="http://schemas.openxmlformats.org/drawingml/2006/main">
            <a:ext uri="{FF2B5EF4-FFF2-40B4-BE49-F238E27FC236}">
              <a16:creationId xmlns:a16="http://schemas.microsoft.com/office/drawing/2014/main" id="{3E34E01E-2245-6931-CE8F-1F06DA54A8C0}"/>
            </a:ext>
          </a:extLst>
        </cdr:cNvPr>
        <cdr:cNvSpPr txBox="1"/>
      </cdr:nvSpPr>
      <cdr:spPr>
        <a:xfrm xmlns:a="http://schemas.openxmlformats.org/drawingml/2006/main">
          <a:off x="1544350" y="3151453"/>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6</a:t>
          </a:r>
        </a:p>
      </cdr:txBody>
    </cdr:sp>
  </cdr:relSizeAnchor>
  <cdr:relSizeAnchor xmlns:cdr="http://schemas.openxmlformats.org/drawingml/2006/chartDrawing">
    <cdr:from>
      <cdr:x>0.14513</cdr:x>
      <cdr:y>0.39847</cdr:y>
    </cdr:from>
    <cdr:to>
      <cdr:x>0.22653</cdr:x>
      <cdr:y>0.4373</cdr:y>
    </cdr:to>
    <cdr:sp macro="" textlink="">
      <cdr:nvSpPr>
        <cdr:cNvPr id="11" name="TextBox 1">
          <a:extLst xmlns:a="http://schemas.openxmlformats.org/drawingml/2006/main">
            <a:ext uri="{FF2B5EF4-FFF2-40B4-BE49-F238E27FC236}">
              <a16:creationId xmlns:a16="http://schemas.microsoft.com/office/drawing/2014/main" id="{8EDA3A71-75B1-38FD-40A8-AAC95F7DDABE}"/>
            </a:ext>
          </a:extLst>
        </cdr:cNvPr>
        <cdr:cNvSpPr txBox="1"/>
      </cdr:nvSpPr>
      <cdr:spPr>
        <a:xfrm xmlns:a="http://schemas.openxmlformats.org/drawingml/2006/main">
          <a:off x="487971" y="2372629"/>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22</a:t>
          </a:r>
        </a:p>
      </cdr:txBody>
    </cdr:sp>
  </cdr:relSizeAnchor>
  <cdr:relSizeAnchor xmlns:cdr="http://schemas.openxmlformats.org/drawingml/2006/chartDrawing">
    <cdr:from>
      <cdr:x>0.22919</cdr:x>
      <cdr:y>0.18412</cdr:y>
    </cdr:from>
    <cdr:to>
      <cdr:x>0.31059</cdr:x>
      <cdr:y>0.22295</cdr:y>
    </cdr:to>
    <cdr:sp macro="" textlink="">
      <cdr:nvSpPr>
        <cdr:cNvPr id="12" name="TextBox 1">
          <a:extLst xmlns:a="http://schemas.openxmlformats.org/drawingml/2006/main">
            <a:ext uri="{FF2B5EF4-FFF2-40B4-BE49-F238E27FC236}">
              <a16:creationId xmlns:a16="http://schemas.microsoft.com/office/drawing/2014/main" id="{8EDA3A71-75B1-38FD-40A8-AAC95F7DDABE}"/>
            </a:ext>
          </a:extLst>
        </cdr:cNvPr>
        <cdr:cNvSpPr txBox="1"/>
      </cdr:nvSpPr>
      <cdr:spPr>
        <a:xfrm xmlns:a="http://schemas.openxmlformats.org/drawingml/2006/main">
          <a:off x="770631" y="1096351"/>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15</a:t>
          </a:r>
        </a:p>
      </cdr:txBody>
    </cdr:sp>
  </cdr:relSizeAnchor>
  <cdr:relSizeAnchor xmlns:cdr="http://schemas.openxmlformats.org/drawingml/2006/chartDrawing">
    <cdr:from>
      <cdr:x>0.39044</cdr:x>
      <cdr:y>0.14241</cdr:y>
    </cdr:from>
    <cdr:to>
      <cdr:x>0.47184</cdr:x>
      <cdr:y>0.18124</cdr:y>
    </cdr:to>
    <cdr:sp macro="" textlink="">
      <cdr:nvSpPr>
        <cdr:cNvPr id="13" name="TextBox 1">
          <a:extLst xmlns:a="http://schemas.openxmlformats.org/drawingml/2006/main">
            <a:ext uri="{FF2B5EF4-FFF2-40B4-BE49-F238E27FC236}">
              <a16:creationId xmlns:a16="http://schemas.microsoft.com/office/drawing/2014/main" id="{8EDA3A71-75B1-38FD-40A8-AAC95F7DDABE}"/>
            </a:ext>
          </a:extLst>
        </cdr:cNvPr>
        <cdr:cNvSpPr txBox="1"/>
      </cdr:nvSpPr>
      <cdr:spPr>
        <a:xfrm xmlns:a="http://schemas.openxmlformats.org/drawingml/2006/main">
          <a:off x="1312801" y="847973"/>
          <a:ext cx="273699"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5</a:t>
          </a:r>
        </a:p>
      </cdr:txBody>
    </cdr:sp>
  </cdr:relSizeAnchor>
</c:userShapes>
</file>

<file path=ppt/drawings/drawing5.xml><?xml version="1.0" encoding="utf-8"?>
<c:userShapes xmlns:c="http://schemas.openxmlformats.org/drawingml/2006/chart">
  <cdr:relSizeAnchor xmlns:cdr="http://schemas.openxmlformats.org/drawingml/2006/chartDrawing">
    <cdr:from>
      <cdr:x>0.36226</cdr:x>
      <cdr:y>0.23026</cdr:y>
    </cdr:from>
    <cdr:to>
      <cdr:x>0.62792</cdr:x>
      <cdr:y>0.4444</cdr:y>
    </cdr:to>
    <cdr:sp macro="" textlink="">
      <cdr:nvSpPr>
        <cdr:cNvPr id="2" name="TextBox 1">
          <a:extLst xmlns:a="http://schemas.openxmlformats.org/drawingml/2006/main">
            <a:ext uri="{FF2B5EF4-FFF2-40B4-BE49-F238E27FC236}">
              <a16:creationId xmlns:a16="http://schemas.microsoft.com/office/drawing/2014/main" id="{F03E66D1-6A5F-F9ED-0EA7-6F3D4C4D6BBA}"/>
            </a:ext>
          </a:extLst>
        </cdr:cNvPr>
        <cdr:cNvSpPr txBox="1"/>
      </cdr:nvSpPr>
      <cdr:spPr>
        <a:xfrm xmlns:a="http://schemas.openxmlformats.org/drawingml/2006/main">
          <a:off x="1218063" y="1371067"/>
          <a:ext cx="893255" cy="12750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en-GB" sz="1400" b="0" i="0" baseline="0" dirty="0">
              <a:effectLst/>
              <a:latin typeface="Aptos Narrow" panose="020B0004020202020204" pitchFamily="34" charset="0"/>
              <a:ea typeface="+mn-ea"/>
              <a:cs typeface="+mn-cs"/>
            </a:rPr>
            <a:t>Cluster 5</a:t>
          </a:r>
          <a:endParaRPr lang="en-GB" sz="1400" b="0" dirty="0">
            <a:effectLst/>
            <a:latin typeface="Aptos Narrow" panose="020B0004020202020204" pitchFamily="34" charset="0"/>
          </a:endParaRPr>
        </a:p>
        <a:p xmlns:a="http://schemas.openxmlformats.org/drawingml/2006/main">
          <a:pPr algn="ctr" rtl="0"/>
          <a:r>
            <a:rPr lang="en-GB" sz="1400" b="1" i="0" baseline="0" dirty="0">
              <a:effectLst/>
              <a:latin typeface="Aptos Narrow" panose="020B0004020202020204" pitchFamily="34" charset="0"/>
              <a:ea typeface="+mn-ea"/>
              <a:cs typeface="+mn-cs"/>
            </a:rPr>
            <a:t>Climate, Energy</a:t>
          </a:r>
        </a:p>
        <a:p xmlns:a="http://schemas.openxmlformats.org/drawingml/2006/main">
          <a:pPr algn="ctr" rtl="0"/>
          <a:r>
            <a:rPr lang="en-GB" sz="1400" b="1" i="0" baseline="0" dirty="0">
              <a:effectLst/>
              <a:latin typeface="Aptos Narrow" panose="020B0004020202020204" pitchFamily="34" charset="0"/>
              <a:ea typeface="+mn-ea"/>
              <a:cs typeface="+mn-cs"/>
            </a:rPr>
            <a:t>&amp; Mobility </a:t>
          </a:r>
        </a:p>
        <a:p xmlns:a="http://schemas.openxmlformats.org/drawingml/2006/main">
          <a:pPr algn="ctr" rtl="0"/>
          <a:r>
            <a:rPr lang="en-GB" sz="1400" b="0" i="0" baseline="0" dirty="0">
              <a:effectLst/>
              <a:latin typeface="Aptos Narrow" panose="020B0004020202020204" pitchFamily="34" charset="0"/>
              <a:ea typeface="+mn-ea"/>
              <a:cs typeface="+mn-cs"/>
            </a:rPr>
            <a:t>€1,950.6m</a:t>
          </a:r>
        </a:p>
        <a:p xmlns:a="http://schemas.openxmlformats.org/drawingml/2006/main">
          <a:pPr algn="ctr" rtl="0"/>
          <a:r>
            <a:rPr lang="en-GB" sz="1400" kern="1200" dirty="0">
              <a:latin typeface="Aptos Narrow" panose="020B0004020202020204" pitchFamily="34" charset="0"/>
            </a:rPr>
            <a:t>93</a:t>
          </a:r>
          <a:endParaRPr lang="en-GB" sz="1400" b="0" kern="1200" dirty="0">
            <a:latin typeface="Aptos Narrow" panose="020B0004020202020204" pitchFamily="34" charset="0"/>
          </a:endParaRPr>
        </a:p>
      </cdr:txBody>
    </cdr:sp>
  </cdr:relSizeAnchor>
  <cdr:relSizeAnchor xmlns:cdr="http://schemas.openxmlformats.org/drawingml/2006/chartDrawing">
    <cdr:from>
      <cdr:x>0.07057</cdr:x>
      <cdr:y>0.59248</cdr:y>
    </cdr:from>
    <cdr:to>
      <cdr:x>0.15197</cdr:x>
      <cdr:y>0.63131</cdr:y>
    </cdr:to>
    <cdr:sp macro="" textlink="">
      <cdr:nvSpPr>
        <cdr:cNvPr id="3" name="TextBox 2">
          <a:extLst xmlns:a="http://schemas.openxmlformats.org/drawingml/2006/main">
            <a:ext uri="{FF2B5EF4-FFF2-40B4-BE49-F238E27FC236}">
              <a16:creationId xmlns:a16="http://schemas.microsoft.com/office/drawing/2014/main" id="{96286F23-2786-9296-BE69-A86E67EA9559}"/>
            </a:ext>
          </a:extLst>
        </cdr:cNvPr>
        <cdr:cNvSpPr txBox="1"/>
      </cdr:nvSpPr>
      <cdr:spPr>
        <a:xfrm xmlns:a="http://schemas.openxmlformats.org/drawingml/2006/main">
          <a:off x="237270" y="3527891"/>
          <a:ext cx="273699" cy="2312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1100" b="0" kern="1200" dirty="0">
              <a:latin typeface="Aptos Narrow" panose="020B0004020202020204" pitchFamily="34" charset="0"/>
            </a:rPr>
            <a:t>1	3%</a:t>
          </a:r>
        </a:p>
      </cdr:txBody>
    </cdr:sp>
  </cdr:relSizeAnchor>
  <cdr:relSizeAnchor xmlns:cdr="http://schemas.openxmlformats.org/drawingml/2006/chartDrawing">
    <cdr:from>
      <cdr:x>0.07092</cdr:x>
      <cdr:y>0.6536</cdr:y>
    </cdr:from>
    <cdr:to>
      <cdr:x>0.15232</cdr:x>
      <cdr:y>0.69243</cdr:y>
    </cdr:to>
    <cdr:sp macro="" textlink="">
      <cdr:nvSpPr>
        <cdr:cNvPr id="4"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38450" y="3891811"/>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																									4%</a:t>
          </a:r>
        </a:p>
      </cdr:txBody>
    </cdr:sp>
  </cdr:relSizeAnchor>
  <cdr:relSizeAnchor xmlns:cdr="http://schemas.openxmlformats.org/drawingml/2006/chartDrawing">
    <cdr:from>
      <cdr:x>0.06905</cdr:x>
      <cdr:y>0.72047</cdr:y>
    </cdr:from>
    <cdr:to>
      <cdr:x>0.15045</cdr:x>
      <cdr:y>0.7593</cdr:y>
    </cdr:to>
    <cdr:sp macro="" textlink="">
      <cdr:nvSpPr>
        <cdr:cNvPr id="5"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32190" y="4289968"/>
          <a:ext cx="273699"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39%</a:t>
          </a:r>
        </a:p>
      </cdr:txBody>
    </cdr:sp>
  </cdr:relSizeAnchor>
  <cdr:relSizeAnchor xmlns:cdr="http://schemas.openxmlformats.org/drawingml/2006/chartDrawing">
    <cdr:from>
      <cdr:x>0.07208</cdr:x>
      <cdr:y>0.78394</cdr:y>
    </cdr:from>
    <cdr:to>
      <cdr:x>0.15348</cdr:x>
      <cdr:y>0.82277</cdr:y>
    </cdr:to>
    <cdr:sp macro="" textlink="">
      <cdr:nvSpPr>
        <cdr:cNvPr id="6"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42350" y="4667880"/>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9%</a:t>
          </a:r>
        </a:p>
      </cdr:txBody>
    </cdr:sp>
  </cdr:relSizeAnchor>
  <cdr:relSizeAnchor xmlns:cdr="http://schemas.openxmlformats.org/drawingml/2006/chartDrawing">
    <cdr:from>
      <cdr:x>0.0751</cdr:x>
      <cdr:y>0.91806</cdr:y>
    </cdr:from>
    <cdr:to>
      <cdr:x>0.1565</cdr:x>
      <cdr:y>0.95688</cdr:y>
    </cdr:to>
    <cdr:sp macro="" textlink="">
      <cdr:nvSpPr>
        <cdr:cNvPr id="7"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252510" y="5466484"/>
          <a:ext cx="273699" cy="2311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10%</a:t>
          </a:r>
        </a:p>
      </cdr:txBody>
    </cdr:sp>
  </cdr:relSizeAnchor>
  <cdr:relSizeAnchor xmlns:cdr="http://schemas.openxmlformats.org/drawingml/2006/chartDrawing">
    <cdr:from>
      <cdr:x>0.07083</cdr:x>
      <cdr:y>0.84865</cdr:y>
    </cdr:from>
    <cdr:to>
      <cdr:x>0.15223</cdr:x>
      <cdr:y>0.88747</cdr:y>
    </cdr:to>
    <cdr:sp macro="" textlink="">
      <cdr:nvSpPr>
        <cdr:cNvPr id="8" name="TextBox 1">
          <a:extLst xmlns:a="http://schemas.openxmlformats.org/drawingml/2006/main">
            <a:ext uri="{FF2B5EF4-FFF2-40B4-BE49-F238E27FC236}">
              <a16:creationId xmlns:a16="http://schemas.microsoft.com/office/drawing/2014/main" id="{4F8BC79F-1DC9-500A-CDEB-5C077FE3A72F}"/>
            </a:ext>
          </a:extLst>
        </cdr:cNvPr>
        <cdr:cNvSpPr txBox="1"/>
      </cdr:nvSpPr>
      <cdr:spPr>
        <a:xfrm xmlns:a="http://schemas.openxmlformats.org/drawingml/2006/main">
          <a:off x="238144" y="5053206"/>
          <a:ext cx="273700" cy="2311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15%</a:t>
          </a:r>
        </a:p>
      </cdr:txBody>
    </cdr:sp>
  </cdr:relSizeAnchor>
  <cdr:relSizeAnchor xmlns:cdr="http://schemas.openxmlformats.org/drawingml/2006/chartDrawing">
    <cdr:from>
      <cdr:x>0.60485</cdr:x>
      <cdr:y>0.14811</cdr:y>
    </cdr:from>
    <cdr:to>
      <cdr:x>0.68625</cdr:x>
      <cdr:y>0.18694</cdr:y>
    </cdr:to>
    <cdr:sp macro="" textlink="">
      <cdr:nvSpPr>
        <cdr:cNvPr id="9" name="TextBox 1">
          <a:extLst xmlns:a="http://schemas.openxmlformats.org/drawingml/2006/main">
            <a:ext uri="{FF2B5EF4-FFF2-40B4-BE49-F238E27FC236}">
              <a16:creationId xmlns:a16="http://schemas.microsoft.com/office/drawing/2014/main" id="{467284F7-41EA-6FCF-7076-95E8279F8D97}"/>
            </a:ext>
          </a:extLst>
        </cdr:cNvPr>
        <cdr:cNvSpPr txBox="1"/>
      </cdr:nvSpPr>
      <cdr:spPr>
        <a:xfrm xmlns:a="http://schemas.openxmlformats.org/drawingml/2006/main">
          <a:off x="2033753" y="881905"/>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13</a:t>
          </a:r>
        </a:p>
      </cdr:txBody>
    </cdr:sp>
  </cdr:relSizeAnchor>
  <cdr:relSizeAnchor xmlns:cdr="http://schemas.openxmlformats.org/drawingml/2006/chartDrawing">
    <cdr:from>
      <cdr:x>0.7845</cdr:x>
      <cdr:y>0.26691</cdr:y>
    </cdr:from>
    <cdr:to>
      <cdr:x>0.8659</cdr:x>
      <cdr:y>0.30574</cdr:y>
    </cdr:to>
    <cdr:sp macro="" textlink="">
      <cdr:nvSpPr>
        <cdr:cNvPr id="10" name="TextBox 1">
          <a:extLst xmlns:a="http://schemas.openxmlformats.org/drawingml/2006/main">
            <a:ext uri="{FF2B5EF4-FFF2-40B4-BE49-F238E27FC236}">
              <a16:creationId xmlns:a16="http://schemas.microsoft.com/office/drawing/2014/main" id="{FFC7146A-500B-00BF-88C7-01D184568FAE}"/>
            </a:ext>
          </a:extLst>
        </cdr:cNvPr>
        <cdr:cNvSpPr txBox="1"/>
      </cdr:nvSpPr>
      <cdr:spPr>
        <a:xfrm xmlns:a="http://schemas.openxmlformats.org/drawingml/2006/main">
          <a:off x="2637794" y="1589317"/>
          <a:ext cx="273700"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8</a:t>
          </a:r>
        </a:p>
      </cdr:txBody>
    </cdr:sp>
  </cdr:relSizeAnchor>
  <cdr:relSizeAnchor xmlns:cdr="http://schemas.openxmlformats.org/drawingml/2006/chartDrawing">
    <cdr:from>
      <cdr:x>0.54102</cdr:x>
      <cdr:y>0.52469</cdr:y>
    </cdr:from>
    <cdr:to>
      <cdr:x>0.62242</cdr:x>
      <cdr:y>0.56352</cdr:y>
    </cdr:to>
    <cdr:sp macro="" textlink="">
      <cdr:nvSpPr>
        <cdr:cNvPr id="11" name="TextBox 1">
          <a:extLst xmlns:a="http://schemas.openxmlformats.org/drawingml/2006/main">
            <a:ext uri="{FF2B5EF4-FFF2-40B4-BE49-F238E27FC236}">
              <a16:creationId xmlns:a16="http://schemas.microsoft.com/office/drawing/2014/main" id="{FFC7146A-500B-00BF-88C7-01D184568FAE}"/>
            </a:ext>
          </a:extLst>
        </cdr:cNvPr>
        <cdr:cNvSpPr txBox="1"/>
      </cdr:nvSpPr>
      <cdr:spPr>
        <a:xfrm xmlns:a="http://schemas.openxmlformats.org/drawingml/2006/main">
          <a:off x="1819123" y="3124235"/>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31</a:t>
          </a:r>
        </a:p>
      </cdr:txBody>
    </cdr:sp>
  </cdr:relSizeAnchor>
  <cdr:relSizeAnchor xmlns:cdr="http://schemas.openxmlformats.org/drawingml/2006/chartDrawing">
    <cdr:from>
      <cdr:x>0.13115</cdr:x>
      <cdr:y>0.39174</cdr:y>
    </cdr:from>
    <cdr:to>
      <cdr:x>0.21256</cdr:x>
      <cdr:y>0.43057</cdr:y>
    </cdr:to>
    <cdr:sp macro="" textlink="">
      <cdr:nvSpPr>
        <cdr:cNvPr id="12" name="TextBox 1">
          <a:extLst xmlns:a="http://schemas.openxmlformats.org/drawingml/2006/main">
            <a:ext uri="{FF2B5EF4-FFF2-40B4-BE49-F238E27FC236}">
              <a16:creationId xmlns:a16="http://schemas.microsoft.com/office/drawing/2014/main" id="{FFC7146A-500B-00BF-88C7-01D184568FAE}"/>
            </a:ext>
          </a:extLst>
        </cdr:cNvPr>
        <cdr:cNvSpPr txBox="1"/>
      </cdr:nvSpPr>
      <cdr:spPr>
        <a:xfrm xmlns:a="http://schemas.openxmlformats.org/drawingml/2006/main">
          <a:off x="440995" y="2332605"/>
          <a:ext cx="273700"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9</a:t>
          </a:r>
        </a:p>
      </cdr:txBody>
    </cdr:sp>
  </cdr:relSizeAnchor>
  <cdr:relSizeAnchor xmlns:cdr="http://schemas.openxmlformats.org/drawingml/2006/chartDrawing">
    <cdr:from>
      <cdr:x>0.15254</cdr:x>
      <cdr:y>0.24265</cdr:y>
    </cdr:from>
    <cdr:to>
      <cdr:x>0.23394</cdr:x>
      <cdr:y>0.28148</cdr:y>
    </cdr:to>
    <cdr:sp macro="" textlink="">
      <cdr:nvSpPr>
        <cdr:cNvPr id="13" name="TextBox 1">
          <a:extLst xmlns:a="http://schemas.openxmlformats.org/drawingml/2006/main">
            <a:ext uri="{FF2B5EF4-FFF2-40B4-BE49-F238E27FC236}">
              <a16:creationId xmlns:a16="http://schemas.microsoft.com/office/drawing/2014/main" id="{FFC7146A-500B-00BF-88C7-01D184568FAE}"/>
            </a:ext>
          </a:extLst>
        </cdr:cNvPr>
        <cdr:cNvSpPr txBox="1"/>
      </cdr:nvSpPr>
      <cdr:spPr>
        <a:xfrm xmlns:a="http://schemas.openxmlformats.org/drawingml/2006/main">
          <a:off x="512906" y="1444838"/>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20</a:t>
          </a:r>
        </a:p>
      </cdr:txBody>
    </cdr:sp>
  </cdr:relSizeAnchor>
  <cdr:relSizeAnchor xmlns:cdr="http://schemas.openxmlformats.org/drawingml/2006/chartDrawing">
    <cdr:from>
      <cdr:x>0.36064</cdr:x>
      <cdr:y>0.14348</cdr:y>
    </cdr:from>
    <cdr:to>
      <cdr:x>0.44204</cdr:x>
      <cdr:y>0.18231</cdr:y>
    </cdr:to>
    <cdr:sp macro="" textlink="">
      <cdr:nvSpPr>
        <cdr:cNvPr id="14" name="TextBox 1">
          <a:extLst xmlns:a="http://schemas.openxmlformats.org/drawingml/2006/main">
            <a:ext uri="{FF2B5EF4-FFF2-40B4-BE49-F238E27FC236}">
              <a16:creationId xmlns:a16="http://schemas.microsoft.com/office/drawing/2014/main" id="{FFC7146A-500B-00BF-88C7-01D184568FAE}"/>
            </a:ext>
          </a:extLst>
        </cdr:cNvPr>
        <cdr:cNvSpPr txBox="1"/>
      </cdr:nvSpPr>
      <cdr:spPr>
        <a:xfrm xmlns:a="http://schemas.openxmlformats.org/drawingml/2006/main">
          <a:off x="1212624" y="854314"/>
          <a:ext cx="273700"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12</a:t>
          </a:r>
        </a:p>
      </cdr:txBody>
    </cdr:sp>
  </cdr:relSizeAnchor>
</c:userShapes>
</file>

<file path=ppt/drawings/drawing6.xml><?xml version="1.0" encoding="utf-8"?>
<c:userShapes xmlns:c="http://schemas.openxmlformats.org/drawingml/2006/chart">
  <cdr:relSizeAnchor xmlns:cdr="http://schemas.openxmlformats.org/drawingml/2006/chartDrawing">
    <cdr:from>
      <cdr:x>0.36226</cdr:x>
      <cdr:y>0.2039</cdr:y>
    </cdr:from>
    <cdr:to>
      <cdr:x>0.62792</cdr:x>
      <cdr:y>0.4462</cdr:y>
    </cdr:to>
    <cdr:sp macro="" textlink="">
      <cdr:nvSpPr>
        <cdr:cNvPr id="2" name="TextBox 1">
          <a:extLst xmlns:a="http://schemas.openxmlformats.org/drawingml/2006/main">
            <a:ext uri="{FF2B5EF4-FFF2-40B4-BE49-F238E27FC236}">
              <a16:creationId xmlns:a16="http://schemas.microsoft.com/office/drawing/2014/main" id="{F03E66D1-6A5F-F9ED-0EA7-6F3D4C4D6BBA}"/>
            </a:ext>
          </a:extLst>
        </cdr:cNvPr>
        <cdr:cNvSpPr txBox="1"/>
      </cdr:nvSpPr>
      <cdr:spPr>
        <a:xfrm xmlns:a="http://schemas.openxmlformats.org/drawingml/2006/main">
          <a:off x="1218063" y="1214107"/>
          <a:ext cx="893255" cy="14427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en-GB" sz="1400" b="0" i="0" baseline="0" dirty="0">
              <a:effectLst/>
              <a:latin typeface="Aptos Narrow" panose="020B0004020202020204" pitchFamily="34" charset="0"/>
              <a:ea typeface="+mn-ea"/>
              <a:cs typeface="+mn-cs"/>
            </a:rPr>
            <a:t>Cluster 6</a:t>
          </a:r>
          <a:endParaRPr lang="en-GB" sz="1400" b="0" dirty="0">
            <a:effectLst/>
            <a:latin typeface="Aptos Narrow" panose="020B0004020202020204" pitchFamily="34" charset="0"/>
          </a:endParaRPr>
        </a:p>
        <a:p xmlns:a="http://schemas.openxmlformats.org/drawingml/2006/main">
          <a:pPr algn="ctr" rtl="0"/>
          <a:r>
            <a:rPr lang="en-GB" sz="1400" b="1" i="0" baseline="0" dirty="0">
              <a:effectLst/>
              <a:latin typeface="Aptos Narrow" panose="020B0004020202020204" pitchFamily="34" charset="0"/>
              <a:ea typeface="+mn-ea"/>
              <a:cs typeface="+mn-cs"/>
            </a:rPr>
            <a:t>Food, </a:t>
          </a:r>
          <a:r>
            <a:rPr lang="en-GB" sz="1400" b="1" i="0" baseline="0" dirty="0" err="1">
              <a:effectLst/>
              <a:latin typeface="Aptos Narrow" panose="020B0004020202020204" pitchFamily="34" charset="0"/>
              <a:ea typeface="+mn-ea"/>
              <a:cs typeface="+mn-cs"/>
            </a:rPr>
            <a:t>Bioeco</a:t>
          </a:r>
          <a:r>
            <a:rPr lang="en-GB" sz="1400" b="1" i="0" baseline="0" dirty="0">
              <a:effectLst/>
              <a:latin typeface="Aptos Narrow" panose="020B0004020202020204" pitchFamily="34" charset="0"/>
              <a:ea typeface="+mn-ea"/>
              <a:cs typeface="+mn-cs"/>
            </a:rPr>
            <a:t>.,</a:t>
          </a:r>
        </a:p>
        <a:p xmlns:a="http://schemas.openxmlformats.org/drawingml/2006/main">
          <a:pPr algn="ctr" rtl="0"/>
          <a:r>
            <a:rPr lang="en-GB" sz="1400" b="1" i="0" baseline="0" dirty="0" err="1">
              <a:effectLst/>
              <a:latin typeface="Aptos Narrow" panose="020B0004020202020204" pitchFamily="34" charset="0"/>
              <a:ea typeface="+mn-ea"/>
              <a:cs typeface="+mn-cs"/>
            </a:rPr>
            <a:t>Nat.Res</a:t>
          </a:r>
          <a:r>
            <a:rPr lang="en-GB" sz="1400" b="1" i="0" baseline="0" dirty="0">
              <a:effectLst/>
              <a:latin typeface="Aptos Narrow" panose="020B0004020202020204" pitchFamily="34" charset="0"/>
              <a:ea typeface="+mn-ea"/>
              <a:cs typeface="+mn-cs"/>
            </a:rPr>
            <a:t>.,</a:t>
          </a:r>
        </a:p>
        <a:p xmlns:a="http://schemas.openxmlformats.org/drawingml/2006/main">
          <a:pPr algn="ctr" rtl="0"/>
          <a:r>
            <a:rPr lang="en-GB" sz="1400" b="1" i="0" baseline="0" dirty="0">
              <a:effectLst/>
              <a:latin typeface="Aptos Narrow" panose="020B0004020202020204" pitchFamily="34" charset="0"/>
              <a:ea typeface="+mn-ea"/>
              <a:cs typeface="+mn-cs"/>
            </a:rPr>
            <a:t>Agri.&amp; Env. </a:t>
          </a:r>
        </a:p>
        <a:p xmlns:a="http://schemas.openxmlformats.org/drawingml/2006/main">
          <a:pPr algn="ctr" rtl="0"/>
          <a:r>
            <a:rPr lang="en-GB" sz="1400" b="0" i="0" baseline="0" dirty="0">
              <a:effectLst/>
              <a:latin typeface="Aptos Narrow" panose="020B0004020202020204" pitchFamily="34" charset="0"/>
              <a:ea typeface="+mn-ea"/>
              <a:cs typeface="+mn-cs"/>
            </a:rPr>
            <a:t>€1,248.3m</a:t>
          </a:r>
        </a:p>
        <a:p xmlns:a="http://schemas.openxmlformats.org/drawingml/2006/main">
          <a:pPr algn="ctr" rtl="0"/>
          <a:r>
            <a:rPr lang="en-GB" sz="1400" kern="1200" dirty="0">
              <a:latin typeface="Aptos Narrow" panose="020B0004020202020204" pitchFamily="34" charset="0"/>
            </a:rPr>
            <a:t>108</a:t>
          </a:r>
          <a:endParaRPr lang="en-GB" sz="1400" b="0" kern="1200" dirty="0">
            <a:latin typeface="Aptos Narrow" panose="020B0004020202020204" pitchFamily="34" charset="0"/>
          </a:endParaRPr>
        </a:p>
      </cdr:txBody>
    </cdr:sp>
  </cdr:relSizeAnchor>
  <cdr:relSizeAnchor xmlns:cdr="http://schemas.openxmlformats.org/drawingml/2006/chartDrawing">
    <cdr:from>
      <cdr:x>0.05697</cdr:x>
      <cdr:y>0.60817</cdr:y>
    </cdr:from>
    <cdr:to>
      <cdr:x>0.13837</cdr:x>
      <cdr:y>0.647</cdr:y>
    </cdr:to>
    <cdr:sp macro="" textlink="">
      <cdr:nvSpPr>
        <cdr:cNvPr id="3" name="TextBox 2">
          <a:extLst xmlns:a="http://schemas.openxmlformats.org/drawingml/2006/main">
            <a:ext uri="{FF2B5EF4-FFF2-40B4-BE49-F238E27FC236}">
              <a16:creationId xmlns:a16="http://schemas.microsoft.com/office/drawing/2014/main" id="{96286F23-2786-9296-BE69-A86E67EA9559}"/>
            </a:ext>
          </a:extLst>
        </cdr:cNvPr>
        <cdr:cNvSpPr txBox="1"/>
      </cdr:nvSpPr>
      <cdr:spPr>
        <a:xfrm xmlns:a="http://schemas.openxmlformats.org/drawingml/2006/main">
          <a:off x="191550" y="3621286"/>
          <a:ext cx="273699" cy="2312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1100" b="0" kern="1200" dirty="0">
              <a:latin typeface="Aptos Narrow" panose="020B0004020202020204" pitchFamily="34" charset="0"/>
            </a:rPr>
            <a:t>20%</a:t>
          </a:r>
        </a:p>
      </cdr:txBody>
    </cdr:sp>
  </cdr:relSizeAnchor>
  <cdr:relSizeAnchor xmlns:cdr="http://schemas.openxmlformats.org/drawingml/2006/chartDrawing">
    <cdr:from>
      <cdr:x>0.05581</cdr:x>
      <cdr:y>0.66312</cdr:y>
    </cdr:from>
    <cdr:to>
      <cdr:x>0.13721</cdr:x>
      <cdr:y>0.70194</cdr:y>
    </cdr:to>
    <cdr:sp macro="" textlink="">
      <cdr:nvSpPr>
        <cdr:cNvPr id="4"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187650" y="3948452"/>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23%</a:t>
          </a:r>
        </a:p>
      </cdr:txBody>
    </cdr:sp>
  </cdr:relSizeAnchor>
  <cdr:relSizeAnchor xmlns:cdr="http://schemas.openxmlformats.org/drawingml/2006/chartDrawing">
    <cdr:from>
      <cdr:x>0.05697</cdr:x>
      <cdr:y>0.71232</cdr:y>
    </cdr:from>
    <cdr:to>
      <cdr:x>0.13837</cdr:x>
      <cdr:y>0.75115</cdr:y>
    </cdr:to>
    <cdr:sp macro="" textlink="">
      <cdr:nvSpPr>
        <cdr:cNvPr id="5"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191550" y="4241427"/>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21%</a:t>
          </a:r>
        </a:p>
      </cdr:txBody>
    </cdr:sp>
  </cdr:relSizeAnchor>
  <cdr:relSizeAnchor xmlns:cdr="http://schemas.openxmlformats.org/drawingml/2006/chartDrawing">
    <cdr:from>
      <cdr:x>0.05697</cdr:x>
      <cdr:y>0.76604</cdr:y>
    </cdr:from>
    <cdr:to>
      <cdr:x>0.13837</cdr:x>
      <cdr:y>0.80487</cdr:y>
    </cdr:to>
    <cdr:sp macro="" textlink="">
      <cdr:nvSpPr>
        <cdr:cNvPr id="6"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191550" y="4561331"/>
          <a:ext cx="273699"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7%</a:t>
          </a:r>
        </a:p>
      </cdr:txBody>
    </cdr:sp>
  </cdr:relSizeAnchor>
  <cdr:relSizeAnchor xmlns:cdr="http://schemas.openxmlformats.org/drawingml/2006/chartDrawing">
    <cdr:from>
      <cdr:x>0.05697</cdr:x>
      <cdr:y>0.86932</cdr:y>
    </cdr:from>
    <cdr:to>
      <cdr:x>0.13837</cdr:x>
      <cdr:y>0.90814</cdr:y>
    </cdr:to>
    <cdr:sp macro="" textlink="">
      <cdr:nvSpPr>
        <cdr:cNvPr id="7" name="TextBox 1">
          <a:extLst xmlns:a="http://schemas.openxmlformats.org/drawingml/2006/main">
            <a:ext uri="{FF2B5EF4-FFF2-40B4-BE49-F238E27FC236}">
              <a16:creationId xmlns:a16="http://schemas.microsoft.com/office/drawing/2014/main" id="{0CE66906-3190-7A0C-D744-6A055CE91C2B}"/>
            </a:ext>
          </a:extLst>
        </cdr:cNvPr>
        <cdr:cNvSpPr txBox="1"/>
      </cdr:nvSpPr>
      <cdr:spPr>
        <a:xfrm xmlns:a="http://schemas.openxmlformats.org/drawingml/2006/main">
          <a:off x="191550" y="5176295"/>
          <a:ext cx="273699" cy="2311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3%</a:t>
          </a:r>
        </a:p>
      </cdr:txBody>
    </cdr:sp>
  </cdr:relSizeAnchor>
  <cdr:relSizeAnchor xmlns:cdr="http://schemas.openxmlformats.org/drawingml/2006/chartDrawing">
    <cdr:from>
      <cdr:x>0.05723</cdr:x>
      <cdr:y>0.81829</cdr:y>
    </cdr:from>
    <cdr:to>
      <cdr:x>0.13863</cdr:x>
      <cdr:y>0.85711</cdr:y>
    </cdr:to>
    <cdr:sp macro="" textlink="">
      <cdr:nvSpPr>
        <cdr:cNvPr id="8" name="TextBox 1">
          <a:extLst xmlns:a="http://schemas.openxmlformats.org/drawingml/2006/main">
            <a:ext uri="{FF2B5EF4-FFF2-40B4-BE49-F238E27FC236}">
              <a16:creationId xmlns:a16="http://schemas.microsoft.com/office/drawing/2014/main" id="{4F8BC79F-1DC9-500A-CDEB-5C077FE3A72F}"/>
            </a:ext>
          </a:extLst>
        </cdr:cNvPr>
        <cdr:cNvSpPr txBox="1"/>
      </cdr:nvSpPr>
      <cdr:spPr>
        <a:xfrm xmlns:a="http://schemas.openxmlformats.org/drawingml/2006/main">
          <a:off x="192424" y="4872446"/>
          <a:ext cx="273700" cy="2311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7%</a:t>
          </a:r>
        </a:p>
      </cdr:txBody>
    </cdr:sp>
  </cdr:relSizeAnchor>
  <cdr:relSizeAnchor xmlns:cdr="http://schemas.openxmlformats.org/drawingml/2006/chartDrawing">
    <cdr:from>
      <cdr:x>0.05859</cdr:x>
      <cdr:y>0.9223</cdr:y>
    </cdr:from>
    <cdr:to>
      <cdr:x>0.13999</cdr:x>
      <cdr:y>0.96112</cdr:y>
    </cdr:to>
    <cdr:sp macro="" textlink="">
      <cdr:nvSpPr>
        <cdr:cNvPr id="9" name="TextBox 1">
          <a:extLst xmlns:a="http://schemas.openxmlformats.org/drawingml/2006/main">
            <a:ext uri="{FF2B5EF4-FFF2-40B4-BE49-F238E27FC236}">
              <a16:creationId xmlns:a16="http://schemas.microsoft.com/office/drawing/2014/main" id="{0DA4A9B7-E1A6-1DD3-857D-F49E6B669E46}"/>
            </a:ext>
          </a:extLst>
        </cdr:cNvPr>
        <cdr:cNvSpPr txBox="1"/>
      </cdr:nvSpPr>
      <cdr:spPr>
        <a:xfrm xmlns:a="http://schemas.openxmlformats.org/drawingml/2006/main">
          <a:off x="196997" y="5491750"/>
          <a:ext cx="273700" cy="2311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0" kern="1200" dirty="0">
              <a:latin typeface="Aptos Narrow" panose="020B0004020202020204" pitchFamily="34" charset="0"/>
            </a:rPr>
            <a:t>19%</a:t>
          </a:r>
        </a:p>
      </cdr:txBody>
    </cdr:sp>
  </cdr:relSizeAnchor>
  <cdr:relSizeAnchor xmlns:cdr="http://schemas.openxmlformats.org/drawingml/2006/chartDrawing">
    <cdr:from>
      <cdr:x>0.67849</cdr:x>
      <cdr:y>0.17341</cdr:y>
    </cdr:from>
    <cdr:to>
      <cdr:x>0.75989</cdr:x>
      <cdr:y>0.21224</cdr:y>
    </cdr:to>
    <cdr:sp macro="" textlink="">
      <cdr:nvSpPr>
        <cdr:cNvPr id="10" name="TextBox 1">
          <a:extLst xmlns:a="http://schemas.openxmlformats.org/drawingml/2006/main">
            <a:ext uri="{FF2B5EF4-FFF2-40B4-BE49-F238E27FC236}">
              <a16:creationId xmlns:a16="http://schemas.microsoft.com/office/drawing/2014/main" id="{083BA39B-36F4-21CA-CABF-4C35BBA196B0}"/>
            </a:ext>
          </a:extLst>
        </cdr:cNvPr>
        <cdr:cNvSpPr txBox="1"/>
      </cdr:nvSpPr>
      <cdr:spPr>
        <a:xfrm xmlns:a="http://schemas.openxmlformats.org/drawingml/2006/main">
          <a:off x="2281351" y="1032532"/>
          <a:ext cx="273700"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19</a:t>
          </a:r>
        </a:p>
      </cdr:txBody>
    </cdr:sp>
  </cdr:relSizeAnchor>
  <cdr:relSizeAnchor xmlns:cdr="http://schemas.openxmlformats.org/drawingml/2006/chartDrawing">
    <cdr:from>
      <cdr:x>0.7762</cdr:x>
      <cdr:y>0.41625</cdr:y>
    </cdr:from>
    <cdr:to>
      <cdr:x>0.8576</cdr:x>
      <cdr:y>0.45508</cdr:y>
    </cdr:to>
    <cdr:sp macro="" textlink="">
      <cdr:nvSpPr>
        <cdr:cNvPr id="11" name="TextBox 1">
          <a:extLst xmlns:a="http://schemas.openxmlformats.org/drawingml/2006/main">
            <a:ext uri="{FF2B5EF4-FFF2-40B4-BE49-F238E27FC236}">
              <a16:creationId xmlns:a16="http://schemas.microsoft.com/office/drawing/2014/main" id="{F7713132-0BAF-05EB-4836-DB94F6B30BA2}"/>
            </a:ext>
          </a:extLst>
        </cdr:cNvPr>
        <cdr:cNvSpPr txBox="1"/>
      </cdr:nvSpPr>
      <cdr:spPr>
        <a:xfrm xmlns:a="http://schemas.openxmlformats.org/drawingml/2006/main">
          <a:off x="2609880" y="2478529"/>
          <a:ext cx="273700"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27</a:t>
          </a:r>
        </a:p>
      </cdr:txBody>
    </cdr:sp>
  </cdr:relSizeAnchor>
  <cdr:relSizeAnchor xmlns:cdr="http://schemas.openxmlformats.org/drawingml/2006/chartDrawing">
    <cdr:from>
      <cdr:x>0.40342</cdr:x>
      <cdr:y>0.52415</cdr:y>
    </cdr:from>
    <cdr:to>
      <cdr:x>0.48482</cdr:x>
      <cdr:y>0.56298</cdr:y>
    </cdr:to>
    <cdr:sp macro="" textlink="">
      <cdr:nvSpPr>
        <cdr:cNvPr id="12" name="TextBox 1">
          <a:extLst xmlns:a="http://schemas.openxmlformats.org/drawingml/2006/main">
            <a:ext uri="{FF2B5EF4-FFF2-40B4-BE49-F238E27FC236}">
              <a16:creationId xmlns:a16="http://schemas.microsoft.com/office/drawing/2014/main" id="{F7713132-0BAF-05EB-4836-DB94F6B30BA2}"/>
            </a:ext>
          </a:extLst>
        </cdr:cNvPr>
        <cdr:cNvSpPr txBox="1"/>
      </cdr:nvSpPr>
      <cdr:spPr>
        <a:xfrm xmlns:a="http://schemas.openxmlformats.org/drawingml/2006/main">
          <a:off x="1356464" y="3120969"/>
          <a:ext cx="273699" cy="2312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25</a:t>
          </a:r>
        </a:p>
      </cdr:txBody>
    </cdr:sp>
  </cdr:relSizeAnchor>
  <cdr:relSizeAnchor xmlns:cdr="http://schemas.openxmlformats.org/drawingml/2006/chartDrawing">
    <cdr:from>
      <cdr:x>0.15324</cdr:x>
      <cdr:y>0.41863</cdr:y>
    </cdr:from>
    <cdr:to>
      <cdr:x>0.23464</cdr:x>
      <cdr:y>0.45746</cdr:y>
    </cdr:to>
    <cdr:sp macro="" textlink="">
      <cdr:nvSpPr>
        <cdr:cNvPr id="13" name="TextBox 1">
          <a:extLst xmlns:a="http://schemas.openxmlformats.org/drawingml/2006/main">
            <a:ext uri="{FF2B5EF4-FFF2-40B4-BE49-F238E27FC236}">
              <a16:creationId xmlns:a16="http://schemas.microsoft.com/office/drawing/2014/main" id="{F7713132-0BAF-05EB-4836-DB94F6B30BA2}"/>
            </a:ext>
          </a:extLst>
        </cdr:cNvPr>
        <cdr:cNvSpPr txBox="1"/>
      </cdr:nvSpPr>
      <cdr:spPr>
        <a:xfrm xmlns:a="http://schemas.openxmlformats.org/drawingml/2006/main">
          <a:off x="515257" y="2492695"/>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8</a:t>
          </a:r>
        </a:p>
      </cdr:txBody>
    </cdr:sp>
  </cdr:relSizeAnchor>
  <cdr:relSizeAnchor xmlns:cdr="http://schemas.openxmlformats.org/drawingml/2006/chartDrawing">
    <cdr:from>
      <cdr:x>0.10559</cdr:x>
      <cdr:y>0.33</cdr:y>
    </cdr:from>
    <cdr:to>
      <cdr:x>0.18699</cdr:x>
      <cdr:y>0.36883</cdr:y>
    </cdr:to>
    <cdr:sp macro="" textlink="">
      <cdr:nvSpPr>
        <cdr:cNvPr id="14" name="TextBox 1">
          <a:extLst xmlns:a="http://schemas.openxmlformats.org/drawingml/2006/main">
            <a:ext uri="{FF2B5EF4-FFF2-40B4-BE49-F238E27FC236}">
              <a16:creationId xmlns:a16="http://schemas.microsoft.com/office/drawing/2014/main" id="{F7713132-0BAF-05EB-4836-DB94F6B30BA2}"/>
            </a:ext>
          </a:extLst>
        </cdr:cNvPr>
        <cdr:cNvSpPr txBox="1"/>
      </cdr:nvSpPr>
      <cdr:spPr>
        <a:xfrm xmlns:a="http://schemas.openxmlformats.org/drawingml/2006/main">
          <a:off x="355033" y="1964940"/>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7</a:t>
          </a:r>
        </a:p>
      </cdr:txBody>
    </cdr:sp>
  </cdr:relSizeAnchor>
  <cdr:relSizeAnchor xmlns:cdr="http://schemas.openxmlformats.org/drawingml/2006/chartDrawing">
    <cdr:from>
      <cdr:x>0.18606</cdr:x>
      <cdr:y>0.25211</cdr:y>
    </cdr:from>
    <cdr:to>
      <cdr:x>0.26746</cdr:x>
      <cdr:y>0.29094</cdr:y>
    </cdr:to>
    <cdr:sp macro="" textlink="">
      <cdr:nvSpPr>
        <cdr:cNvPr id="15" name="TextBox 1">
          <a:extLst xmlns:a="http://schemas.openxmlformats.org/drawingml/2006/main">
            <a:ext uri="{FF2B5EF4-FFF2-40B4-BE49-F238E27FC236}">
              <a16:creationId xmlns:a16="http://schemas.microsoft.com/office/drawing/2014/main" id="{F7713132-0BAF-05EB-4836-DB94F6B30BA2}"/>
            </a:ext>
          </a:extLst>
        </cdr:cNvPr>
        <cdr:cNvSpPr txBox="1"/>
      </cdr:nvSpPr>
      <cdr:spPr>
        <a:xfrm xmlns:a="http://schemas.openxmlformats.org/drawingml/2006/main">
          <a:off x="625622" y="1501142"/>
          <a:ext cx="273699"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3</a:t>
          </a:r>
        </a:p>
      </cdr:txBody>
    </cdr:sp>
  </cdr:relSizeAnchor>
  <cdr:relSizeAnchor xmlns:cdr="http://schemas.openxmlformats.org/drawingml/2006/chartDrawing">
    <cdr:from>
      <cdr:x>0.28779</cdr:x>
      <cdr:y>0.16774</cdr:y>
    </cdr:from>
    <cdr:to>
      <cdr:x>0.36919</cdr:x>
      <cdr:y>0.20657</cdr:y>
    </cdr:to>
    <cdr:sp macro="" textlink="">
      <cdr:nvSpPr>
        <cdr:cNvPr id="16" name="TextBox 1">
          <a:extLst xmlns:a="http://schemas.openxmlformats.org/drawingml/2006/main">
            <a:ext uri="{FF2B5EF4-FFF2-40B4-BE49-F238E27FC236}">
              <a16:creationId xmlns:a16="http://schemas.microsoft.com/office/drawing/2014/main" id="{F7713132-0BAF-05EB-4836-DB94F6B30BA2}"/>
            </a:ext>
          </a:extLst>
        </cdr:cNvPr>
        <cdr:cNvSpPr txBox="1"/>
      </cdr:nvSpPr>
      <cdr:spPr>
        <a:xfrm xmlns:a="http://schemas.openxmlformats.org/drawingml/2006/main">
          <a:off x="967670" y="998793"/>
          <a:ext cx="273700" cy="231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0" kern="1200" dirty="0">
              <a:solidFill>
                <a:schemeClr val="bg1"/>
              </a:solidFill>
              <a:latin typeface="Aptos Narrow" panose="020B0004020202020204" pitchFamily="34" charset="0"/>
            </a:rPr>
            <a:t>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6F5177A9-BCF1-4877-8963-28A84631BE7D}" type="datetimeFigureOut">
              <a:rPr lang="en-GB" smtClean="0"/>
              <a:t>23/01/2026</a:t>
            </a:fld>
            <a:endParaRPr lang="en-GB"/>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FCF73FEC-D4B3-4EA3-9802-0F3CE0A19BDA}" type="slidenum">
              <a:rPr lang="en-GB" smtClean="0"/>
              <a:t>‹#›</a:t>
            </a:fld>
            <a:endParaRPr lang="en-GB"/>
          </a:p>
        </p:txBody>
      </p:sp>
    </p:spTree>
    <p:extLst>
      <p:ext uri="{BB962C8B-B14F-4D97-AF65-F5344CB8AC3E}">
        <p14:creationId xmlns:p14="http://schemas.microsoft.com/office/powerpoint/2010/main" val="377033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br01.safelinks.protection.outlook.com/?url=https%3A%2F%2Feit-hei.eu%2Ffunding-support%2Ffunding-opportunities%2Fopen-calls%2Fcall-for-proposals-2025%2F&amp;data=05%7C02%7CPerry.Guess%40iuk.ukri.org%7C732b721f8a3a4687f5a008de34085b4c%7C8bb7e08edaa44a8e927efca38db04b7e%7C0%7C0%7C639005407693177204%7CUnknown%7CTWFpbGZsb3d8eyJFbXB0eU1hcGkiOnRydWUsIlYiOiIwLjAuMDAwMCIsIlAiOiJXaW4zMiIsIkFOIjoiTWFpbCIsIldUIjoyfQ%3D%3D%7C0%7C%7C%7C&amp;sdata=lJZC%2Fea%2FyJnlZHY20zVyVIMmxf3J2HYBd4knVk%2FrDZM%3D&amp;reserved=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360363"/>
            <a:ext cx="5954713" cy="33512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I’m Perry Guess, one of the 24 Horizon Europe National Contact working in UKRI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 sit within Innovate UK and have a cross-cutting remit.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Essentially this means I know a little about a lot, right across Horizon Europe, whereas most of my NCP colleagues know a lot about a little bit of Horizon Europe as they are focused on specific aspects – but more on that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38506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092E2-8E84-5C7E-8414-161458301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3EDAF-5FDF-FA20-4961-4337188B4644}"/>
              </a:ext>
            </a:extLst>
          </p:cNvPr>
          <p:cNvSpPr>
            <a:spLocks noGrp="1" noRot="1" noChangeAspect="1"/>
          </p:cNvSpPr>
          <p:nvPr>
            <p:ph type="sldImg"/>
          </p:nvPr>
        </p:nvSpPr>
        <p:spPr>
          <a:xfrm>
            <a:off x="419100" y="469900"/>
            <a:ext cx="5954713" cy="3351213"/>
          </a:xfrm>
        </p:spPr>
      </p:sp>
      <p:sp>
        <p:nvSpPr>
          <p:cNvPr id="3" name="Notes Placeholder 2">
            <a:extLst>
              <a:ext uri="{FF2B5EF4-FFF2-40B4-BE49-F238E27FC236}">
                <a16:creationId xmlns:a16="http://schemas.microsoft.com/office/drawing/2014/main" id="{F6019896-6E9B-06E8-C45A-011CD52B59CD}"/>
              </a:ext>
            </a:extLst>
          </p:cNvPr>
          <p:cNvSpPr>
            <a:spLocks noGrp="1"/>
          </p:cNvSpPr>
          <p:nvPr>
            <p:ph type="body" idx="1"/>
          </p:nvPr>
        </p:nvSpPr>
        <p:spPr/>
        <p:txBody>
          <a:bodyPr/>
          <a:lstStyle/>
          <a:p>
            <a:pPr marL="0" indent="0">
              <a:buFontTx/>
              <a:buNone/>
            </a:pPr>
            <a:r>
              <a:rPr lang="en-GB" sz="1200" b="1" kern="1200" dirty="0">
                <a:solidFill>
                  <a:schemeClr val="tx1"/>
                </a:solidFill>
                <a:effectLst/>
                <a:latin typeface="+mn-lt"/>
                <a:ea typeface="+mn-ea"/>
                <a:cs typeface="+mn-cs"/>
              </a:rPr>
              <a:t>CHINA</a:t>
            </a:r>
          </a:p>
          <a:p>
            <a:pPr marL="171450" indent="-171450">
              <a:buFontTx/>
              <a:buChar char="-"/>
            </a:pPr>
            <a:r>
              <a:rPr lang="en-GB" sz="1200" b="1" kern="1200" dirty="0">
                <a:solidFill>
                  <a:schemeClr val="tx1"/>
                </a:solidFill>
                <a:effectLst/>
                <a:latin typeface="+mn-lt"/>
                <a:ea typeface="+mn-ea"/>
                <a:cs typeface="+mn-cs"/>
              </a:rPr>
              <a:t>The restrictions target Chinese entities not Chinese Citizens, and so they do not apply to Chinese citizens working in </a:t>
            </a:r>
            <a:r>
              <a:rPr lang="en-GB" sz="1200" b="1" kern="1200" dirty="0" err="1">
                <a:solidFill>
                  <a:schemeClr val="tx1"/>
                </a:solidFill>
                <a:effectLst/>
                <a:latin typeface="+mn-lt"/>
                <a:ea typeface="+mn-ea"/>
                <a:cs typeface="+mn-cs"/>
              </a:rPr>
              <a:t>non-Chinese</a:t>
            </a:r>
            <a:r>
              <a:rPr lang="en-GB" sz="1200" b="1" kern="1200" dirty="0">
                <a:solidFill>
                  <a:schemeClr val="tx1"/>
                </a:solidFill>
                <a:effectLst/>
                <a:latin typeface="+mn-lt"/>
                <a:ea typeface="+mn-ea"/>
                <a:cs typeface="+mn-cs"/>
              </a:rPr>
              <a:t> owned entities</a:t>
            </a:r>
          </a:p>
          <a:p>
            <a:pPr marL="0" indent="0">
              <a:buFontTx/>
              <a:buNone/>
            </a:pPr>
            <a:endParaRPr lang="en-GB" sz="1200" b="1" kern="1200" dirty="0">
              <a:solidFill>
                <a:schemeClr val="tx1"/>
              </a:solidFill>
              <a:effectLst/>
              <a:latin typeface="+mn-lt"/>
              <a:ea typeface="+mn-ea"/>
              <a:cs typeface="+mn-cs"/>
            </a:endParaRPr>
          </a:p>
          <a:p>
            <a:pPr marL="0" indent="0">
              <a:buFontTx/>
              <a:buNone/>
            </a:pPr>
            <a:r>
              <a:rPr lang="en-GB" sz="1200" b="1" kern="1200" dirty="0">
                <a:solidFill>
                  <a:schemeClr val="tx1"/>
                </a:solidFill>
                <a:effectLst/>
                <a:latin typeface="+mn-lt"/>
                <a:ea typeface="+mn-ea"/>
                <a:cs typeface="+mn-cs"/>
              </a:rPr>
              <a:t>JAPAN</a:t>
            </a:r>
          </a:p>
          <a:p>
            <a:pPr marL="171450" indent="-171450">
              <a:buFontTx/>
              <a:buChar char="-"/>
            </a:pPr>
            <a:r>
              <a:rPr lang="en-GB" sz="1200" kern="1200" dirty="0">
                <a:solidFill>
                  <a:schemeClr val="tx1"/>
                </a:solidFill>
                <a:effectLst/>
                <a:latin typeface="+mn-lt"/>
                <a:ea typeface="+mn-ea"/>
                <a:cs typeface="+mn-cs"/>
              </a:rPr>
              <a:t>If not associated by the time of the Grant Agreement, organisations in Japan will have to fund via National Funding, and will be Associated Partners not Beneficiaries</a:t>
            </a:r>
          </a:p>
        </p:txBody>
      </p:sp>
      <p:sp>
        <p:nvSpPr>
          <p:cNvPr id="4" name="Slide Number Placeholder 3">
            <a:extLst>
              <a:ext uri="{FF2B5EF4-FFF2-40B4-BE49-F238E27FC236}">
                <a16:creationId xmlns:a16="http://schemas.microsoft.com/office/drawing/2014/main" id="{4B3255FD-17F8-B535-D889-03F714F96437}"/>
              </a:ext>
            </a:extLst>
          </p:cNvPr>
          <p:cNvSpPr>
            <a:spLocks noGrp="1"/>
          </p:cNvSpPr>
          <p:nvPr>
            <p:ph type="sldNum" sz="quarter" idx="5"/>
          </p:nvPr>
        </p:nvSpPr>
        <p:spPr/>
        <p:txBody>
          <a:bodyPr/>
          <a:lstStyle/>
          <a:p>
            <a:fld id="{C0F3BA1D-A00F-DB41-84DA-BE26C4853B35}" type="slidenum">
              <a:rPr lang="en-US" smtClean="0"/>
              <a:t>10</a:t>
            </a:fld>
            <a:endParaRPr lang="en-US"/>
          </a:p>
        </p:txBody>
      </p:sp>
    </p:spTree>
    <p:extLst>
      <p:ext uri="{BB962C8B-B14F-4D97-AF65-F5344CB8AC3E}">
        <p14:creationId xmlns:p14="http://schemas.microsoft.com/office/powerpoint/2010/main" val="219596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1469E-8C86-1A28-EFBD-D7DDFEA5B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88603-FA87-FFA6-68EE-9452615F09A1}"/>
              </a:ext>
            </a:extLst>
          </p:cNvPr>
          <p:cNvSpPr>
            <a:spLocks noGrp="1" noRot="1" noChangeAspect="1"/>
          </p:cNvSpPr>
          <p:nvPr>
            <p:ph type="sldImg"/>
          </p:nvPr>
        </p:nvSpPr>
        <p:spPr>
          <a:xfrm>
            <a:off x="419100" y="447675"/>
            <a:ext cx="5954713" cy="3351213"/>
          </a:xfrm>
        </p:spPr>
      </p:sp>
      <p:sp>
        <p:nvSpPr>
          <p:cNvPr id="3" name="Notes Placeholder 2">
            <a:extLst>
              <a:ext uri="{FF2B5EF4-FFF2-40B4-BE49-F238E27FC236}">
                <a16:creationId xmlns:a16="http://schemas.microsoft.com/office/drawing/2014/main" id="{5B7EC906-C474-852C-4C83-11A0F8CF76A9}"/>
              </a:ext>
            </a:extLst>
          </p:cNvPr>
          <p:cNvSpPr>
            <a:spLocks noGrp="1"/>
          </p:cNvSpPr>
          <p:nvPr>
            <p:ph type="body" idx="1"/>
          </p:nvPr>
        </p:nvSpPr>
        <p:spPr/>
        <p:txBody>
          <a:bodyPr/>
          <a:lstStyle/>
          <a:p>
            <a:pPr marL="171450" indent="-171450">
              <a:buFontTx/>
              <a:buChar char="-"/>
            </a:pPr>
            <a:endParaRPr lang="en-GB"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4F2B16C-7B2E-10EE-9F91-CE9A83C52B3C}"/>
              </a:ext>
            </a:extLst>
          </p:cNvPr>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180470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08F77-9B0B-05AF-ADA2-3685518D3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14341-64B6-4634-106E-93284810AD3E}"/>
              </a:ext>
            </a:extLst>
          </p:cNvPr>
          <p:cNvSpPr>
            <a:spLocks noGrp="1" noRot="1" noChangeAspect="1"/>
          </p:cNvSpPr>
          <p:nvPr>
            <p:ph type="sldImg"/>
          </p:nvPr>
        </p:nvSpPr>
        <p:spPr>
          <a:xfrm>
            <a:off x="419100" y="447675"/>
            <a:ext cx="5954713" cy="3351213"/>
          </a:xfrm>
        </p:spPr>
      </p:sp>
      <p:sp>
        <p:nvSpPr>
          <p:cNvPr id="3" name="Notes Placeholder 2">
            <a:extLst>
              <a:ext uri="{FF2B5EF4-FFF2-40B4-BE49-F238E27FC236}">
                <a16:creationId xmlns:a16="http://schemas.microsoft.com/office/drawing/2014/main" id="{21F64987-EDE9-B655-B64F-8F5B6435F105}"/>
              </a:ext>
            </a:extLst>
          </p:cNvPr>
          <p:cNvSpPr>
            <a:spLocks noGrp="1"/>
          </p:cNvSpPr>
          <p:nvPr>
            <p:ph type="body" idx="1"/>
          </p:nvPr>
        </p:nvSpPr>
        <p:spPr/>
        <p:txBody>
          <a:bodyPr/>
          <a:lstStyle/>
          <a:p>
            <a:pPr marL="171450" indent="-171450">
              <a:buFontTx/>
              <a:buChar char="-"/>
            </a:pPr>
            <a:endParaRPr lang="en-GB"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D5120EE-D4B9-C4C7-F541-6B2EBBA793F2}"/>
              </a:ext>
            </a:extLst>
          </p:cNvPr>
          <p:cNvSpPr>
            <a:spLocks noGrp="1"/>
          </p:cNvSpPr>
          <p:nvPr>
            <p:ph type="sldNum" sz="quarter" idx="5"/>
          </p:nvPr>
        </p:nvSpPr>
        <p:spPr/>
        <p:txBody>
          <a:bodyPr/>
          <a:lstStyle/>
          <a:p>
            <a:fld id="{C0F3BA1D-A00F-DB41-84DA-BE26C4853B35}" type="slidenum">
              <a:rPr lang="en-US" smtClean="0"/>
              <a:t>12</a:t>
            </a:fld>
            <a:endParaRPr lang="en-US"/>
          </a:p>
        </p:txBody>
      </p:sp>
    </p:spTree>
    <p:extLst>
      <p:ext uri="{BB962C8B-B14F-4D97-AF65-F5344CB8AC3E}">
        <p14:creationId xmlns:p14="http://schemas.microsoft.com/office/powerpoint/2010/main" val="203754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0B06-1721-2E56-B1F6-E40BED213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14577-33F7-BEA7-8C98-24C53A91CAE1}"/>
              </a:ext>
            </a:extLst>
          </p:cNvPr>
          <p:cNvSpPr>
            <a:spLocks noGrp="1" noRot="1" noChangeAspect="1"/>
          </p:cNvSpPr>
          <p:nvPr>
            <p:ph type="sldImg"/>
          </p:nvPr>
        </p:nvSpPr>
        <p:spPr>
          <a:xfrm>
            <a:off x="419100" y="550863"/>
            <a:ext cx="5954713" cy="3351212"/>
          </a:xfrm>
        </p:spPr>
      </p:sp>
      <p:sp>
        <p:nvSpPr>
          <p:cNvPr id="3" name="Notes Placeholder 2">
            <a:extLst>
              <a:ext uri="{FF2B5EF4-FFF2-40B4-BE49-F238E27FC236}">
                <a16:creationId xmlns:a16="http://schemas.microsoft.com/office/drawing/2014/main" id="{1EDA7F06-7510-EED7-8F42-D51CC261CA7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BC67C8D-2315-CB48-FC4D-16203B5B9085}"/>
              </a:ext>
            </a:extLst>
          </p:cNvPr>
          <p:cNvSpPr>
            <a:spLocks noGrp="1"/>
          </p:cNvSpPr>
          <p:nvPr>
            <p:ph type="sldNum" sz="quarter" idx="5"/>
          </p:nvPr>
        </p:nvSpPr>
        <p:spPr/>
        <p:txBody>
          <a:bodyPr/>
          <a:lstStyle/>
          <a:p>
            <a:fld id="{0C47D051-DA7B-4389-8DFB-22D7CF08AB5E}" type="slidenum">
              <a:rPr lang="en-GB" smtClean="0"/>
              <a:t>13</a:t>
            </a:fld>
            <a:endParaRPr lang="en-GB"/>
          </a:p>
        </p:txBody>
      </p:sp>
    </p:spTree>
    <p:extLst>
      <p:ext uri="{BB962C8B-B14F-4D97-AF65-F5344CB8AC3E}">
        <p14:creationId xmlns:p14="http://schemas.microsoft.com/office/powerpoint/2010/main" val="315233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3BE2-732D-45EB-DC91-87BF6D68B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5D1CE-3474-05C3-5FDE-89F46B1ADCAF}"/>
              </a:ext>
            </a:extLst>
          </p:cNvPr>
          <p:cNvSpPr>
            <a:spLocks noGrp="1" noRot="1" noChangeAspect="1"/>
          </p:cNvSpPr>
          <p:nvPr>
            <p:ph type="sldImg"/>
          </p:nvPr>
        </p:nvSpPr>
        <p:spPr>
          <a:xfrm>
            <a:off x="419100" y="498475"/>
            <a:ext cx="5954713" cy="3351213"/>
          </a:xfrm>
        </p:spPr>
      </p:sp>
      <p:sp>
        <p:nvSpPr>
          <p:cNvPr id="3" name="Notes Placeholder 2">
            <a:extLst>
              <a:ext uri="{FF2B5EF4-FFF2-40B4-BE49-F238E27FC236}">
                <a16:creationId xmlns:a16="http://schemas.microsoft.com/office/drawing/2014/main" id="{C8292949-504D-EA2E-C8C6-96734A0600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65EA62D-56EB-EE93-CB74-AD466496291D}"/>
              </a:ext>
            </a:extLst>
          </p:cNvPr>
          <p:cNvSpPr>
            <a:spLocks noGrp="1"/>
          </p:cNvSpPr>
          <p:nvPr>
            <p:ph type="sldNum" sz="quarter" idx="5"/>
          </p:nvPr>
        </p:nvSpPr>
        <p:spPr/>
        <p:txBody>
          <a:bodyPr/>
          <a:lstStyle/>
          <a:p>
            <a:fld id="{0C47D051-DA7B-4389-8DFB-22D7CF08AB5E}" type="slidenum">
              <a:rPr lang="en-GB" smtClean="0"/>
              <a:t>14</a:t>
            </a:fld>
            <a:endParaRPr lang="en-GB"/>
          </a:p>
        </p:txBody>
      </p:sp>
    </p:spTree>
    <p:extLst>
      <p:ext uri="{BB962C8B-B14F-4D97-AF65-F5344CB8AC3E}">
        <p14:creationId xmlns:p14="http://schemas.microsoft.com/office/powerpoint/2010/main" val="160976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91E88-16CA-5207-E98B-2D02C0355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3D3D0-EDE5-02C1-4000-C269A77ED31E}"/>
              </a:ext>
            </a:extLst>
          </p:cNvPr>
          <p:cNvSpPr>
            <a:spLocks noGrp="1" noRot="1" noChangeAspect="1"/>
          </p:cNvSpPr>
          <p:nvPr>
            <p:ph type="sldImg"/>
          </p:nvPr>
        </p:nvSpPr>
        <p:spPr>
          <a:xfrm>
            <a:off x="419100" y="627063"/>
            <a:ext cx="5954713" cy="3351212"/>
          </a:xfrm>
        </p:spPr>
      </p:sp>
      <p:sp>
        <p:nvSpPr>
          <p:cNvPr id="3" name="Notes Placeholder 2">
            <a:extLst>
              <a:ext uri="{FF2B5EF4-FFF2-40B4-BE49-F238E27FC236}">
                <a16:creationId xmlns:a16="http://schemas.microsoft.com/office/drawing/2014/main" id="{1A7073A2-C4AF-4599-302B-23C1C383E63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8B6811D-EF53-028B-CF36-A48A906462B4}"/>
              </a:ext>
            </a:extLst>
          </p:cNvPr>
          <p:cNvSpPr>
            <a:spLocks noGrp="1"/>
          </p:cNvSpPr>
          <p:nvPr>
            <p:ph type="sldNum" sz="quarter" idx="5"/>
          </p:nvPr>
        </p:nvSpPr>
        <p:spPr/>
        <p:txBody>
          <a:bodyPr/>
          <a:lstStyle/>
          <a:p>
            <a:fld id="{C0F3BA1D-A00F-DB41-84DA-BE26C4853B35}" type="slidenum">
              <a:rPr lang="en-US" smtClean="0"/>
              <a:t>15</a:t>
            </a:fld>
            <a:endParaRPr lang="en-US"/>
          </a:p>
        </p:txBody>
      </p:sp>
    </p:spTree>
    <p:extLst>
      <p:ext uri="{BB962C8B-B14F-4D97-AF65-F5344CB8AC3E}">
        <p14:creationId xmlns:p14="http://schemas.microsoft.com/office/powerpoint/2010/main" val="342697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F6BC4-7827-CF66-700D-674996BF3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04A09-F30E-313B-311C-5EED9FC5D8C3}"/>
              </a:ext>
            </a:extLst>
          </p:cNvPr>
          <p:cNvSpPr>
            <a:spLocks noGrp="1" noRot="1" noChangeAspect="1"/>
          </p:cNvSpPr>
          <p:nvPr>
            <p:ph type="sldImg"/>
          </p:nvPr>
        </p:nvSpPr>
        <p:spPr>
          <a:xfrm>
            <a:off x="419100" y="423863"/>
            <a:ext cx="5954713" cy="3351212"/>
          </a:xfrm>
        </p:spPr>
      </p:sp>
      <p:sp>
        <p:nvSpPr>
          <p:cNvPr id="3" name="Notes Placeholder 2">
            <a:extLst>
              <a:ext uri="{FF2B5EF4-FFF2-40B4-BE49-F238E27FC236}">
                <a16:creationId xmlns:a16="http://schemas.microsoft.com/office/drawing/2014/main" id="{D90897D2-96F5-D92B-A1F8-1E04151284F1}"/>
              </a:ext>
            </a:extLst>
          </p:cNvPr>
          <p:cNvSpPr>
            <a:spLocks noGrp="1"/>
          </p:cNvSpPr>
          <p:nvPr>
            <p:ph type="body" idx="1"/>
          </p:nvPr>
        </p:nvSpPr>
        <p:spPr>
          <a:xfrm>
            <a:off x="679292" y="3943053"/>
            <a:ext cx="5434330" cy="50909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Don’t forget to mentioned 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new EIT Water KIC has just been launched last month, no confirmation of opportunities yet, but UK audience can ‘keep an eye 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a:solidFill>
                  <a:schemeClr val="tx1"/>
                </a:solidFill>
                <a:effectLst/>
                <a:latin typeface="+mn-lt"/>
                <a:ea typeface="+mn-ea"/>
                <a:cs typeface="+mn-cs"/>
              </a:rPr>
              <a:t>EIT Higher Education Initiative 2025 has just been launched this week: </a:t>
            </a:r>
            <a:r>
              <a:rPr lang="en-GB" sz="1200" b="0" i="0" u="sng" kern="1200" dirty="0">
                <a:solidFill>
                  <a:schemeClr val="tx1"/>
                </a:solidFill>
                <a:effectLst/>
                <a:latin typeface="+mn-lt"/>
                <a:ea typeface="+mn-ea"/>
                <a:cs typeface="+mn-cs"/>
                <a:hlinkClick r:id="rId3" tooltip="Original URL: https://eit-hei.eu/funding-support/funding-opportunities/open-calls/call-for-proposals-2025/. Click or tap if you trust this link."/>
              </a:rPr>
              <a:t>Call for Proposals 2025 - EIT Higher Education Initiative</a:t>
            </a:r>
            <a:r>
              <a:rPr lang="en-GB" sz="1200" b="0" i="0" kern="1200" dirty="0">
                <a:solidFill>
                  <a:schemeClr val="tx1"/>
                </a:solidFill>
                <a:effectLst/>
                <a:latin typeface="+mn-lt"/>
                <a:ea typeface="+mn-ea"/>
                <a:cs typeface="+mn-cs"/>
              </a:rPr>
              <a:t>, closing 4/3/2026. This opportunity could be highly relevant to this audience and so signposting to it would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indent="-171450">
              <a:buFontTx/>
              <a:buChar char="-"/>
            </a:pPr>
            <a:r>
              <a:rPr lang="en-GB" sz="1200" b="0" i="0" kern="1200" dirty="0">
                <a:solidFill>
                  <a:schemeClr val="tx1"/>
                </a:solidFill>
                <a:effectLst/>
                <a:latin typeface="+mn-lt"/>
                <a:ea typeface="+mn-ea"/>
                <a:cs typeface="+mn-cs"/>
              </a:rPr>
              <a:t>The </a:t>
            </a:r>
            <a:r>
              <a:rPr lang="en-GB" sz="1200" b="1" i="0" kern="1200" dirty="0">
                <a:solidFill>
                  <a:schemeClr val="tx1"/>
                </a:solidFill>
                <a:effectLst/>
                <a:latin typeface="+mn-lt"/>
                <a:ea typeface="+mn-ea"/>
                <a:cs typeface="+mn-cs"/>
              </a:rPr>
              <a:t>EIT Higher Education Initiative’s Call for Proposals 2025 is now open, offering up to €2 million per project to strengthen innovation and entrepreneurship capacity in higher education across Europe</a:t>
            </a:r>
            <a:r>
              <a:rPr lang="en-GB" sz="1200" b="0" i="0" kern="1200" dirty="0">
                <a:solidFill>
                  <a:schemeClr val="tx1"/>
                </a:solidFill>
                <a:effectLst/>
                <a:latin typeface="+mn-lt"/>
                <a:ea typeface="+mn-ea"/>
                <a:cs typeface="+mn-cs"/>
              </a:rPr>
              <a:t>. </a:t>
            </a:r>
          </a:p>
          <a:p>
            <a:pPr marL="171450" indent="-171450">
              <a:buFontTx/>
              <a:buChar char="-"/>
            </a:pPr>
            <a:r>
              <a:rPr lang="en-GB" sz="1200" b="0" i="0" kern="1200" dirty="0">
                <a:solidFill>
                  <a:schemeClr val="tx1"/>
                </a:solidFill>
                <a:effectLst/>
                <a:latin typeface="+mn-lt"/>
                <a:ea typeface="+mn-ea"/>
                <a:cs typeface="+mn-cs"/>
              </a:rPr>
              <a:t>This call will support projects that </a:t>
            </a:r>
            <a:r>
              <a:rPr lang="en-GB" sz="1200" b="1" i="0" kern="1200" dirty="0">
                <a:solidFill>
                  <a:schemeClr val="tx1"/>
                </a:solidFill>
                <a:effectLst/>
                <a:latin typeface="+mn-lt"/>
                <a:ea typeface="+mn-ea"/>
                <a:cs typeface="+mn-cs"/>
              </a:rPr>
              <a:t>enable universities and their partners to develop critical entrepreneurial skills and mindsets, launch new innovation structures and programmes, and strengthen strategic collaboration with industry and society</a:t>
            </a:r>
            <a:r>
              <a:rPr lang="en-GB" sz="1200" b="0" i="0" kern="1200" dirty="0">
                <a:solidFill>
                  <a:schemeClr val="tx1"/>
                </a:solidFill>
                <a:effectLst/>
                <a:latin typeface="+mn-lt"/>
                <a:ea typeface="+mn-ea"/>
                <a:cs typeface="+mn-cs"/>
              </a:rPr>
              <a:t>. </a:t>
            </a:r>
          </a:p>
          <a:p>
            <a:pPr marL="171450" indent="-171450">
              <a:buFontTx/>
              <a:buChar char="-"/>
            </a:pPr>
            <a:r>
              <a:rPr lang="en-GB" sz="1200" b="0" i="0" kern="1200" dirty="0">
                <a:solidFill>
                  <a:schemeClr val="tx1"/>
                </a:solidFill>
                <a:effectLst/>
                <a:latin typeface="+mn-lt"/>
                <a:ea typeface="+mn-ea"/>
                <a:cs typeface="+mn-cs"/>
              </a:rPr>
              <a:t>Projects can apply under: </a:t>
            </a:r>
          </a:p>
          <a:p>
            <a:pPr marL="628650" lvl="1" indent="-171450">
              <a:buFontTx/>
              <a:buChar char="-"/>
            </a:pPr>
            <a:r>
              <a:rPr lang="en-GB" sz="1200" b="0" i="0" kern="1200" dirty="0">
                <a:solidFill>
                  <a:schemeClr val="tx1"/>
                </a:solidFill>
                <a:effectLst/>
                <a:latin typeface="+mn-lt"/>
                <a:ea typeface="+mn-ea"/>
                <a:cs typeface="+mn-cs"/>
              </a:rPr>
              <a:t>Topic 1: Boosting the innovation and entrepreneurship capacity of Europe’s STEM talent pipeline </a:t>
            </a:r>
          </a:p>
          <a:p>
            <a:pPr marL="628650" lvl="1" indent="-171450">
              <a:buFontTx/>
              <a:buChar char="-"/>
            </a:pPr>
            <a:r>
              <a:rPr lang="en-GB" sz="1200" b="0" i="0" kern="1200" dirty="0">
                <a:solidFill>
                  <a:schemeClr val="tx1"/>
                </a:solidFill>
                <a:effectLst/>
                <a:latin typeface="+mn-lt"/>
                <a:ea typeface="+mn-ea"/>
                <a:cs typeface="+mn-cs"/>
              </a:rPr>
              <a:t>Topic 2: Strengthening synergies across the European higher education and innovation area, specifically between the EIT ecosystem and the European Universities alliances.</a:t>
            </a:r>
          </a:p>
          <a:p>
            <a:r>
              <a:rPr lang="en-GB" sz="1200" b="1" i="0" kern="1200" dirty="0">
                <a:solidFill>
                  <a:schemeClr val="tx1"/>
                </a:solidFill>
                <a:effectLst/>
                <a:latin typeface="+mn-lt"/>
                <a:ea typeface="+mn-ea"/>
                <a:cs typeface="+mn-cs"/>
              </a:rPr>
              <a:t>Deadline</a:t>
            </a:r>
          </a:p>
          <a:p>
            <a:r>
              <a:rPr lang="en-GB" sz="1200" b="0" i="0" kern="1200" dirty="0">
                <a:solidFill>
                  <a:schemeClr val="tx1"/>
                </a:solidFill>
                <a:effectLst/>
                <a:latin typeface="+mn-lt"/>
                <a:ea typeface="+mn-ea"/>
                <a:cs typeface="+mn-cs"/>
              </a:rPr>
              <a:t>4 Mar 2026, 17:00 CET</a:t>
            </a:r>
          </a:p>
          <a:p>
            <a:r>
              <a:rPr lang="en-GB" sz="1200" b="1" i="0" kern="1200" dirty="0">
                <a:solidFill>
                  <a:schemeClr val="tx1"/>
                </a:solidFill>
                <a:effectLst/>
                <a:latin typeface="+mn-lt"/>
                <a:ea typeface="+mn-ea"/>
                <a:cs typeface="+mn-cs"/>
              </a:rPr>
              <a:t>Starts</a:t>
            </a:r>
          </a:p>
          <a:p>
            <a:r>
              <a:rPr lang="en-GB" sz="1200" b="0" i="0" kern="1200" dirty="0">
                <a:solidFill>
                  <a:schemeClr val="tx1"/>
                </a:solidFill>
                <a:effectLst/>
                <a:latin typeface="+mn-lt"/>
                <a:ea typeface="+mn-ea"/>
                <a:cs typeface="+mn-cs"/>
              </a:rPr>
              <a:t>Project starts 1 Sep 2026</a:t>
            </a:r>
          </a:p>
          <a:p>
            <a:br>
              <a:rPr lang="en-GB" dirty="0"/>
            </a:br>
            <a:endParaRPr lang="en-GB" dirty="0"/>
          </a:p>
        </p:txBody>
      </p:sp>
      <p:sp>
        <p:nvSpPr>
          <p:cNvPr id="4" name="Slide Number Placeholder 3">
            <a:extLst>
              <a:ext uri="{FF2B5EF4-FFF2-40B4-BE49-F238E27FC236}">
                <a16:creationId xmlns:a16="http://schemas.microsoft.com/office/drawing/2014/main" id="{8C4A64C3-DF17-5436-BB8D-21496AE4EA4D}"/>
              </a:ext>
            </a:extLst>
          </p:cNvPr>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244788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A7D8A-F957-36BC-B0CC-AC747FFD2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3557C-048F-2899-DDBF-86F21A293527}"/>
              </a:ext>
            </a:extLst>
          </p:cNvPr>
          <p:cNvSpPr>
            <a:spLocks noGrp="1" noRot="1" noChangeAspect="1"/>
          </p:cNvSpPr>
          <p:nvPr>
            <p:ph type="sldImg"/>
          </p:nvPr>
        </p:nvSpPr>
        <p:spPr>
          <a:xfrm>
            <a:off x="130175" y="530225"/>
            <a:ext cx="6467475" cy="3638550"/>
          </a:xfrm>
        </p:spPr>
      </p:sp>
      <p:sp>
        <p:nvSpPr>
          <p:cNvPr id="3" name="Notes Placeholder 2">
            <a:extLst>
              <a:ext uri="{FF2B5EF4-FFF2-40B4-BE49-F238E27FC236}">
                <a16:creationId xmlns:a16="http://schemas.microsoft.com/office/drawing/2014/main" id="{138A7C01-5CE3-7234-7DE7-B0125EE674BC}"/>
              </a:ext>
            </a:extLst>
          </p:cNvPr>
          <p:cNvSpPr>
            <a:spLocks noGrp="1"/>
          </p:cNvSpPr>
          <p:nvPr>
            <p:ph type="body" idx="1"/>
          </p:nvPr>
        </p:nvSpPr>
        <p:spPr>
          <a:xfrm>
            <a:off x="672844" y="4272052"/>
            <a:ext cx="5382755" cy="5431071"/>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kern="1200" dirty="0">
                <a:solidFill>
                  <a:schemeClr val="tx1"/>
                </a:solidFill>
                <a:effectLst/>
                <a:latin typeface="+mn-lt"/>
                <a:ea typeface="+mn-ea"/>
                <a:cs typeface="+mn-cs"/>
              </a:rPr>
              <a:t>Obviously, </a:t>
            </a:r>
            <a:r>
              <a:rPr lang="en-GB" sz="1200" b="1" i="0" kern="1200" dirty="0">
                <a:solidFill>
                  <a:schemeClr val="tx1"/>
                </a:solidFill>
                <a:effectLst/>
                <a:latin typeface="+mn-lt"/>
                <a:ea typeface="+mn-ea"/>
                <a:cs typeface="+mn-cs"/>
              </a:rPr>
              <a:t>the first ‘what’s new</a:t>
            </a:r>
            <a:r>
              <a:rPr lang="en-GB" sz="1200" b="0" i="0" kern="1200" dirty="0">
                <a:solidFill>
                  <a:schemeClr val="tx1"/>
                </a:solidFill>
                <a:effectLst/>
                <a:latin typeface="+mn-lt"/>
                <a:ea typeface="+mn-ea"/>
                <a:cs typeface="+mn-cs"/>
              </a:rPr>
              <a:t>’, is there’s a </a:t>
            </a:r>
            <a:r>
              <a:rPr lang="en-GB" sz="1200" b="1" i="0" kern="1200" dirty="0">
                <a:solidFill>
                  <a:schemeClr val="tx1"/>
                </a:solidFill>
                <a:effectLst/>
                <a:latin typeface="+mn-lt"/>
                <a:ea typeface="+mn-ea"/>
                <a:cs typeface="+mn-cs"/>
              </a:rPr>
              <a:t>completely new set of WPs for 2026/27</a:t>
            </a:r>
            <a:r>
              <a:rPr lang="en-GB" sz="1200" b="0" i="0" kern="1200" dirty="0">
                <a:solidFill>
                  <a:schemeClr val="tx1"/>
                </a:solidFill>
                <a:effectLst/>
                <a:latin typeface="+mn-lt"/>
                <a:ea typeface="+mn-ea"/>
                <a:cs typeface="+mn-cs"/>
              </a:rPr>
              <a:t>. These contain some</a:t>
            </a:r>
            <a:r>
              <a:rPr lang="en-GB" sz="1200" b="1" i="0" kern="1200" dirty="0">
                <a:solidFill>
                  <a:schemeClr val="tx1"/>
                </a:solidFill>
                <a:effectLst/>
                <a:latin typeface="+mn-lt"/>
                <a:ea typeface="+mn-ea"/>
                <a:cs typeface="+mn-cs"/>
              </a:rPr>
              <a:t> </a:t>
            </a:r>
            <a:r>
              <a:rPr lang="en-US" sz="1200" b="1" dirty="0">
                <a:solidFill>
                  <a:srgbClr val="002060"/>
                </a:solidFill>
              </a:rPr>
              <a:t>€7,027m </a:t>
            </a:r>
            <a:r>
              <a:rPr lang="en-GB" sz="1200" b="0" i="0" kern="1200" dirty="0">
                <a:solidFill>
                  <a:schemeClr val="tx1"/>
                </a:solidFill>
                <a:effectLst/>
                <a:latin typeface="+mn-lt"/>
                <a:ea typeface="+mn-ea"/>
                <a:cs typeface="+mn-cs"/>
              </a:rPr>
              <a:t>opportunities across </a:t>
            </a:r>
            <a:r>
              <a:rPr lang="en-GB" sz="1200" b="1" i="0" kern="1200" dirty="0">
                <a:solidFill>
                  <a:schemeClr val="tx1"/>
                </a:solidFill>
                <a:effectLst/>
                <a:latin typeface="+mn-lt"/>
                <a:ea typeface="+mn-ea"/>
                <a:cs typeface="+mn-cs"/>
              </a:rPr>
              <a:t>413 call topics</a:t>
            </a:r>
            <a:r>
              <a:rPr lang="en-GB" sz="1200" b="0" i="0" kern="1200" dirty="0">
                <a:solidFill>
                  <a:schemeClr val="tx1"/>
                </a:solidFill>
                <a:effectLst/>
                <a:latin typeface="+mn-lt"/>
                <a:ea typeface="+mn-ea"/>
                <a:cs typeface="+mn-cs"/>
              </a:rPr>
              <a:t>. In the usual way, many build upon previous call topics, so be sure to read the details and use CORDIS to review and, where appropriate, reach out to past relevant projects, particularly where IAs build on RIAs, for example.</a:t>
            </a:r>
            <a:br>
              <a:rPr lang="en-GB" dirty="0"/>
            </a:br>
            <a:br>
              <a:rPr lang="en-GB" dirty="0"/>
            </a:br>
            <a:r>
              <a:rPr lang="en-GB" dirty="0"/>
              <a:t>It’s worth noting , </a:t>
            </a:r>
            <a:r>
              <a:rPr lang="en-GB" b="1" dirty="0"/>
              <a:t>some of the WPs include some call topics from Partnerships, particularly Cluster 5 and 6, but not all do.</a:t>
            </a:r>
            <a:r>
              <a:rPr lang="en-GB" dirty="0"/>
              <a:t> There are some </a:t>
            </a:r>
            <a:r>
              <a:rPr lang="en-GB" b="1" dirty="0"/>
              <a:t>50 Partnership </a:t>
            </a:r>
            <a:r>
              <a:rPr lang="en-GB" dirty="0"/>
              <a:t>and </a:t>
            </a:r>
            <a:r>
              <a:rPr lang="en-GB" b="1" dirty="0"/>
              <a:t>many are refreshing their work programme, which will come out in time</a:t>
            </a:r>
            <a:r>
              <a:rPr lang="en-GB" dirty="0"/>
              <a:t>. </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kern="1200" dirty="0">
                <a:solidFill>
                  <a:schemeClr val="tx1"/>
                </a:solidFill>
                <a:effectLst/>
                <a:latin typeface="+mn-lt"/>
                <a:ea typeface="+mn-ea"/>
                <a:cs typeface="+mn-cs"/>
              </a:rPr>
              <a:t>Pre‑Commercial Procurement (PCP)</a:t>
            </a:r>
          </a:p>
          <a:p>
            <a:pPr marL="171450" marR="0" lvl="0" indent="-171450" algn="l" defTabSz="914400" rtl="0" eaLnBrk="1" fontAlgn="auto" latinLnBrk="0" hangingPunct="1">
              <a:lnSpc>
                <a:spcPct val="100000"/>
              </a:lnSpc>
              <a:spcBef>
                <a:spcPts val="0"/>
              </a:spcBef>
              <a:spcAft>
                <a:spcPts val="600"/>
              </a:spcAft>
              <a:buClrTx/>
              <a:buSzTx/>
              <a:buFontTx/>
              <a:buChar char="-"/>
              <a:tabLst/>
              <a:defRPr/>
            </a:pPr>
            <a:r>
              <a:rPr lang="en-GB" sz="1200" b="0" i="0" kern="1200" dirty="0">
                <a:solidFill>
                  <a:schemeClr val="tx1"/>
                </a:solidFill>
                <a:effectLst/>
                <a:latin typeface="+mn-lt"/>
                <a:ea typeface="+mn-ea"/>
                <a:cs typeface="+mn-cs"/>
              </a:rPr>
              <a:t>PCP is a </a:t>
            </a:r>
            <a:r>
              <a:rPr lang="en-GB" sz="1200" b="1" i="0" kern="1200" dirty="0">
                <a:solidFill>
                  <a:schemeClr val="tx1"/>
                </a:solidFill>
                <a:effectLst/>
                <a:latin typeface="+mn-lt"/>
                <a:ea typeface="+mn-ea"/>
                <a:cs typeface="+mn-cs"/>
              </a:rPr>
              <a:t>public demand-driven R&amp;D procurement</a:t>
            </a:r>
            <a:r>
              <a:rPr lang="en-GB" sz="1200" b="0" i="0" kern="1200" dirty="0">
                <a:solidFill>
                  <a:schemeClr val="tx1"/>
                </a:solidFill>
                <a:effectLst/>
                <a:latin typeface="+mn-lt"/>
                <a:ea typeface="+mn-ea"/>
                <a:cs typeface="+mn-cs"/>
              </a:rPr>
              <a:t> used when no close-to-market solution exists. </a:t>
            </a:r>
          </a:p>
          <a:p>
            <a:pPr marL="171450" marR="0" lvl="0" indent="-171450" algn="l" defTabSz="914400" rtl="0" eaLnBrk="1" fontAlgn="auto" latinLnBrk="0" hangingPunct="1">
              <a:lnSpc>
                <a:spcPct val="100000"/>
              </a:lnSpc>
              <a:spcBef>
                <a:spcPts val="0"/>
              </a:spcBef>
              <a:spcAft>
                <a:spcPts val="600"/>
              </a:spcAft>
              <a:buClrTx/>
              <a:buSzTx/>
              <a:buFontTx/>
              <a:buChar char="-"/>
              <a:tabLst/>
              <a:defRPr/>
            </a:pP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Tx/>
              <a:buChar char="-"/>
              <a:tabLst/>
              <a:defRPr/>
            </a:pPr>
            <a:r>
              <a:rPr lang="en-GB" sz="1200" b="0" i="0" kern="1200" dirty="0">
                <a:solidFill>
                  <a:schemeClr val="tx1"/>
                </a:solidFill>
                <a:effectLst/>
                <a:latin typeface="+mn-lt"/>
                <a:ea typeface="+mn-ea"/>
                <a:cs typeface="+mn-cs"/>
              </a:rPr>
              <a:t>Public Procurement of Innovative Solutions (PPI)</a:t>
            </a:r>
          </a:p>
          <a:p>
            <a:pPr marL="171450" marR="0" lvl="0" indent="-171450" algn="l" defTabSz="914400" rtl="0" eaLnBrk="1" fontAlgn="auto" latinLnBrk="0" hangingPunct="1">
              <a:lnSpc>
                <a:spcPct val="100000"/>
              </a:lnSpc>
              <a:spcBef>
                <a:spcPts val="0"/>
              </a:spcBef>
              <a:spcAft>
                <a:spcPts val="600"/>
              </a:spcAft>
              <a:buClrTx/>
              <a:buSzTx/>
              <a:buFontTx/>
              <a:buChar char="-"/>
              <a:tabLst/>
              <a:defRPr/>
            </a:pPr>
            <a:r>
              <a:rPr lang="en-GB" sz="1200" b="0" i="0" kern="1200" dirty="0">
                <a:solidFill>
                  <a:schemeClr val="tx1"/>
                </a:solidFill>
                <a:effectLst/>
                <a:latin typeface="+mn-lt"/>
                <a:ea typeface="+mn-ea"/>
                <a:cs typeface="+mn-cs"/>
              </a:rPr>
              <a:t>PPI uses the </a:t>
            </a:r>
            <a:r>
              <a:rPr lang="en-GB" sz="1200" b="1" i="0" kern="1200" dirty="0">
                <a:solidFill>
                  <a:schemeClr val="tx1"/>
                </a:solidFill>
                <a:effectLst/>
                <a:latin typeface="+mn-lt"/>
                <a:ea typeface="+mn-ea"/>
                <a:cs typeface="+mn-cs"/>
              </a:rPr>
              <a:t>public sector’s purchasing power as an early adopter</a:t>
            </a:r>
            <a:r>
              <a:rPr lang="en-GB" sz="1200" b="0" i="0" kern="1200" dirty="0">
                <a:solidFill>
                  <a:schemeClr val="tx1"/>
                </a:solidFill>
                <a:effectLst/>
                <a:latin typeface="+mn-lt"/>
                <a:ea typeface="+mn-ea"/>
                <a:cs typeface="+mn-cs"/>
              </a:rPr>
              <a:t> for innovative solutions already near-market or in limited supply.</a:t>
            </a:r>
          </a:p>
          <a:p>
            <a:pPr marL="171450" marR="0" lvl="0" indent="-171450" algn="l" defTabSz="914400" rtl="0" eaLnBrk="1" fontAlgn="auto" latinLnBrk="0" hangingPunct="1">
              <a:lnSpc>
                <a:spcPct val="100000"/>
              </a:lnSpc>
              <a:spcBef>
                <a:spcPts val="0"/>
              </a:spcBef>
              <a:spcAft>
                <a:spcPts val="600"/>
              </a:spcAft>
              <a:buClrTx/>
              <a:buSzTx/>
              <a:buFontTx/>
              <a:buChar char="-"/>
              <a:tabLst/>
              <a:defRPr/>
            </a:pPr>
            <a:endParaRPr lang="en-GB" sz="1200" b="0" i="0" kern="1200" dirty="0">
              <a:solidFill>
                <a:schemeClr val="tx1"/>
              </a:solidFill>
              <a:effectLst/>
              <a:latin typeface="+mn-lt"/>
              <a:ea typeface="+mn-ea"/>
              <a:cs typeface="+mn-cs"/>
            </a:endParaRPr>
          </a:p>
          <a:p>
            <a:pPr marL="171450" indent="-171450">
              <a:spcAft>
                <a:spcPts val="600"/>
              </a:spcAft>
              <a:buFontTx/>
              <a:buChar char="-"/>
            </a:pPr>
            <a:endParaRPr lang="en-GB" dirty="0"/>
          </a:p>
        </p:txBody>
      </p:sp>
      <p:sp>
        <p:nvSpPr>
          <p:cNvPr id="4" name="Slide Number Placeholder 3">
            <a:extLst>
              <a:ext uri="{FF2B5EF4-FFF2-40B4-BE49-F238E27FC236}">
                <a16:creationId xmlns:a16="http://schemas.microsoft.com/office/drawing/2014/main" id="{318E1E8D-F073-28DC-FD1B-9C7C9D6E140C}"/>
              </a:ext>
            </a:extLst>
          </p:cNvPr>
          <p:cNvSpPr>
            <a:spLocks noGrp="1"/>
          </p:cNvSpPr>
          <p:nvPr>
            <p:ph type="sldNum" sz="quarter" idx="5"/>
          </p:nvPr>
        </p:nvSpPr>
        <p:spPr/>
        <p:txBody>
          <a:bodyPr/>
          <a:lstStyle/>
          <a:p>
            <a:fld id="{0C47D051-DA7B-4389-8DFB-22D7CF08AB5E}" type="slidenum">
              <a:rPr lang="en-GB" smtClean="0"/>
              <a:t>3</a:t>
            </a:fld>
            <a:endParaRPr lang="en-GB"/>
          </a:p>
        </p:txBody>
      </p:sp>
    </p:spTree>
    <p:extLst>
      <p:ext uri="{BB962C8B-B14F-4D97-AF65-F5344CB8AC3E}">
        <p14:creationId xmlns:p14="http://schemas.microsoft.com/office/powerpoint/2010/main" val="38667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452438"/>
            <a:ext cx="5954713" cy="3351212"/>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0C47D051-DA7B-4389-8DFB-22D7CF08AB5E}" type="slidenum">
              <a:rPr lang="en-GB" smtClean="0"/>
              <a:t>4</a:t>
            </a:fld>
            <a:endParaRPr lang="en-GB"/>
          </a:p>
        </p:txBody>
      </p:sp>
    </p:spTree>
    <p:extLst>
      <p:ext uri="{BB962C8B-B14F-4D97-AF65-F5344CB8AC3E}">
        <p14:creationId xmlns:p14="http://schemas.microsoft.com/office/powerpoint/2010/main" val="405777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1C68D-146D-6F91-48C1-8B5E4E3AF7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ACAC6-4BD0-3C3F-8456-879A1A9F9F04}"/>
              </a:ext>
            </a:extLst>
          </p:cNvPr>
          <p:cNvSpPr>
            <a:spLocks noGrp="1" noRot="1" noChangeAspect="1"/>
          </p:cNvSpPr>
          <p:nvPr>
            <p:ph type="sldImg"/>
          </p:nvPr>
        </p:nvSpPr>
        <p:spPr>
          <a:xfrm>
            <a:off x="419100" y="528638"/>
            <a:ext cx="5954713" cy="3351212"/>
          </a:xfrm>
        </p:spPr>
      </p:sp>
      <p:sp>
        <p:nvSpPr>
          <p:cNvPr id="3" name="Notes Placeholder 2">
            <a:extLst>
              <a:ext uri="{FF2B5EF4-FFF2-40B4-BE49-F238E27FC236}">
                <a16:creationId xmlns:a16="http://schemas.microsoft.com/office/drawing/2014/main" id="{CE02D65F-1DB4-D917-5C99-5F8D09180131}"/>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F2FB6F87-F2A3-845D-F10E-998E267AA29D}"/>
              </a:ext>
            </a:extLst>
          </p:cNvPr>
          <p:cNvSpPr>
            <a:spLocks noGrp="1"/>
          </p:cNvSpPr>
          <p:nvPr>
            <p:ph type="sldNum" sz="quarter" idx="5"/>
          </p:nvPr>
        </p:nvSpPr>
        <p:spPr/>
        <p:txBody>
          <a:bodyPr/>
          <a:lstStyle/>
          <a:p>
            <a:fld id="{0C47D051-DA7B-4389-8DFB-22D7CF08AB5E}" type="slidenum">
              <a:rPr lang="en-GB" smtClean="0"/>
              <a:t>5</a:t>
            </a:fld>
            <a:endParaRPr lang="en-GB"/>
          </a:p>
        </p:txBody>
      </p:sp>
    </p:spTree>
    <p:extLst>
      <p:ext uri="{BB962C8B-B14F-4D97-AF65-F5344CB8AC3E}">
        <p14:creationId xmlns:p14="http://schemas.microsoft.com/office/powerpoint/2010/main" val="56812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68A93-970E-3D14-6E0D-330B0F28C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2DA38-68FF-2BD7-3602-2654D7CE5D9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E863E84-5583-07D7-E16B-A35D107ACA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 please to say that the </a:t>
            </a:r>
            <a:r>
              <a:rPr lang="en-GB" b="1" dirty="0"/>
              <a:t>2026/07 Work Programmes were published before Christmas </a:t>
            </a:r>
            <a:r>
              <a:rPr lang="en-GB" dirty="0"/>
              <a:t>by the Commission and can be accessed using the links on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b="1" dirty="0"/>
              <a:t>Funding and Tenders Portal has also been updated </a:t>
            </a:r>
            <a:r>
              <a:rPr lang="en-GB" dirty="0"/>
              <a:t>to show these – with the exception of some of the 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I’ve highlighted the </a:t>
            </a:r>
            <a:r>
              <a:rPr lang="en-GB" b="1" dirty="0"/>
              <a:t>opening and closing dates in this slide to give you a feel of the timelines.</a:t>
            </a:r>
            <a:r>
              <a:rPr lang="en-GB" dirty="0"/>
              <a:t>  </a:t>
            </a:r>
          </a:p>
        </p:txBody>
      </p:sp>
      <p:sp>
        <p:nvSpPr>
          <p:cNvPr id="4" name="Slide Number Placeholder 3">
            <a:extLst>
              <a:ext uri="{FF2B5EF4-FFF2-40B4-BE49-F238E27FC236}">
                <a16:creationId xmlns:a16="http://schemas.microsoft.com/office/drawing/2014/main" id="{A754D9B6-D5EC-39E6-B158-7645F63BF1F4}"/>
              </a:ext>
            </a:extLst>
          </p:cNvPr>
          <p:cNvSpPr>
            <a:spLocks noGrp="1"/>
          </p:cNvSpPr>
          <p:nvPr>
            <p:ph type="sldNum" sz="quarter" idx="5"/>
          </p:nvPr>
        </p:nvSpPr>
        <p:spPr/>
        <p:txBody>
          <a:bodyPr/>
          <a:lstStyle/>
          <a:p>
            <a:fld id="{0C47D051-DA7B-4389-8DFB-22D7CF08AB5E}" type="slidenum">
              <a:rPr lang="en-GB" smtClean="0"/>
              <a:t>6</a:t>
            </a:fld>
            <a:endParaRPr lang="en-GB"/>
          </a:p>
        </p:txBody>
      </p:sp>
    </p:spTree>
    <p:extLst>
      <p:ext uri="{BB962C8B-B14F-4D97-AF65-F5344CB8AC3E}">
        <p14:creationId xmlns:p14="http://schemas.microsoft.com/office/powerpoint/2010/main" val="395152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D55C7-0B5E-D022-26AB-69781536B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21698-07EA-9FCA-98B7-D7557F532FC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3DD3E06-0B51-918C-3F66-06C22B7BA5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for the Clusters in Pillar 2, the Work Programmes for Missions and NEB were published just before Christmas.  I’ve also added a link to the WIDERA work programme, that was published then too.</a:t>
            </a:r>
          </a:p>
        </p:txBody>
      </p:sp>
      <p:sp>
        <p:nvSpPr>
          <p:cNvPr id="4" name="Slide Number Placeholder 3">
            <a:extLst>
              <a:ext uri="{FF2B5EF4-FFF2-40B4-BE49-F238E27FC236}">
                <a16:creationId xmlns:a16="http://schemas.microsoft.com/office/drawing/2014/main" id="{DDD31982-22E5-096F-8183-FCF569F154C9}"/>
              </a:ext>
            </a:extLst>
          </p:cNvPr>
          <p:cNvSpPr>
            <a:spLocks noGrp="1"/>
          </p:cNvSpPr>
          <p:nvPr>
            <p:ph type="sldNum" sz="quarter" idx="5"/>
          </p:nvPr>
        </p:nvSpPr>
        <p:spPr/>
        <p:txBody>
          <a:bodyPr/>
          <a:lstStyle/>
          <a:p>
            <a:fld id="{0C47D051-DA7B-4389-8DFB-22D7CF08AB5E}" type="slidenum">
              <a:rPr lang="en-GB" smtClean="0"/>
              <a:t>7</a:t>
            </a:fld>
            <a:endParaRPr lang="en-GB"/>
          </a:p>
        </p:txBody>
      </p:sp>
    </p:spTree>
    <p:extLst>
      <p:ext uri="{BB962C8B-B14F-4D97-AF65-F5344CB8AC3E}">
        <p14:creationId xmlns:p14="http://schemas.microsoft.com/office/powerpoint/2010/main" val="380917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42FE5-9E0F-53E1-9F8B-424E991BF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C3EE2-C7AE-1FF7-2B59-FB00FEF9082A}"/>
              </a:ext>
            </a:extLst>
          </p:cNvPr>
          <p:cNvSpPr>
            <a:spLocks noGrp="1" noRot="1" noChangeAspect="1"/>
          </p:cNvSpPr>
          <p:nvPr>
            <p:ph type="sldImg"/>
          </p:nvPr>
        </p:nvSpPr>
        <p:spPr>
          <a:xfrm>
            <a:off x="419100" y="400050"/>
            <a:ext cx="5954713" cy="3351213"/>
          </a:xfrm>
        </p:spPr>
      </p:sp>
      <p:sp>
        <p:nvSpPr>
          <p:cNvPr id="3" name="Notes Placeholder 2">
            <a:extLst>
              <a:ext uri="{FF2B5EF4-FFF2-40B4-BE49-F238E27FC236}">
                <a16:creationId xmlns:a16="http://schemas.microsoft.com/office/drawing/2014/main" id="{9D58986C-B1E8-5E13-2A93-D8872E675B66}"/>
              </a:ext>
            </a:extLst>
          </p:cNvPr>
          <p:cNvSpPr>
            <a:spLocks noGrp="1"/>
          </p:cNvSpPr>
          <p:nvPr>
            <p:ph type="body" idx="1"/>
          </p:nvPr>
        </p:nvSpPr>
        <p:spPr/>
        <p:txBody>
          <a:bodyPr/>
          <a:lstStyle/>
          <a:p>
            <a:pPr marL="171450" indent="-171450">
              <a:buFontTx/>
              <a:buChar char="-"/>
            </a:pPr>
            <a:endParaRPr lang="en-GB"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4698074-F74E-3A37-CC01-858A9C68C4BD}"/>
              </a:ext>
            </a:extLst>
          </p:cNvPr>
          <p:cNvSpPr>
            <a:spLocks noGrp="1"/>
          </p:cNvSpPr>
          <p:nvPr>
            <p:ph type="sldNum" sz="quarter" idx="5"/>
          </p:nvPr>
        </p:nvSpPr>
        <p:spPr/>
        <p:txBody>
          <a:bodyPr/>
          <a:lstStyle/>
          <a:p>
            <a:fld id="{C0F3BA1D-A00F-DB41-84DA-BE26C4853B35}" type="slidenum">
              <a:rPr lang="en-US" smtClean="0"/>
              <a:t>8</a:t>
            </a:fld>
            <a:endParaRPr lang="en-US"/>
          </a:p>
        </p:txBody>
      </p:sp>
    </p:spTree>
    <p:extLst>
      <p:ext uri="{BB962C8B-B14F-4D97-AF65-F5344CB8AC3E}">
        <p14:creationId xmlns:p14="http://schemas.microsoft.com/office/powerpoint/2010/main" val="413788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48F57-F80B-B01A-30DD-DA85A6CAC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1DAF3-D129-1588-0641-0246D64623D5}"/>
              </a:ext>
            </a:extLst>
          </p:cNvPr>
          <p:cNvSpPr>
            <a:spLocks noGrp="1" noRot="1" noChangeAspect="1"/>
          </p:cNvSpPr>
          <p:nvPr>
            <p:ph type="sldImg"/>
          </p:nvPr>
        </p:nvSpPr>
        <p:spPr>
          <a:xfrm>
            <a:off x="419100" y="314325"/>
            <a:ext cx="5954713" cy="3351213"/>
          </a:xfrm>
        </p:spPr>
      </p:sp>
      <p:sp>
        <p:nvSpPr>
          <p:cNvPr id="3" name="Notes Placeholder 2">
            <a:extLst>
              <a:ext uri="{FF2B5EF4-FFF2-40B4-BE49-F238E27FC236}">
                <a16:creationId xmlns:a16="http://schemas.microsoft.com/office/drawing/2014/main" id="{89B76DE7-DC9A-EB70-217A-190D72F40B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4D4D4D"/>
                </a:solidFill>
                <a:ea typeface="+mn-lt"/>
                <a:cs typeface="+mn-lt"/>
              </a:rPr>
              <a:t>TWO STAGE CALLS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u="none" dirty="0">
                <a:solidFill>
                  <a:srgbClr val="4D4D4D"/>
                </a:solidFill>
                <a:ea typeface="+mn-lt"/>
                <a:cs typeface="+mn-lt"/>
              </a:rPr>
              <a:t>Time reduction by shortening the First-stage and Second-stage submission windows each by one month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u="none" dirty="0">
                <a:solidFill>
                  <a:srgbClr val="4D4D4D"/>
                </a:solidFill>
                <a:ea typeface="+mn-lt"/>
                <a:cs typeface="+mn-lt"/>
              </a:rPr>
              <a:t>Given this impacts applicants, it will only be implemented where it’s seen as viable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4D4D4D"/>
              </a:solidFil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4D4D4D"/>
                </a:solidFill>
                <a:ea typeface="+mn-lt"/>
                <a:cs typeface="+mn-lt"/>
              </a:rPr>
              <a:t>IMPACT simplification: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D4D4D"/>
                </a:solidFill>
                <a:ea typeface="+mn-lt"/>
                <a:cs typeface="+mn-lt"/>
              </a:rPr>
              <a:t>The "likely scale and significance of the contributions from the project" is no longer part of the evaluation of impact</a:t>
            </a:r>
            <a:r>
              <a:rPr lang="en-US" sz="1200" b="0" dirty="0">
                <a:solidFill>
                  <a:srgbClr val="4D4D4D"/>
                </a:solidFill>
                <a:ea typeface="+mn-lt"/>
                <a:cs typeface="+mn-lt"/>
              </a:rPr>
              <a:t>. </a:t>
            </a:r>
          </a:p>
          <a:p>
            <a:pPr marL="0" indent="0">
              <a:buFontTx/>
              <a:buNone/>
            </a:pPr>
            <a:r>
              <a:rPr lang="en-GB" sz="1200" dirty="0"/>
              <a:t>Updates Application form part </a:t>
            </a:r>
            <a:r>
              <a:rPr lang="en-GB" dirty="0"/>
              <a:t>B –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chemeClr val="tx1"/>
                </a:solidFill>
                <a:ea typeface="+mn-lt"/>
                <a:cs typeface="+mn-lt"/>
              </a:rPr>
              <a:t>Impact criterion Section 2.1</a:t>
            </a:r>
            <a:endParaRPr lang="en-US" dirty="0">
              <a:solidFill>
                <a:schemeClr val="tx1"/>
              </a:solidFill>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b="1" dirty="0">
                <a:solidFill>
                  <a:schemeClr val="tx1"/>
                </a:solidFill>
                <a:ea typeface="+mn-lt"/>
                <a:cs typeface="+mn-lt"/>
              </a:rPr>
              <a:t>No longer need to explain the general scientific, economic and societal expected impacts as they are already taken into account in the topic expected impact.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it-IT" b="1" dirty="0">
              <a:solidFill>
                <a:schemeClr val="tx1"/>
              </a:solidFil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b="1" u="sng" dirty="0">
                <a:solidFill>
                  <a:schemeClr val="tx1"/>
                </a:solidFill>
                <a:ea typeface="+mn-lt"/>
                <a:cs typeface="+mn-lt"/>
              </a:rPr>
              <a:t>IMPACT TABLE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b="1" dirty="0">
                <a:solidFill>
                  <a:schemeClr val="tx1"/>
                </a:solidFill>
                <a:ea typeface="+mn-lt"/>
                <a:cs typeface="+mn-lt"/>
              </a:rPr>
              <a:t>Whilst now optional, the inclusion of the Impact Table is still encouraged as evaluators find it helpful</a:t>
            </a:r>
            <a:endParaRPr lang="en-US" b="1" dirty="0">
              <a:solidFill>
                <a:schemeClr val="tx1"/>
              </a:solidFill>
              <a:ea typeface="+mn-lt"/>
              <a:cs typeface="+mn-lt"/>
            </a:endParaRPr>
          </a:p>
          <a:p>
            <a:pPr marL="171450" indent="-171450">
              <a:buFontTx/>
              <a:buChar char="-"/>
            </a:pPr>
            <a:endParaRPr lang="en-GB" sz="1200" kern="1200" dirty="0">
              <a:solidFill>
                <a:schemeClr val="tx1"/>
              </a:solidFill>
              <a:effectLst/>
              <a:latin typeface="+mn-lt"/>
              <a:ea typeface="+mn-ea"/>
              <a:cs typeface="+mn-cs"/>
            </a:endParaRPr>
          </a:p>
          <a:p>
            <a:pPr marL="0" indent="0">
              <a:buFontTx/>
              <a:buNone/>
            </a:pPr>
            <a:r>
              <a:rPr lang="en-GB" sz="1200" b="1" u="sng" kern="1200" dirty="0">
                <a:solidFill>
                  <a:schemeClr val="tx1"/>
                </a:solidFill>
                <a:effectLst/>
                <a:latin typeface="+mn-lt"/>
                <a:ea typeface="+mn-ea"/>
                <a:cs typeface="+mn-cs"/>
              </a:rPr>
              <a:t>IMPLEMENTATON Simplification</a:t>
            </a:r>
          </a:p>
          <a:p>
            <a:pPr marL="171450" indent="-171450">
              <a:buFontTx/>
              <a:buChar char="-"/>
            </a:pPr>
            <a:r>
              <a:rPr lang="en-GB" sz="1200" b="1" kern="1200" dirty="0">
                <a:solidFill>
                  <a:schemeClr val="tx1"/>
                </a:solidFill>
                <a:effectLst/>
                <a:latin typeface="+mn-lt"/>
                <a:ea typeface="+mn-ea"/>
                <a:cs typeface="+mn-cs"/>
              </a:rPr>
              <a:t>Removed time consuming elements in the cost table in the proposal as they don’t impact the assessment of a proposal….including:</a:t>
            </a:r>
          </a:p>
          <a:p>
            <a:pPr marL="628650" lvl="1" indent="-171450">
              <a:buFontTx/>
              <a:buChar char="-"/>
            </a:pPr>
            <a:r>
              <a:rPr lang="en-GB" sz="1200" kern="1200" dirty="0">
                <a:solidFill>
                  <a:schemeClr val="tx1"/>
                </a:solidFill>
                <a:effectLst/>
                <a:latin typeface="+mn-lt"/>
                <a:ea typeface="+mn-ea"/>
                <a:cs typeface="+mn-cs"/>
              </a:rPr>
              <a:t>Purchase Costs simplified</a:t>
            </a:r>
          </a:p>
          <a:p>
            <a:pPr marL="628650" lvl="1" indent="-171450">
              <a:buFontTx/>
              <a:buChar char="-"/>
            </a:pPr>
            <a:r>
              <a:rPr lang="en-GB" sz="1200" kern="1200" dirty="0">
                <a:solidFill>
                  <a:schemeClr val="tx1"/>
                </a:solidFill>
                <a:effectLst/>
                <a:latin typeface="+mn-lt"/>
                <a:ea typeface="+mn-ea"/>
                <a:cs typeface="+mn-cs"/>
              </a:rPr>
              <a:t>Other costs and in-kind removed</a:t>
            </a:r>
          </a:p>
          <a:p>
            <a:pPr marL="171450" indent="-171450">
              <a:buFontTx/>
              <a:buChar char="-"/>
            </a:pPr>
            <a:r>
              <a:rPr lang="en-GB" sz="1200" b="1" kern="1200" dirty="0">
                <a:solidFill>
                  <a:schemeClr val="tx1"/>
                </a:solidFill>
                <a:effectLst/>
                <a:latin typeface="+mn-lt"/>
                <a:ea typeface="+mn-ea"/>
                <a:cs typeface="+mn-cs"/>
              </a:rPr>
              <a:t>But…these will be asked for at the Grant Agreement Preparation stage</a:t>
            </a:r>
          </a:p>
          <a:p>
            <a:pPr marL="171450" indent="-171450">
              <a:buFontTx/>
              <a:buChar char="-"/>
            </a:pPr>
            <a:endParaRPr lang="en-GB" sz="1200" b="1" kern="1200" dirty="0">
              <a:solidFill>
                <a:schemeClr val="tx1"/>
              </a:solidFill>
              <a:effectLst/>
              <a:latin typeface="+mn-lt"/>
              <a:ea typeface="+mn-ea"/>
              <a:cs typeface="+mn-cs"/>
            </a:endParaRPr>
          </a:p>
          <a:p>
            <a:pPr marL="171450" indent="-171450">
              <a:buFontTx/>
              <a:buChar char="-"/>
            </a:pPr>
            <a:r>
              <a:rPr lang="en-GB" sz="1200" b="1" kern="1200" dirty="0">
                <a:solidFill>
                  <a:schemeClr val="tx1"/>
                </a:solidFill>
                <a:effectLst/>
                <a:latin typeface="+mn-lt"/>
                <a:ea typeface="+mn-ea"/>
                <a:cs typeface="+mn-cs"/>
              </a:rPr>
              <a:t>ONLY APPPLICABLE FOR 2026/27 WP CALL TOPICS – ANY 2025 CALL TOPICS IN 2026 STAY AS THEY WERE</a:t>
            </a:r>
          </a:p>
        </p:txBody>
      </p:sp>
      <p:sp>
        <p:nvSpPr>
          <p:cNvPr id="4" name="Slide Number Placeholder 3">
            <a:extLst>
              <a:ext uri="{FF2B5EF4-FFF2-40B4-BE49-F238E27FC236}">
                <a16:creationId xmlns:a16="http://schemas.microsoft.com/office/drawing/2014/main" id="{FE5DD5C3-70FA-6E49-E69B-D246FBFCB582}"/>
              </a:ext>
            </a:extLst>
          </p:cNvPr>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648494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B049-0DD4-A511-6DB1-E60AFA1567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E245559-B5CA-42E6-C5F4-6788D023A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A63888-CB80-C995-52FD-D47F4CEC638D}"/>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5" name="Footer Placeholder 4">
            <a:extLst>
              <a:ext uri="{FF2B5EF4-FFF2-40B4-BE49-F238E27FC236}">
                <a16:creationId xmlns:a16="http://schemas.microsoft.com/office/drawing/2014/main" id="{74879567-BD86-4E91-1DF9-7E7746D1F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710BD6-5F0F-A767-ED2D-F19EDAFE8CDF}"/>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965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7897-3A24-BECF-C5CC-B810B14CA5E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6C601E9-3E6B-2F78-ABA1-1870A9E18B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D22714-EC8F-D307-364B-CFF5FC2F3E2F}"/>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5" name="Footer Placeholder 4">
            <a:extLst>
              <a:ext uri="{FF2B5EF4-FFF2-40B4-BE49-F238E27FC236}">
                <a16:creationId xmlns:a16="http://schemas.microsoft.com/office/drawing/2014/main" id="{4EB6C63E-97EE-C976-452D-17E099BBA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F4195-EE0A-4CC8-18BD-1B79ACBB1A22}"/>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415180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C7A18A-5AEE-EA8D-4014-AACEC3CD65F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0681CBD-9D32-CF84-E1A2-4CC46CFDDF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ACE71F-ADB1-A091-DCD2-3D0F7776FC2F}"/>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5" name="Footer Placeholder 4">
            <a:extLst>
              <a:ext uri="{FF2B5EF4-FFF2-40B4-BE49-F238E27FC236}">
                <a16:creationId xmlns:a16="http://schemas.microsoft.com/office/drawing/2014/main" id="{F3710565-32F1-B385-73EC-C2986175EB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F7D2B4-AA34-6CE2-FBE3-7ACC4134DB3D}"/>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611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86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3A46-5F97-9DBC-9CF4-B665AF7610A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DE309DF-AA7E-39B1-0FD6-6CF0853852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669AB1E-0333-09D0-C758-F9914328514C}"/>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5" name="Footer Placeholder 4">
            <a:extLst>
              <a:ext uri="{FF2B5EF4-FFF2-40B4-BE49-F238E27FC236}">
                <a16:creationId xmlns:a16="http://schemas.microsoft.com/office/drawing/2014/main" id="{AF6A7264-30AE-ED08-3E92-1E6AEED2D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7B5134-9496-7DA5-8C81-98ECA0CC8C80}"/>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12630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5C59-FFDE-D681-8408-4B995C046D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1C13674-EB58-BFFE-DBCE-FAB71A71FB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FFA1B3-C58E-FC59-07D7-41D5B7D91B5D}"/>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5" name="Footer Placeholder 4">
            <a:extLst>
              <a:ext uri="{FF2B5EF4-FFF2-40B4-BE49-F238E27FC236}">
                <a16:creationId xmlns:a16="http://schemas.microsoft.com/office/drawing/2014/main" id="{395A2C1A-04D0-378C-AAAC-A838E1567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A5144C-5520-AA6E-617B-513735877C9A}"/>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165247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9E02-3570-762F-0530-EC29943EA7D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FA328B-4AD8-0046-4A4B-81427821008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9C60BB0-9C01-9410-DCEA-3B0C707C14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4B43652-909E-58A0-9724-97362970FFE2}"/>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6" name="Footer Placeholder 5">
            <a:extLst>
              <a:ext uri="{FF2B5EF4-FFF2-40B4-BE49-F238E27FC236}">
                <a16:creationId xmlns:a16="http://schemas.microsoft.com/office/drawing/2014/main" id="{084C6899-617B-99B0-D3B2-C69CA50FD6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78C0C4-BC36-8C7A-8918-0CFCDF08610D}"/>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395192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E5E6-278A-1E46-454A-BA151B95515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E6E8A11-5E7C-5176-0D28-5553CFE3AA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938D759-CEBA-5C7E-C1DC-9EE021233FA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B07E4FA-F54B-AB42-0D9E-A21186496E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18A040-33D9-915C-0C1C-7183300EBD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925FBE9-1A80-1F6F-2AE9-3F93EB188163}"/>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8" name="Footer Placeholder 7">
            <a:extLst>
              <a:ext uri="{FF2B5EF4-FFF2-40B4-BE49-F238E27FC236}">
                <a16:creationId xmlns:a16="http://schemas.microsoft.com/office/drawing/2014/main" id="{392D6E1E-E964-89C0-0722-01F3041361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3EC8ED-FD86-0DCE-9344-FC3391809576}"/>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3211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E51F-16EB-8403-7EFB-C13921F1327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129CB95-6132-B6D6-C803-F9EB762B1CC1}"/>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4" name="Footer Placeholder 3">
            <a:extLst>
              <a:ext uri="{FF2B5EF4-FFF2-40B4-BE49-F238E27FC236}">
                <a16:creationId xmlns:a16="http://schemas.microsoft.com/office/drawing/2014/main" id="{60A9A785-C457-EF14-7B65-101661F7E1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FD07A1-F378-6445-1F15-BB72101237FE}"/>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236638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DF8235-F42D-77E4-31CE-95B63EE8929D}"/>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3" name="Footer Placeholder 2">
            <a:extLst>
              <a:ext uri="{FF2B5EF4-FFF2-40B4-BE49-F238E27FC236}">
                <a16:creationId xmlns:a16="http://schemas.microsoft.com/office/drawing/2014/main" id="{E5FDE43F-7C5B-0D74-6C06-383AC6932B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A7B05B-E91E-EA85-0937-E5625A3B3B24}"/>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226102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4213-8121-B0BF-D3F7-E5D07F6EB8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B509CD9-3D5E-14BB-3717-6E8B1EDB8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9C42C0A-DDF3-6550-0BC7-DEF6D09DC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6ED4F70-79F8-3E15-84BA-CFECA8BB74CA}"/>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6" name="Footer Placeholder 5">
            <a:extLst>
              <a:ext uri="{FF2B5EF4-FFF2-40B4-BE49-F238E27FC236}">
                <a16:creationId xmlns:a16="http://schemas.microsoft.com/office/drawing/2014/main" id="{300AF87D-918B-D0D3-5EE1-11D9EF2CDB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4CC77-093E-8AD1-65DA-3A32E5FB21D0}"/>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2115409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3E7C-0866-483D-3623-97051F4122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F574BE9-4836-C898-3A44-6F8D4A31D5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9F8EC1-E038-C39A-D295-23B00AC16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07AC15-14ED-104E-484F-60FFF3D6D2AE}"/>
              </a:ext>
            </a:extLst>
          </p:cNvPr>
          <p:cNvSpPr>
            <a:spLocks noGrp="1"/>
          </p:cNvSpPr>
          <p:nvPr>
            <p:ph type="dt" sz="half" idx="10"/>
          </p:nvPr>
        </p:nvSpPr>
        <p:spPr/>
        <p:txBody>
          <a:bodyPr/>
          <a:lstStyle/>
          <a:p>
            <a:fld id="{6C9E336C-E2DC-4C50-B906-663C3337F062}" type="datetimeFigureOut">
              <a:rPr lang="en-GB" smtClean="0"/>
              <a:t>23/01/2026</a:t>
            </a:fld>
            <a:endParaRPr lang="en-GB"/>
          </a:p>
        </p:txBody>
      </p:sp>
      <p:sp>
        <p:nvSpPr>
          <p:cNvPr id="6" name="Footer Placeholder 5">
            <a:extLst>
              <a:ext uri="{FF2B5EF4-FFF2-40B4-BE49-F238E27FC236}">
                <a16:creationId xmlns:a16="http://schemas.microsoft.com/office/drawing/2014/main" id="{079B6B3F-DE0C-49C8-5BF4-174FE3E96F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792FD-8045-7BDF-7CFE-5D9DD501ED78}"/>
              </a:ext>
            </a:extLst>
          </p:cNvPr>
          <p:cNvSpPr>
            <a:spLocks noGrp="1"/>
          </p:cNvSpPr>
          <p:nvPr>
            <p:ph type="sldNum" sz="quarter" idx="12"/>
          </p:nvPr>
        </p:nvSpPr>
        <p:spPr/>
        <p:txBody>
          <a:bodyPr/>
          <a:lstStyle/>
          <a:p>
            <a:fld id="{DB3C07EE-2A66-4345-9923-600607A27709}" type="slidenum">
              <a:rPr lang="en-GB" smtClean="0"/>
              <a:t>‹#›</a:t>
            </a:fld>
            <a:endParaRPr lang="en-GB"/>
          </a:p>
        </p:txBody>
      </p:sp>
    </p:spTree>
    <p:extLst>
      <p:ext uri="{BB962C8B-B14F-4D97-AF65-F5344CB8AC3E}">
        <p14:creationId xmlns:p14="http://schemas.microsoft.com/office/powerpoint/2010/main" val="213275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4D94A9-C5C2-20CB-4E18-E751362CA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D582E33-D8D6-0C68-9199-01BC2DA79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5ED92C-A98B-C749-48BE-AE9A3EC093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9E336C-E2DC-4C50-B906-663C3337F062}" type="datetimeFigureOut">
              <a:rPr lang="en-GB" smtClean="0"/>
              <a:t>23/01/2026</a:t>
            </a:fld>
            <a:endParaRPr lang="en-GB"/>
          </a:p>
        </p:txBody>
      </p:sp>
      <p:sp>
        <p:nvSpPr>
          <p:cNvPr id="5" name="Footer Placeholder 4">
            <a:extLst>
              <a:ext uri="{FF2B5EF4-FFF2-40B4-BE49-F238E27FC236}">
                <a16:creationId xmlns:a16="http://schemas.microsoft.com/office/drawing/2014/main" id="{313DF113-48C6-8750-7B4C-312B86856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20FD15F-EC55-791D-DC6F-735A5E7C1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3C07EE-2A66-4345-9923-600607A27709}" type="slidenum">
              <a:rPr lang="en-GB" smtClean="0"/>
              <a:t>‹#›</a:t>
            </a:fld>
            <a:endParaRPr lang="en-GB"/>
          </a:p>
        </p:txBody>
      </p:sp>
    </p:spTree>
    <p:extLst>
      <p:ext uri="{BB962C8B-B14F-4D97-AF65-F5344CB8AC3E}">
        <p14:creationId xmlns:p14="http://schemas.microsoft.com/office/powerpoint/2010/main" val="940768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NCP-CrossCutting@iuk.ukri.or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6-2027/wp-15-general-annexes_horizon-2026-2027_en.pd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6-2027/wp-15-general-annexes_horizon-2026-2027_en.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ec.europa.eu/research/participants/docs/h2020-funding-guide/other/event260120.ht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iuk-business-connect.org.uk/events/unlocking-horizon-europe-cluster-5-opportunities-climate-energy-mobility/" TargetMode="External"/><Relationship Id="rId3" Type="http://schemas.openxmlformats.org/officeDocument/2006/relationships/hyperlink" Target="https://iuk-business-connect.org.uk/events/horizon-europe-reapply-masterclass-2026/" TargetMode="External"/><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iuk-business-connect.org.uk/knowledge-centre/events/?_sf_s=horizon" TargetMode="External"/><Relationship Id="rId11" Type="http://schemas.openxmlformats.org/officeDocument/2006/relationships/hyperlink" Target="https://iuk-business-connect.org.uk/events/opportunities-in-the-european-innovation-council-eic-advanced-innovation-challenges-pilot-scheme/" TargetMode="External"/><Relationship Id="rId5" Type="http://schemas.openxmlformats.org/officeDocument/2006/relationships/hyperlink" Target="https://iuk-business-connect.org.uk/knowledge-centre/events/archive/?_sf_s=horizon" TargetMode="External"/><Relationship Id="rId10" Type="http://schemas.openxmlformats.org/officeDocument/2006/relationships/hyperlink" Target="https://iuk-business-connect.org.uk/events/opportunities-in-the-european-innovation-council-eic-pathfinder-scheme-2/" TargetMode="External"/><Relationship Id="rId4" Type="http://schemas.openxmlformats.org/officeDocument/2006/relationships/hyperlink" Target="https://events.teams.microsoft.com/event/f0f12cf7-63e3-4a61-93cc-22ab6f005a31@8bb7e08e-daa4-4a8e-927e-fca38db04b7e" TargetMode="External"/><Relationship Id="rId9" Type="http://schemas.openxmlformats.org/officeDocument/2006/relationships/hyperlink" Target="https://iuk-business-connect.org.uk/events/horizon-europe-adaptation-to-climate-change-climate-neutral-smart-citie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research-and-innovation.ec.europa.eu/events/upcoming-events/horizon-europe-info-days-cluster-6-2026-01-22_en" TargetMode="External"/><Relationship Id="rId13" Type="http://schemas.openxmlformats.org/officeDocument/2006/relationships/hyperlink" Target="https://research-and-innovation.ec.europa.eu/events/horizon-europe-info-days_en" TargetMode="External"/><Relationship Id="rId3" Type="http://schemas.openxmlformats.org/officeDocument/2006/relationships/hyperlink" Target="https://research-and-innovation.ec.europa.eu/events/upcoming-events/horizon-europe-info-days-cluster-1-2026-02-10_en" TargetMode="External"/><Relationship Id="rId7" Type="http://schemas.openxmlformats.org/officeDocument/2006/relationships/hyperlink" Target="https://research-and-innovation.ec.europa.eu/events/upcoming-events/horizon-europe-info-days-cluster-5-2026-01-15_en" TargetMode="External"/><Relationship Id="rId12" Type="http://schemas.openxmlformats.org/officeDocument/2006/relationships/hyperlink" Target="https://eic.ec.europa.eu/events/online-info-day-eic-work-programme-2026-2025-11-13_en"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research-and-innovation.ec.europa.eu/events/upcoming-events/horizon-europe-info-days-cluster-4-2026-01-29_en" TargetMode="External"/><Relationship Id="rId11" Type="http://schemas.openxmlformats.org/officeDocument/2006/relationships/hyperlink" Target="https://research-and-innovation.ec.europa.eu/events/upcoming-events/horizon-europe-research-infrastructures-info-day-2026-03-18_en" TargetMode="External"/><Relationship Id="rId5" Type="http://schemas.openxmlformats.org/officeDocument/2006/relationships/hyperlink" Target="https://eu.eventscloud.com/website/18815/home/" TargetMode="External"/><Relationship Id="rId10" Type="http://schemas.openxmlformats.org/officeDocument/2006/relationships/hyperlink" Target="https://research-and-innovation.ec.europa.eu/events/upcoming-events/horizon-europe-info-days-eu-missions-2026-01-20_en" TargetMode="External"/><Relationship Id="rId4" Type="http://schemas.openxmlformats.org/officeDocument/2006/relationships/hyperlink" Target="https://research-and-innovation.ec.europa.eu/events/upcoming-events/horizon-europe-info-day-cluster-2-2026-03-26_en" TargetMode="External"/><Relationship Id="rId9" Type="http://schemas.openxmlformats.org/officeDocument/2006/relationships/hyperlink" Target="https://research-and-innovation.ec.europa.eu/events/upcoming-events/horizon-europe-info-days-widera-work-programme-widening-calls-2026-01-22_en" TargetMode="External"/><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mailto:NCP-CrossCutting@iuk.ukri.or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8" Type="http://schemas.openxmlformats.org/officeDocument/2006/relationships/hyperlink" Target="https://research-and-innovation.ec.europa.eu/document/download/44106caa-ed7a-42bf-ae57-aaab91778602_en" TargetMode="External"/><Relationship Id="rId3" Type="http://schemas.openxmlformats.org/officeDocument/2006/relationships/hyperlink" Target="https://research-and-innovation.ec.europa.eu/document/download/36c7287d-d38f-4a96-94ca-0dfce1375a48_en" TargetMode="External"/><Relationship Id="rId7" Type="http://schemas.openxmlformats.org/officeDocument/2006/relationships/hyperlink" Target="https://research-and-innovation.ec.europa.eu/document/download/1e480813-74f9-4ebf-a189-3c743de95e7e_e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research-and-innovation.ec.europa.eu/document/download/87a8c19b-2643-49ec-8d07-37781ceb516e_en" TargetMode="External"/><Relationship Id="rId11" Type="http://schemas.openxmlformats.org/officeDocument/2006/relationships/image" Target="../media/image1.png"/><Relationship Id="rId5" Type="http://schemas.openxmlformats.org/officeDocument/2006/relationships/hyperlink" Target="https://research-and-innovation.ec.europa.eu/document/download/1a172722-bf60-4efc-b996-c7e51c90fcf0_en" TargetMode="External"/><Relationship Id="rId10" Type="http://schemas.openxmlformats.org/officeDocument/2006/relationships/hyperlink" Target="https://research-and-innovation.ec.europa.eu/funding/funding-opportunities/funding-programmes-and-open-calls/horizon-europe/horizon-europe-work-programmes_en" TargetMode="External"/><Relationship Id="rId4" Type="http://schemas.openxmlformats.org/officeDocument/2006/relationships/hyperlink" Target="https://research-and-innovation.ec.europa.eu/document/download/c57a75c6-f935-4e99-b18b-b8c107a3605d_en"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research-and-innovation.ec.europa.eu/funding/funding-opportunities/funding-programmes-and-open-calls/horizon-europe/widening-participation-and-spreading-excellence_en" TargetMode="External"/><Relationship Id="rId3" Type="http://schemas.openxmlformats.org/officeDocument/2006/relationships/hyperlink" Target="https://research-and-innovation.ec.europa.eu/document/download/862c1a9c-99c2-4fce-add2-b9e04ff1e63c_en" TargetMode="External"/><Relationship Id="rId7" Type="http://schemas.openxmlformats.org/officeDocument/2006/relationships/hyperlink" Target="https://research-and-innovation.ec.europa.eu/funding/funding-opportunities/funding-programmes-and-open-calls/horizon-europe/horizon-europe-work-programmes_e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research-and-innovation.ec.europa.eu/document/download/3253f6b5-26f8-41f3-b34a-3d17e929e568_en" TargetMode="External"/><Relationship Id="rId4" Type="http://schemas.openxmlformats.org/officeDocument/2006/relationships/hyperlink" Target="https://research-and-innovation.ec.europa.eu/document/download/272c77e3-d92b-424c-b26e-3abb20ae5a36_en" TargetMode="Externa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6-2027/wp-1-general-introduction_horizon-2026-2027_en.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6-2027/wp-1-general-introduction_horizon-2026-2027_en.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ec.europa.eu/info/funding-tenders/opportunities/docs/2021-2027/common/guidance/guidance_fstp-good-practices_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E48954-942C-1C4C-818E-BEF11B1D1890}"/>
              </a:ext>
            </a:extLst>
          </p:cNvPr>
          <p:cNvSpPr txBox="1"/>
          <p:nvPr/>
        </p:nvSpPr>
        <p:spPr>
          <a:xfrm>
            <a:off x="515938" y="649403"/>
            <a:ext cx="6756013" cy="2862322"/>
          </a:xfrm>
          <a:prstGeom prst="rect">
            <a:avLst/>
          </a:prstGeom>
          <a:noFill/>
        </p:spPr>
        <p:txBody>
          <a:bodyPr wrap="square" lIns="91440" tIns="45720" rIns="91440" bIns="45720" rtlCol="0" anchor="t">
            <a:spAutoFit/>
          </a:bodyPr>
          <a:lstStyle/>
          <a:p>
            <a:r>
              <a:rPr lang="en-GB" sz="6000" b="1" spc="-150" dirty="0">
                <a:solidFill>
                  <a:srgbClr val="002060"/>
                </a:solidFill>
                <a:latin typeface="Arial"/>
                <a:cs typeface="Arial"/>
              </a:rPr>
              <a:t>Horizon Europe: What’s new</a:t>
            </a:r>
          </a:p>
          <a:p>
            <a:r>
              <a:rPr lang="en-GB" sz="6000" b="1" spc="-150" dirty="0">
                <a:solidFill>
                  <a:srgbClr val="002060"/>
                </a:solidFill>
                <a:latin typeface="Arial"/>
                <a:cs typeface="Arial"/>
              </a:rPr>
              <a:t>in Pillar II</a:t>
            </a:r>
            <a:endParaRPr lang="en-US" sz="6000" b="1" spc="-150"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5E3F99-89A7-874F-8681-561B34E348D4}"/>
              </a:ext>
            </a:extLst>
          </p:cNvPr>
          <p:cNvSpPr txBox="1"/>
          <p:nvPr/>
        </p:nvSpPr>
        <p:spPr>
          <a:xfrm>
            <a:off x="2530258" y="5010411"/>
            <a:ext cx="184731" cy="369332"/>
          </a:xfrm>
          <a:prstGeom prst="rect">
            <a:avLst/>
          </a:prstGeom>
          <a:noFill/>
        </p:spPr>
        <p:txBody>
          <a:bodyPr wrap="none" rtlCol="0">
            <a:spAutoFit/>
          </a:bodyPr>
          <a:lstStyle/>
          <a:p>
            <a:endParaRPr lang="en-US"/>
          </a:p>
        </p:txBody>
      </p:sp>
      <p:pic>
        <p:nvPicPr>
          <p:cNvPr id="3" name="Picture 2">
            <a:extLst>
              <a:ext uri="{FF2B5EF4-FFF2-40B4-BE49-F238E27FC236}">
                <a16:creationId xmlns:a16="http://schemas.microsoft.com/office/drawing/2014/main" id="{B22D3787-A5F2-AB75-582D-9E21FD80CF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088" y="6055575"/>
            <a:ext cx="1906112" cy="560776"/>
          </a:xfrm>
          <a:prstGeom prst="rect">
            <a:avLst/>
          </a:prstGeom>
        </p:spPr>
      </p:pic>
      <p:pic>
        <p:nvPicPr>
          <p:cNvPr id="12" name="Picture 11">
            <a:extLst>
              <a:ext uri="{FF2B5EF4-FFF2-40B4-BE49-F238E27FC236}">
                <a16:creationId xmlns:a16="http://schemas.microsoft.com/office/drawing/2014/main" id="{52DE2433-61E5-B967-91F9-494D8C0E9F84}"/>
              </a:ext>
            </a:extLst>
          </p:cNvPr>
          <p:cNvPicPr>
            <a:picLocks noChangeAspect="1"/>
          </p:cNvPicPr>
          <p:nvPr/>
        </p:nvPicPr>
        <p:blipFill>
          <a:blip r:embed="rId4"/>
          <a:stretch>
            <a:fillRect/>
          </a:stretch>
        </p:blipFill>
        <p:spPr>
          <a:xfrm>
            <a:off x="8670030" y="0"/>
            <a:ext cx="4007031" cy="6858000"/>
          </a:xfrm>
          <a:prstGeom prst="rect">
            <a:avLst/>
          </a:prstGeom>
        </p:spPr>
      </p:pic>
      <p:sp>
        <p:nvSpPr>
          <p:cNvPr id="4" name="Rectangle 3">
            <a:extLst>
              <a:ext uri="{FF2B5EF4-FFF2-40B4-BE49-F238E27FC236}">
                <a16:creationId xmlns:a16="http://schemas.microsoft.com/office/drawing/2014/main" id="{1A0FB5C3-5658-1F50-C90C-760886FE4B6D}"/>
              </a:ext>
            </a:extLst>
          </p:cNvPr>
          <p:cNvSpPr/>
          <p:nvPr/>
        </p:nvSpPr>
        <p:spPr>
          <a:xfrm>
            <a:off x="549390" y="3826083"/>
            <a:ext cx="8023110" cy="1523494"/>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Perry Guess</a:t>
            </a:r>
          </a:p>
          <a:p>
            <a:pPr>
              <a:spcBef>
                <a:spcPts val="600"/>
              </a:spcBef>
            </a:pPr>
            <a:r>
              <a:rPr lang="en-GB" sz="2000" dirty="0">
                <a:solidFill>
                  <a:srgbClr val="626262"/>
                </a:solidFill>
                <a:latin typeface="Arial" panose="020B0604020202020204" pitchFamily="34" charset="0"/>
                <a:cs typeface="Arial" panose="020B0604020202020204" pitchFamily="34" charset="0"/>
              </a:rPr>
              <a:t>Horizon Europe National Contact Point, Cross-Cutting</a:t>
            </a:r>
          </a:p>
          <a:p>
            <a:r>
              <a:rPr lang="en-GB" sz="2000" dirty="0">
                <a:solidFill>
                  <a:srgbClr val="626262"/>
                </a:solidFill>
                <a:latin typeface="Arial" panose="020B0604020202020204" pitchFamily="34" charset="0"/>
                <a:cs typeface="Arial" panose="020B0604020202020204" pitchFamily="34" charset="0"/>
              </a:rPr>
              <a:t>Innovate UK</a:t>
            </a:r>
          </a:p>
          <a:p>
            <a:endParaRPr lang="en-GB" sz="2400" dirty="0">
              <a:solidFill>
                <a:srgbClr val="626262"/>
              </a:solidFill>
              <a:latin typeface="Arial" panose="020B0604020202020204" pitchFamily="34" charset="0"/>
              <a:cs typeface="Arial" panose="020B0604020202020204" pitchFamily="34" charset="0"/>
            </a:endParaRPr>
          </a:p>
        </p:txBody>
      </p:sp>
      <p:pic>
        <p:nvPicPr>
          <p:cNvPr id="1028" name="Picture 4" descr="Innovate UK logo - Space Intelligence">
            <a:extLst>
              <a:ext uri="{FF2B5EF4-FFF2-40B4-BE49-F238E27FC236}">
                <a16:creationId xmlns:a16="http://schemas.microsoft.com/office/drawing/2014/main" id="{FC13CA79-B4C0-9C41-B3DA-BBD6CDDEB1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5208" y="5991143"/>
            <a:ext cx="1987041" cy="6395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5B04F9-4DAE-0C44-05DA-47CDB2BD4FCE}"/>
              </a:ext>
            </a:extLst>
          </p:cNvPr>
          <p:cNvSpPr txBox="1"/>
          <p:nvPr/>
        </p:nvSpPr>
        <p:spPr>
          <a:xfrm>
            <a:off x="78234" y="5010411"/>
            <a:ext cx="5520613" cy="1277273"/>
          </a:xfrm>
          <a:prstGeom prst="rect">
            <a:avLst/>
          </a:prstGeom>
          <a:noFill/>
        </p:spPr>
        <p:txBody>
          <a:bodyPr wrap="square">
            <a:spAutoFit/>
          </a:bodyPr>
          <a:lstStyle/>
          <a:p>
            <a:pPr algn="ctr">
              <a:spcAft>
                <a:spcPts val="600"/>
              </a:spcAft>
            </a:pPr>
            <a:r>
              <a:rPr lang="en-GB" sz="2400" b="1">
                <a:solidFill>
                  <a:srgbClr val="A72D99"/>
                </a:solidFill>
                <a:hlinkClick r:id="rId6">
                  <a:extLst>
                    <a:ext uri="{A12FA001-AC4F-418D-AE19-62706E023703}">
                      <ahyp:hlinkClr xmlns:ahyp="http://schemas.microsoft.com/office/drawing/2018/hyperlinkcolor" val="tx"/>
                    </a:ext>
                  </a:extLst>
                </a:hlinkClick>
              </a:rPr>
              <a:t>NCP-CrossCutting@iuk.ukri.org</a:t>
            </a:r>
            <a:endParaRPr lang="en-GB" sz="2400" b="1">
              <a:solidFill>
                <a:srgbClr val="A72D99"/>
              </a:solidFill>
            </a:endParaRPr>
          </a:p>
          <a:p>
            <a:pPr algn="ctr">
              <a:spcAft>
                <a:spcPts val="600"/>
              </a:spcAft>
            </a:pPr>
            <a:endParaRPr lang="en-GB" sz="2300" b="1">
              <a:solidFill>
                <a:srgbClr val="002F8E"/>
              </a:solidFill>
              <a:latin typeface="Calibri" panose="020F0502020204030204" pitchFamily="34" charset="0"/>
              <a:ea typeface="Calibri" panose="020F0502020204030204" pitchFamily="34" charset="0"/>
              <a:cs typeface="Calibri" panose="020F0502020204030204" pitchFamily="34" charset="0"/>
            </a:endParaRPr>
          </a:p>
          <a:p>
            <a:pPr marL="571500" indent="-571500" algn="ctr">
              <a:spcAft>
                <a:spcPts val="1800"/>
              </a:spcAft>
              <a:buFont typeface="Arial" panose="020B0604020202020204" pitchFamily="34" charset="0"/>
              <a:buChar char="•"/>
            </a:pPr>
            <a:endParaRPr lang="en-GB" sz="2000" b="1" spc="-150" noProof="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29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5172-A79C-F45A-D797-5FE765D84039}"/>
            </a:ext>
          </a:extLst>
        </p:cNvPr>
        <p:cNvGrpSpPr/>
        <p:nvPr/>
      </p:nvGrpSpPr>
      <p:grpSpPr>
        <a:xfrm>
          <a:off x="0" y="0"/>
          <a:ext cx="0" cy="0"/>
          <a:chOff x="0" y="0"/>
          <a:chExt cx="0" cy="0"/>
        </a:xfrm>
      </p:grpSpPr>
      <p:grpSp>
        <p:nvGrpSpPr>
          <p:cNvPr id="29" name="Group 28">
            <a:extLst>
              <a:ext uri="{FF2B5EF4-FFF2-40B4-BE49-F238E27FC236}">
                <a16:creationId xmlns:a16="http://schemas.microsoft.com/office/drawing/2014/main" id="{57B27758-6DDC-F2AB-4FD0-2C071E0EEE55}"/>
              </a:ext>
            </a:extLst>
          </p:cNvPr>
          <p:cNvGrpSpPr/>
          <p:nvPr/>
        </p:nvGrpSpPr>
        <p:grpSpPr>
          <a:xfrm>
            <a:off x="577503" y="934229"/>
            <a:ext cx="7112348" cy="2177519"/>
            <a:chOff x="670289" y="1398595"/>
            <a:chExt cx="7479931" cy="1829396"/>
          </a:xfrm>
        </p:grpSpPr>
        <p:sp>
          <p:nvSpPr>
            <p:cNvPr id="21" name="Rectangle: Folded Corner 20">
              <a:extLst>
                <a:ext uri="{FF2B5EF4-FFF2-40B4-BE49-F238E27FC236}">
                  <a16:creationId xmlns:a16="http://schemas.microsoft.com/office/drawing/2014/main" id="{E79658F7-385E-5F49-912A-7038B7F0D3D2}"/>
                </a:ext>
              </a:extLst>
            </p:cNvPr>
            <p:cNvSpPr/>
            <p:nvPr/>
          </p:nvSpPr>
          <p:spPr>
            <a:xfrm rot="10800000">
              <a:off x="670289" y="1398595"/>
              <a:ext cx="7286513" cy="1829396"/>
            </a:xfrm>
            <a:prstGeom prst="foldedCorner">
              <a:avLst>
                <a:gd name="adj" fmla="val 8561"/>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B32D550-8C68-F1BE-7AF8-E9CEB953E7D3}"/>
                </a:ext>
              </a:extLst>
            </p:cNvPr>
            <p:cNvSpPr txBox="1"/>
            <p:nvPr/>
          </p:nvSpPr>
          <p:spPr>
            <a:xfrm>
              <a:off x="673047" y="1398596"/>
              <a:ext cx="7477173"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Page Limits</a:t>
              </a:r>
            </a:p>
          </p:txBody>
        </p:sp>
      </p:grpSp>
      <p:sp>
        <p:nvSpPr>
          <p:cNvPr id="16" name="TextBox 15">
            <a:extLst>
              <a:ext uri="{FF2B5EF4-FFF2-40B4-BE49-F238E27FC236}">
                <a16:creationId xmlns:a16="http://schemas.microsoft.com/office/drawing/2014/main" id="{7A30ADDA-65DA-3982-5F20-78BE6636A8CC}"/>
              </a:ext>
            </a:extLst>
          </p:cNvPr>
          <p:cNvSpPr txBox="1"/>
          <p:nvPr/>
        </p:nvSpPr>
        <p:spPr>
          <a:xfrm>
            <a:off x="583014" y="934230"/>
            <a:ext cx="6681386" cy="2177519"/>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Page Limits</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Full application reduced </a:t>
            </a:r>
          </a:p>
          <a:p>
            <a:pPr marL="1257300" lvl="2" indent="-342900">
              <a:spcAft>
                <a:spcPts val="3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40 from 45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pages for </a:t>
            </a: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RIAs &amp; IAs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(Lump Sum 45 from 50)</a:t>
            </a:r>
            <a:endParaRPr lang="en-GB" sz="2200" b="1" dirty="0">
              <a:solidFill>
                <a:srgbClr val="002F8E"/>
              </a:solidFill>
              <a:latin typeface="Calibri" panose="020F0502020204030204" pitchFamily="34" charset="0"/>
              <a:ea typeface="Calibri" panose="020F0502020204030204" pitchFamily="34" charset="0"/>
              <a:cs typeface="Calibri" panose="020F0502020204030204" pitchFamily="34" charset="0"/>
            </a:endParaRPr>
          </a:p>
          <a:p>
            <a:pPr marL="1257300" lvl="2" indent="-342900">
              <a:spcAft>
                <a:spcPts val="3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25 from 30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for </a:t>
            </a: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CSAs</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 (Lump Sum 28 from 33)</a:t>
            </a:r>
          </a:p>
          <a:p>
            <a:pPr marL="1257300" lvl="2" indent="-342900">
              <a:spcAft>
                <a:spcPts val="3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65 form 70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for </a:t>
            </a:r>
            <a:r>
              <a:rPr lang="en-GB" b="1" dirty="0" err="1">
                <a:solidFill>
                  <a:srgbClr val="002F8E"/>
                </a:solidFill>
                <a:latin typeface="Calibri" panose="020F0502020204030204" pitchFamily="34" charset="0"/>
                <a:ea typeface="Calibri" panose="020F0502020204030204" pitchFamily="34" charset="0"/>
                <a:cs typeface="Calibri" panose="020F0502020204030204" pitchFamily="34" charset="0"/>
              </a:rPr>
              <a:t>CoFund</a:t>
            </a:r>
            <a:endParaRPr lang="en-GB" b="1" dirty="0">
              <a:solidFill>
                <a:srgbClr val="002F8E"/>
              </a:solidFill>
              <a:latin typeface="Calibri" panose="020F0502020204030204" pitchFamily="34" charset="0"/>
              <a:ea typeface="Calibri" panose="020F0502020204030204" pitchFamily="34" charset="0"/>
              <a:cs typeface="Calibri" panose="020F0502020204030204" pitchFamily="34" charset="0"/>
            </a:endParaRPr>
          </a:p>
          <a:p>
            <a:pPr marL="1257300" lvl="2" indent="-342900">
              <a:spcAft>
                <a:spcPts val="300"/>
              </a:spcAft>
              <a:buFont typeface="Arial" panose="020B0604020202020204" pitchFamily="34" charset="0"/>
              <a:buChar char="•"/>
            </a:pP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First-stage remains 10 pages</a:t>
            </a:r>
          </a:p>
        </p:txBody>
      </p:sp>
      <p:grpSp>
        <p:nvGrpSpPr>
          <p:cNvPr id="31" name="Group 30">
            <a:extLst>
              <a:ext uri="{FF2B5EF4-FFF2-40B4-BE49-F238E27FC236}">
                <a16:creationId xmlns:a16="http://schemas.microsoft.com/office/drawing/2014/main" id="{DAE80912-B0DB-0B86-857E-A3F1C4860703}"/>
              </a:ext>
            </a:extLst>
          </p:cNvPr>
          <p:cNvGrpSpPr/>
          <p:nvPr/>
        </p:nvGrpSpPr>
        <p:grpSpPr>
          <a:xfrm>
            <a:off x="2439628" y="5436018"/>
            <a:ext cx="8053594" cy="1335621"/>
            <a:chOff x="1775500" y="5448278"/>
            <a:chExt cx="8053594" cy="1297930"/>
          </a:xfrm>
        </p:grpSpPr>
        <p:sp>
          <p:nvSpPr>
            <p:cNvPr id="24" name="Rectangle: Folded Corner 23">
              <a:extLst>
                <a:ext uri="{FF2B5EF4-FFF2-40B4-BE49-F238E27FC236}">
                  <a16:creationId xmlns:a16="http://schemas.microsoft.com/office/drawing/2014/main" id="{F9813404-45BE-862E-1165-5FD8B623B51F}"/>
                </a:ext>
              </a:extLst>
            </p:cNvPr>
            <p:cNvSpPr/>
            <p:nvPr/>
          </p:nvSpPr>
          <p:spPr>
            <a:xfrm rot="10800000">
              <a:off x="1775500" y="5448278"/>
              <a:ext cx="7983179" cy="1297930"/>
            </a:xfrm>
            <a:prstGeom prst="foldedCorner">
              <a:avLst>
                <a:gd name="adj" fmla="val 15215"/>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2225B3E-96D7-8962-AC82-BE1B989C4697}"/>
                </a:ext>
              </a:extLst>
            </p:cNvPr>
            <p:cNvSpPr txBox="1"/>
            <p:nvPr/>
          </p:nvSpPr>
          <p:spPr>
            <a:xfrm>
              <a:off x="1803567" y="5515101"/>
              <a:ext cx="8025527"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Associated Countries</a:t>
              </a:r>
            </a:p>
          </p:txBody>
        </p:sp>
      </p:grpSp>
      <p:grpSp>
        <p:nvGrpSpPr>
          <p:cNvPr id="30" name="Group 29">
            <a:extLst>
              <a:ext uri="{FF2B5EF4-FFF2-40B4-BE49-F238E27FC236}">
                <a16:creationId xmlns:a16="http://schemas.microsoft.com/office/drawing/2014/main" id="{6C595D64-CA57-E399-3796-C2E85F22CF95}"/>
              </a:ext>
            </a:extLst>
          </p:cNvPr>
          <p:cNvGrpSpPr/>
          <p:nvPr/>
        </p:nvGrpSpPr>
        <p:grpSpPr>
          <a:xfrm>
            <a:off x="1547907" y="3234697"/>
            <a:ext cx="7707018" cy="2138915"/>
            <a:chOff x="1352577" y="3388379"/>
            <a:chExt cx="7707018" cy="1855219"/>
          </a:xfrm>
        </p:grpSpPr>
        <p:sp>
          <p:nvSpPr>
            <p:cNvPr id="22" name="Rectangle: Folded Corner 21">
              <a:extLst>
                <a:ext uri="{FF2B5EF4-FFF2-40B4-BE49-F238E27FC236}">
                  <a16:creationId xmlns:a16="http://schemas.microsoft.com/office/drawing/2014/main" id="{3EF4182C-5D5B-E6E5-808F-C727BE493286}"/>
                </a:ext>
              </a:extLst>
            </p:cNvPr>
            <p:cNvSpPr/>
            <p:nvPr/>
          </p:nvSpPr>
          <p:spPr>
            <a:xfrm rot="10800000">
              <a:off x="1352577" y="3388379"/>
              <a:ext cx="7707018" cy="1855219"/>
            </a:xfrm>
            <a:prstGeom prst="foldedCorner">
              <a:avLst>
                <a:gd name="adj" fmla="val 8561"/>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3F23343-984E-8A8C-AAAF-F99DF7D85755}"/>
                </a:ext>
              </a:extLst>
            </p:cNvPr>
            <p:cNvSpPr txBox="1"/>
            <p:nvPr/>
          </p:nvSpPr>
          <p:spPr>
            <a:xfrm>
              <a:off x="1442491" y="3388381"/>
              <a:ext cx="7511354"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Eligibility Rules</a:t>
              </a:r>
            </a:p>
          </p:txBody>
        </p:sp>
      </p:grpSp>
      <p:sp>
        <p:nvSpPr>
          <p:cNvPr id="17" name="TextBox 16">
            <a:extLst>
              <a:ext uri="{FF2B5EF4-FFF2-40B4-BE49-F238E27FC236}">
                <a16:creationId xmlns:a16="http://schemas.microsoft.com/office/drawing/2014/main" id="{E53905E8-2431-97D5-99D1-6EA5B19703F9}"/>
              </a:ext>
            </a:extLst>
          </p:cNvPr>
          <p:cNvSpPr txBox="1"/>
          <p:nvPr/>
        </p:nvSpPr>
        <p:spPr>
          <a:xfrm>
            <a:off x="1637821" y="3235339"/>
            <a:ext cx="7511354" cy="213904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Eligibility Rules</a:t>
            </a:r>
          </a:p>
          <a:p>
            <a:pPr marL="800100" lvl="1" indent="-342900">
              <a:spcAft>
                <a:spcPts val="600"/>
              </a:spcAft>
              <a:buFont typeface="Arial" panose="020B0604020202020204" pitchFamily="34" charset="0"/>
              <a:buChar char="•"/>
            </a:pPr>
            <a:r>
              <a:rPr lang="en-GB" b="1">
                <a:solidFill>
                  <a:srgbClr val="002F8E"/>
                </a:solidFill>
                <a:latin typeface="Calibri" panose="020F0502020204030204" pitchFamily="34" charset="0"/>
                <a:ea typeface="Calibri" panose="020F0502020204030204" pitchFamily="34" charset="0"/>
                <a:cs typeface="Calibri" panose="020F0502020204030204" pitchFamily="34" charset="0"/>
              </a:rPr>
              <a:t>China excluded </a:t>
            </a:r>
            <a:r>
              <a:rPr lang="en-GB">
                <a:solidFill>
                  <a:srgbClr val="002F8E"/>
                </a:solidFill>
                <a:latin typeface="Calibri" panose="020F0502020204030204" pitchFamily="34" charset="0"/>
                <a:ea typeface="Calibri" panose="020F0502020204030204" pitchFamily="34" charset="0"/>
                <a:cs typeface="Calibri" panose="020F0502020204030204" pitchFamily="34" charset="0"/>
              </a:rPr>
              <a:t>from IA </a:t>
            </a:r>
            <a:r>
              <a:rPr lang="en-GB" u="sng">
                <a:solidFill>
                  <a:srgbClr val="002F8E"/>
                </a:solidFill>
                <a:latin typeface="Calibri" panose="020F0502020204030204" pitchFamily="34" charset="0"/>
                <a:ea typeface="Calibri" panose="020F0502020204030204" pitchFamily="34" charset="0"/>
                <a:cs typeface="Calibri" panose="020F0502020204030204" pitchFamily="34" charset="0"/>
              </a:rPr>
              <a:t>and most RIAs </a:t>
            </a:r>
            <a:r>
              <a:rPr lang="en-GB">
                <a:solidFill>
                  <a:srgbClr val="002F8E"/>
                </a:solidFill>
                <a:latin typeface="Calibri" panose="020F0502020204030204" pitchFamily="34" charset="0"/>
                <a:ea typeface="Calibri" panose="020F0502020204030204" pitchFamily="34" charset="0"/>
                <a:cs typeface="Calibri" panose="020F0502020204030204" pitchFamily="34" charset="0"/>
              </a:rPr>
              <a:t>(except for specific destinations e.g., Cluster 2, parts of Cluster 5 &amp; 6, Missions, Widening)</a:t>
            </a:r>
          </a:p>
          <a:p>
            <a:pPr marL="800100" lvl="1" indent="-342900">
              <a:spcAft>
                <a:spcPts val="600"/>
              </a:spcAft>
              <a:buFont typeface="Arial" panose="020B0604020202020204" pitchFamily="34" charset="0"/>
              <a:buChar char="•"/>
            </a:pPr>
            <a:r>
              <a:rPr lang="en-GB">
                <a:solidFill>
                  <a:srgbClr val="002F8E"/>
                </a:solidFill>
                <a:latin typeface="Calibri" panose="020F0502020204030204" pitchFamily="34" charset="0"/>
                <a:ea typeface="Calibri" panose="020F0502020204030204" pitchFamily="34" charset="0"/>
                <a:cs typeface="Calibri" panose="020F0502020204030204" pitchFamily="34" charset="0"/>
              </a:rPr>
              <a:t>Chinese universities linked to MIIT barred from all actions</a:t>
            </a:r>
          </a:p>
          <a:p>
            <a:pPr marL="800100" lvl="1" indent="-342900">
              <a:spcAft>
                <a:spcPts val="600"/>
              </a:spcAft>
              <a:buFont typeface="Arial" panose="020B0604020202020204" pitchFamily="34" charset="0"/>
              <a:buChar char="•"/>
            </a:pPr>
            <a:r>
              <a:rPr lang="en-GB">
                <a:solidFill>
                  <a:srgbClr val="002F8E"/>
                </a:solidFill>
                <a:latin typeface="Calibri" panose="020F0502020204030204" pitchFamily="34" charset="0"/>
                <a:ea typeface="Calibri" panose="020F0502020204030204" pitchFamily="34" charset="0"/>
                <a:cs typeface="Calibri" panose="020F0502020204030204" pitchFamily="34" charset="0"/>
              </a:rPr>
              <a:t>Entities controlled by China cannot join IAs in AI, semiconductors, quantum, biotech.</a:t>
            </a:r>
          </a:p>
        </p:txBody>
      </p:sp>
      <p:sp>
        <p:nvSpPr>
          <p:cNvPr id="19" name="TextBox 18">
            <a:extLst>
              <a:ext uri="{FF2B5EF4-FFF2-40B4-BE49-F238E27FC236}">
                <a16:creationId xmlns:a16="http://schemas.microsoft.com/office/drawing/2014/main" id="{E1A21853-C9DA-B401-0429-A7157B395C1B}"/>
              </a:ext>
            </a:extLst>
          </p:cNvPr>
          <p:cNvSpPr txBox="1"/>
          <p:nvPr/>
        </p:nvSpPr>
        <p:spPr>
          <a:xfrm>
            <a:off x="2467688" y="5509274"/>
            <a:ext cx="8025527" cy="123110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Associated Countries</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Republic of Korea (Pillar II) &amp; Switzerland (entire Programme form 2025)</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Egypt (entire Programme form 2025) &amp; Japan (Pillar II from 2026) </a:t>
            </a:r>
            <a:endParaRPr lang="en-GB" dirty="0">
              <a:solidFill>
                <a:srgbClr val="002F8E"/>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1D3D2339-E89F-BB0F-9138-856C3CE549D0}"/>
              </a:ext>
            </a:extLst>
          </p:cNvPr>
          <p:cNvGrpSpPr/>
          <p:nvPr/>
        </p:nvGrpSpPr>
        <p:grpSpPr>
          <a:xfrm>
            <a:off x="10678160" y="5515101"/>
            <a:ext cx="1450459" cy="1258329"/>
            <a:chOff x="10678160" y="5515101"/>
            <a:chExt cx="1450459" cy="1258329"/>
          </a:xfrm>
        </p:grpSpPr>
        <p:sp>
          <p:nvSpPr>
            <p:cNvPr id="15" name="Rectangle: Folded Corner 14">
              <a:extLst>
                <a:ext uri="{FF2B5EF4-FFF2-40B4-BE49-F238E27FC236}">
                  <a16:creationId xmlns:a16="http://schemas.microsoft.com/office/drawing/2014/main" id="{D0F8928A-3751-65B1-A25B-037B68475366}"/>
                </a:ext>
              </a:extLst>
            </p:cNvPr>
            <p:cNvSpPr/>
            <p:nvPr/>
          </p:nvSpPr>
          <p:spPr>
            <a:xfrm rot="10800000">
              <a:off x="10678160" y="5515101"/>
              <a:ext cx="1422400" cy="1258329"/>
            </a:xfrm>
            <a:prstGeom prst="foldedCorner">
              <a:avLst>
                <a:gd name="adj" fmla="val 8561"/>
              </a:avLst>
            </a:prstGeom>
            <a:solidFill>
              <a:schemeClr val="accent6">
                <a:lumMod val="20000"/>
                <a:lumOff val="80000"/>
              </a:schemeClr>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C1EF757-877A-0D63-3B16-00CDC3BFFFE7}"/>
                </a:ext>
              </a:extLst>
            </p:cNvPr>
            <p:cNvSpPr txBox="1"/>
            <p:nvPr/>
          </p:nvSpPr>
          <p:spPr>
            <a:xfrm>
              <a:off x="10779011" y="5649452"/>
              <a:ext cx="1349608" cy="954107"/>
            </a:xfrm>
            <a:prstGeom prst="rect">
              <a:avLst/>
            </a:prstGeom>
            <a:noFill/>
            <a:ln>
              <a:noFill/>
            </a:ln>
          </p:spPr>
          <p:txBody>
            <a:bodyPr wrap="square">
              <a:spAutoFit/>
            </a:bodyPr>
            <a:lstStyle/>
            <a:p>
              <a:r>
                <a:rPr lang="en-GB" sz="14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Work Programme 2026-2027 - 15. General Annex</a:t>
              </a:r>
              <a:endParaRPr lang="en-GB" sz="1400" b="1" dirty="0">
                <a:solidFill>
                  <a:srgbClr val="A72D99"/>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33" name="Rectangle: Rounded Corners 32">
            <a:extLst>
              <a:ext uri="{FF2B5EF4-FFF2-40B4-BE49-F238E27FC236}">
                <a16:creationId xmlns:a16="http://schemas.microsoft.com/office/drawing/2014/main" id="{8437FA44-855E-88D6-7A2C-6B3D97F6EC63}"/>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24E4C721-4E2A-9DC7-CAFE-1C4825381FB9}"/>
              </a:ext>
            </a:extLst>
          </p:cNvPr>
          <p:cNvSpPr txBox="1"/>
          <p:nvPr/>
        </p:nvSpPr>
        <p:spPr>
          <a:xfrm>
            <a:off x="583014" y="-86091"/>
            <a:ext cx="11513139" cy="1015663"/>
          </a:xfrm>
          <a:prstGeom prst="rect">
            <a:avLst/>
          </a:prstGeom>
          <a:noFill/>
        </p:spPr>
        <p:txBody>
          <a:bodyPr wrap="square" rtlCol="0" anchor="t">
            <a:spAutoFit/>
          </a:bodyPr>
          <a:lstStyle/>
          <a:p>
            <a:r>
              <a:rPr lang="en-GB" sz="4400" b="1">
                <a:solidFill>
                  <a:srgbClr val="002060"/>
                </a:solidFill>
              </a:rPr>
              <a:t>Key Novelties – </a:t>
            </a:r>
            <a:r>
              <a:rPr lang="en-GB" sz="6000" b="1">
                <a:solidFill>
                  <a:srgbClr val="002060"/>
                </a:solidFill>
              </a:rPr>
              <a:t>General Annexes</a:t>
            </a:r>
          </a:p>
        </p:txBody>
      </p:sp>
      <p:pic>
        <p:nvPicPr>
          <p:cNvPr id="2" name="Picture 1">
            <a:extLst>
              <a:ext uri="{FF2B5EF4-FFF2-40B4-BE49-F238E27FC236}">
                <a16:creationId xmlns:a16="http://schemas.microsoft.com/office/drawing/2014/main" id="{1EC2C6B0-8A98-B662-CB61-4AF5073958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991" y="6403399"/>
            <a:ext cx="1036400" cy="304908"/>
          </a:xfrm>
          <a:prstGeom prst="rect">
            <a:avLst/>
          </a:prstGeom>
          <a:ln>
            <a:noFill/>
          </a:ln>
        </p:spPr>
      </p:pic>
    </p:spTree>
    <p:extLst>
      <p:ext uri="{BB962C8B-B14F-4D97-AF65-F5344CB8AC3E}">
        <p14:creationId xmlns:p14="http://schemas.microsoft.com/office/powerpoint/2010/main" val="266847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0C563-A303-C82E-A09B-417E8E0F45F2}"/>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354F8769-F5E1-9465-70C0-7C0BB9C95FAD}"/>
              </a:ext>
            </a:extLst>
          </p:cNvPr>
          <p:cNvGrpSpPr/>
          <p:nvPr/>
        </p:nvGrpSpPr>
        <p:grpSpPr>
          <a:xfrm>
            <a:off x="2164142" y="3920121"/>
            <a:ext cx="6607782" cy="2017130"/>
            <a:chOff x="1352577" y="3388379"/>
            <a:chExt cx="7707018" cy="1855219"/>
          </a:xfrm>
        </p:grpSpPr>
        <p:sp>
          <p:nvSpPr>
            <p:cNvPr id="22" name="Rectangle: Folded Corner 21">
              <a:extLst>
                <a:ext uri="{FF2B5EF4-FFF2-40B4-BE49-F238E27FC236}">
                  <a16:creationId xmlns:a16="http://schemas.microsoft.com/office/drawing/2014/main" id="{604A5F1F-3707-96ED-30EE-E40545B37787}"/>
                </a:ext>
              </a:extLst>
            </p:cNvPr>
            <p:cNvSpPr/>
            <p:nvPr/>
          </p:nvSpPr>
          <p:spPr>
            <a:xfrm rot="10800000">
              <a:off x="1352577" y="3388379"/>
              <a:ext cx="7707018" cy="1855219"/>
            </a:xfrm>
            <a:prstGeom prst="foldedCorner">
              <a:avLst>
                <a:gd name="adj" fmla="val 8561"/>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FED4F4C-4F75-C62F-1F61-B30F5587AB86}"/>
                </a:ext>
              </a:extLst>
            </p:cNvPr>
            <p:cNvSpPr txBox="1"/>
            <p:nvPr/>
          </p:nvSpPr>
          <p:spPr>
            <a:xfrm>
              <a:off x="1442491" y="3388381"/>
              <a:ext cx="7511354"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Two-Stage Evaluation Threshold</a:t>
              </a:r>
            </a:p>
          </p:txBody>
        </p:sp>
      </p:grpSp>
      <p:sp>
        <p:nvSpPr>
          <p:cNvPr id="17" name="TextBox 16">
            <a:extLst>
              <a:ext uri="{FF2B5EF4-FFF2-40B4-BE49-F238E27FC236}">
                <a16:creationId xmlns:a16="http://schemas.microsoft.com/office/drawing/2014/main" id="{2996ED45-8ED8-17B0-FBAB-272898404C5F}"/>
              </a:ext>
            </a:extLst>
          </p:cNvPr>
          <p:cNvSpPr txBox="1"/>
          <p:nvPr/>
        </p:nvSpPr>
        <p:spPr>
          <a:xfrm>
            <a:off x="2241355" y="3920762"/>
            <a:ext cx="7511354" cy="186204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Two-Stage Evaluation Threshold</a:t>
            </a:r>
          </a:p>
          <a:p>
            <a:pPr marL="800100" lvl="1" indent="-342900">
              <a:buFont typeface="Arial" panose="020B0604020202020204" pitchFamily="34" charset="0"/>
              <a:buChar char="•"/>
            </a:pPr>
            <a:r>
              <a:rPr lang="en-GB" b="1">
                <a:solidFill>
                  <a:srgbClr val="002F8E"/>
                </a:solidFill>
                <a:latin typeface="Calibri" panose="020F0502020204030204" pitchFamily="34" charset="0"/>
                <a:ea typeface="Calibri" panose="020F0502020204030204" pitchFamily="34" charset="0"/>
                <a:cs typeface="Calibri" panose="020F0502020204030204" pitchFamily="34" charset="0"/>
              </a:rPr>
              <a:t>Increased oversubscription target for stage 2 via changes</a:t>
            </a:r>
          </a:p>
          <a:p>
            <a:pPr marL="806450" lvl="1">
              <a:spcAft>
                <a:spcPts val="600"/>
              </a:spcAft>
            </a:pPr>
            <a:r>
              <a:rPr lang="en-GB" b="1">
                <a:solidFill>
                  <a:srgbClr val="002F8E"/>
                </a:solidFill>
                <a:latin typeface="Calibri" panose="020F0502020204030204" pitchFamily="34" charset="0"/>
                <a:ea typeface="Calibri" panose="020F0502020204030204" pitchFamily="34" charset="0"/>
                <a:cs typeface="Calibri" panose="020F0502020204030204" pitchFamily="34" charset="0"/>
              </a:rPr>
              <a:t>to stage 1</a:t>
            </a:r>
            <a:r>
              <a:rPr lang="en-GB">
                <a:solidFill>
                  <a:srgbClr val="002F8E"/>
                </a:solidFill>
                <a:latin typeface="Calibri" panose="020F0502020204030204" pitchFamily="34" charset="0"/>
                <a:ea typeface="Calibri" panose="020F0502020204030204" pitchFamily="34" charset="0"/>
                <a:cs typeface="Calibri" panose="020F0502020204030204" pitchFamily="34" charset="0"/>
              </a:rPr>
              <a:t> assessment</a:t>
            </a:r>
            <a:r>
              <a:rPr lang="en-GB" baseline="30000">
                <a:solidFill>
                  <a:srgbClr val="002F8E"/>
                </a:solidFill>
                <a:latin typeface="Calibri" panose="020F0502020204030204" pitchFamily="34" charset="0"/>
                <a:ea typeface="Calibri" panose="020F0502020204030204" pitchFamily="34" charset="0"/>
                <a:cs typeface="Calibri" panose="020F0502020204030204" pitchFamily="34" charset="0"/>
              </a:rPr>
              <a:t>%</a:t>
            </a:r>
            <a:r>
              <a:rPr lang="en-GB">
                <a:solidFill>
                  <a:srgbClr val="002F8E"/>
                </a:solidFill>
                <a:latin typeface="Calibri" panose="020F0502020204030204" pitchFamily="34" charset="0"/>
                <a:ea typeface="Calibri" panose="020F0502020204030204" pitchFamily="34" charset="0"/>
                <a:cs typeface="Calibri" panose="020F0502020204030204" pitchFamily="34" charset="0"/>
              </a:rPr>
              <a:t>:</a:t>
            </a:r>
          </a:p>
          <a:p>
            <a:pPr marL="1257300" lvl="2" indent="-342900">
              <a:spcAft>
                <a:spcPts val="600"/>
              </a:spcAft>
              <a:buFont typeface="Arial" panose="020B0604020202020204" pitchFamily="34" charset="0"/>
              <a:buChar char="•"/>
            </a:pPr>
            <a:r>
              <a:rPr lang="en-GB">
                <a:solidFill>
                  <a:srgbClr val="002F8E"/>
                </a:solidFill>
                <a:latin typeface="Calibri" panose="020F0502020204030204" pitchFamily="34" charset="0"/>
                <a:ea typeface="Calibri" panose="020F0502020204030204" pitchFamily="34" charset="0"/>
                <a:cs typeface="Calibri" panose="020F0502020204030204" pitchFamily="34" charset="0"/>
              </a:rPr>
              <a:t>2025: Budget target = 1.5–2× available budget</a:t>
            </a:r>
          </a:p>
          <a:p>
            <a:pPr marL="1257300" lvl="2" indent="-342900">
              <a:spcAft>
                <a:spcPts val="600"/>
              </a:spcAft>
              <a:buFont typeface="Arial" panose="020B0604020202020204" pitchFamily="34" charset="0"/>
              <a:buChar char="•"/>
            </a:pPr>
            <a:r>
              <a:rPr lang="en-GB">
                <a:solidFill>
                  <a:srgbClr val="002F8E"/>
                </a:solidFill>
                <a:latin typeface="Calibri" panose="020F0502020204030204" pitchFamily="34" charset="0"/>
                <a:ea typeface="Calibri" panose="020F0502020204030204" pitchFamily="34" charset="0"/>
                <a:cs typeface="Calibri" panose="020F0502020204030204" pitchFamily="34" charset="0"/>
              </a:rPr>
              <a:t>2026–2027: Budget target = </a:t>
            </a:r>
            <a:r>
              <a:rPr lang="en-GB" b="1">
                <a:solidFill>
                  <a:srgbClr val="002F8E"/>
                </a:solidFill>
                <a:latin typeface="Calibri" panose="020F0502020204030204" pitchFamily="34" charset="0"/>
                <a:ea typeface="Calibri" panose="020F0502020204030204" pitchFamily="34" charset="0"/>
                <a:cs typeface="Calibri" panose="020F0502020204030204" pitchFamily="34" charset="0"/>
              </a:rPr>
              <a:t>2–3× available budget</a:t>
            </a:r>
          </a:p>
        </p:txBody>
      </p:sp>
      <p:grpSp>
        <p:nvGrpSpPr>
          <p:cNvPr id="29" name="Group 28">
            <a:extLst>
              <a:ext uri="{FF2B5EF4-FFF2-40B4-BE49-F238E27FC236}">
                <a16:creationId xmlns:a16="http://schemas.microsoft.com/office/drawing/2014/main" id="{8AEF4A37-161B-9CCD-8391-AE1184609AEF}"/>
              </a:ext>
            </a:extLst>
          </p:cNvPr>
          <p:cNvGrpSpPr/>
          <p:nvPr/>
        </p:nvGrpSpPr>
        <p:grpSpPr>
          <a:xfrm>
            <a:off x="1072802" y="1178030"/>
            <a:ext cx="7479931" cy="2484611"/>
            <a:chOff x="670289" y="1398595"/>
            <a:chExt cx="7479931" cy="1829396"/>
          </a:xfrm>
        </p:grpSpPr>
        <p:sp>
          <p:nvSpPr>
            <p:cNvPr id="21" name="Rectangle: Folded Corner 20">
              <a:extLst>
                <a:ext uri="{FF2B5EF4-FFF2-40B4-BE49-F238E27FC236}">
                  <a16:creationId xmlns:a16="http://schemas.microsoft.com/office/drawing/2014/main" id="{B15EEFBE-1D80-29CC-F03C-3BA5E14BD61B}"/>
                </a:ext>
              </a:extLst>
            </p:cNvPr>
            <p:cNvSpPr/>
            <p:nvPr/>
          </p:nvSpPr>
          <p:spPr>
            <a:xfrm rot="10800000">
              <a:off x="670289" y="1398595"/>
              <a:ext cx="7286513" cy="1829396"/>
            </a:xfrm>
            <a:prstGeom prst="foldedCorner">
              <a:avLst>
                <a:gd name="adj" fmla="val 8561"/>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2ED8893-DA55-85AF-5933-7E5EAFCEE1BA}"/>
                </a:ext>
              </a:extLst>
            </p:cNvPr>
            <p:cNvSpPr txBox="1"/>
            <p:nvPr/>
          </p:nvSpPr>
          <p:spPr>
            <a:xfrm>
              <a:off x="673047" y="1398596"/>
              <a:ext cx="7477173"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Gender Equality Plans</a:t>
              </a:r>
            </a:p>
          </p:txBody>
        </p:sp>
      </p:grpSp>
      <p:sp>
        <p:nvSpPr>
          <p:cNvPr id="16" name="TextBox 15">
            <a:extLst>
              <a:ext uri="{FF2B5EF4-FFF2-40B4-BE49-F238E27FC236}">
                <a16:creationId xmlns:a16="http://schemas.microsoft.com/office/drawing/2014/main" id="{DF8176BC-761A-5E24-9CBC-502087BCDEE4}"/>
              </a:ext>
            </a:extLst>
          </p:cNvPr>
          <p:cNvSpPr txBox="1"/>
          <p:nvPr/>
        </p:nvSpPr>
        <p:spPr>
          <a:xfrm>
            <a:off x="1078314" y="1178032"/>
            <a:ext cx="7286514" cy="249299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Gender Equality Plans</a:t>
            </a:r>
          </a:p>
          <a:p>
            <a:pPr marL="357188" lvl="1"/>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As in 2025 – applies to all public bodies, ROs or HEIs </a:t>
            </a:r>
          </a:p>
          <a:p>
            <a:pPr marL="357188" lvl="1">
              <a:spcAft>
                <a:spcPts val="600"/>
              </a:spcAft>
            </a:pP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(inc. private owned) legal entities in MS/AS but:</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Now applies retroactive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to grants awarded under calls with deadlines in 2022 onwards</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Requires data collection and monitoring to be reported at least every two years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based on indicators, as opposed to annually</a:t>
            </a:r>
          </a:p>
        </p:txBody>
      </p:sp>
      <p:grpSp>
        <p:nvGrpSpPr>
          <p:cNvPr id="26" name="Group 25">
            <a:extLst>
              <a:ext uri="{FF2B5EF4-FFF2-40B4-BE49-F238E27FC236}">
                <a16:creationId xmlns:a16="http://schemas.microsoft.com/office/drawing/2014/main" id="{42634F66-3A6D-C7D3-5DEA-E6C7044D5BD3}"/>
              </a:ext>
            </a:extLst>
          </p:cNvPr>
          <p:cNvGrpSpPr/>
          <p:nvPr/>
        </p:nvGrpSpPr>
        <p:grpSpPr>
          <a:xfrm>
            <a:off x="8633555" y="4264394"/>
            <a:ext cx="1678845" cy="1328584"/>
            <a:chOff x="9277979" y="1891381"/>
            <a:chExt cx="2372786" cy="1328585"/>
          </a:xfrm>
          <a:effectLst>
            <a:outerShdw blurRad="50800" dist="38100" dir="16200000" rotWithShape="0">
              <a:prstClr val="black">
                <a:alpha val="40000"/>
              </a:prstClr>
            </a:outerShdw>
          </a:effectLst>
        </p:grpSpPr>
        <p:sp>
          <p:nvSpPr>
            <p:cNvPr id="27" name="Rectangle: Folded Corner 26">
              <a:extLst>
                <a:ext uri="{FF2B5EF4-FFF2-40B4-BE49-F238E27FC236}">
                  <a16:creationId xmlns:a16="http://schemas.microsoft.com/office/drawing/2014/main" id="{61374227-00BD-A053-7FAC-C5725E2E2A30}"/>
                </a:ext>
              </a:extLst>
            </p:cNvPr>
            <p:cNvSpPr/>
            <p:nvPr/>
          </p:nvSpPr>
          <p:spPr>
            <a:xfrm rot="10800000">
              <a:off x="9277979" y="1891381"/>
              <a:ext cx="2372786" cy="1328585"/>
            </a:xfrm>
            <a:prstGeom prst="foldedCorner">
              <a:avLst>
                <a:gd name="adj" fmla="val 8561"/>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33E2FD0-BF31-A48C-22A2-91CE2F6A860B}"/>
                </a:ext>
              </a:extLst>
            </p:cNvPr>
            <p:cNvSpPr txBox="1"/>
            <p:nvPr/>
          </p:nvSpPr>
          <p:spPr>
            <a:xfrm>
              <a:off x="9277979" y="1953798"/>
              <a:ext cx="2372785" cy="646331"/>
            </a:xfrm>
            <a:prstGeom prst="rect">
              <a:avLst/>
            </a:prstGeom>
            <a:noFill/>
            <a:ln>
              <a:noFill/>
            </a:ln>
          </p:spPr>
          <p:txBody>
            <a:bodyPr wrap="square">
              <a:spAutoFit/>
            </a:bodyPr>
            <a:lstStyle/>
            <a:p>
              <a:r>
                <a:rPr lang="en-GB" sz="1200" baseline="30000">
                  <a:solidFill>
                    <a:srgbClr val="002F8E"/>
                  </a:solidFill>
                  <a:latin typeface="Calibri" panose="020F0502020204030204" pitchFamily="34" charset="0"/>
                  <a:ea typeface="Calibri" panose="020F0502020204030204" pitchFamily="34" charset="0"/>
                  <a:cs typeface="Calibri" panose="020F0502020204030204" pitchFamily="34" charset="0"/>
                </a:rPr>
                <a:t>% </a:t>
              </a:r>
              <a:r>
                <a:rPr lang="en-GB" sz="1200">
                  <a:solidFill>
                    <a:srgbClr val="002F8E"/>
                  </a:solidFill>
                  <a:latin typeface="Calibri" panose="020F0502020204030204" pitchFamily="34" charset="0"/>
                  <a:ea typeface="Calibri" panose="020F0502020204030204" pitchFamily="34" charset="0"/>
                  <a:cs typeface="Calibri" panose="020F0502020204030204" pitchFamily="34" charset="0"/>
                </a:rPr>
                <a:t>‘Excellence’ and ‘Impact’ remain the assessment criteria at stage 1 - threshold is expected to normally be set at 8 or 8.5  </a:t>
              </a:r>
            </a:p>
          </p:txBody>
        </p:sp>
      </p:grpSp>
      <p:sp>
        <p:nvSpPr>
          <p:cNvPr id="33" name="Rectangle: Rounded Corners 32">
            <a:extLst>
              <a:ext uri="{FF2B5EF4-FFF2-40B4-BE49-F238E27FC236}">
                <a16:creationId xmlns:a16="http://schemas.microsoft.com/office/drawing/2014/main" id="{CC0E413A-FE25-DD9A-EDB3-CA882E7130D1}"/>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04F744B4-ED12-C4D7-157C-EBD0FFE65F8D}"/>
              </a:ext>
            </a:extLst>
          </p:cNvPr>
          <p:cNvSpPr txBox="1"/>
          <p:nvPr/>
        </p:nvSpPr>
        <p:spPr>
          <a:xfrm>
            <a:off x="583014" y="-86091"/>
            <a:ext cx="11513139" cy="1015663"/>
          </a:xfrm>
          <a:prstGeom prst="rect">
            <a:avLst/>
          </a:prstGeom>
          <a:noFill/>
        </p:spPr>
        <p:txBody>
          <a:bodyPr wrap="square" rtlCol="0" anchor="t">
            <a:spAutoFit/>
          </a:bodyPr>
          <a:lstStyle/>
          <a:p>
            <a:r>
              <a:rPr lang="en-GB" sz="4400" b="1">
                <a:solidFill>
                  <a:srgbClr val="002060"/>
                </a:solidFill>
              </a:rPr>
              <a:t>Key Novelties – </a:t>
            </a:r>
            <a:r>
              <a:rPr lang="en-GB" sz="6000" b="1">
                <a:solidFill>
                  <a:srgbClr val="002060"/>
                </a:solidFill>
              </a:rPr>
              <a:t>General Annexes</a:t>
            </a:r>
          </a:p>
        </p:txBody>
      </p:sp>
      <p:grpSp>
        <p:nvGrpSpPr>
          <p:cNvPr id="2" name="Group 1">
            <a:extLst>
              <a:ext uri="{FF2B5EF4-FFF2-40B4-BE49-F238E27FC236}">
                <a16:creationId xmlns:a16="http://schemas.microsoft.com/office/drawing/2014/main" id="{73A29A61-0E53-339A-8509-A470C41023E1}"/>
              </a:ext>
            </a:extLst>
          </p:cNvPr>
          <p:cNvGrpSpPr/>
          <p:nvPr/>
        </p:nvGrpSpPr>
        <p:grpSpPr>
          <a:xfrm>
            <a:off x="10678160" y="5515101"/>
            <a:ext cx="1450459" cy="1258329"/>
            <a:chOff x="10678160" y="5515101"/>
            <a:chExt cx="1450459" cy="1258329"/>
          </a:xfrm>
        </p:grpSpPr>
        <p:sp>
          <p:nvSpPr>
            <p:cNvPr id="5" name="Rectangle: Folded Corner 4">
              <a:extLst>
                <a:ext uri="{FF2B5EF4-FFF2-40B4-BE49-F238E27FC236}">
                  <a16:creationId xmlns:a16="http://schemas.microsoft.com/office/drawing/2014/main" id="{BF58624B-2064-2CD9-8E60-1D6CA0715EC8}"/>
                </a:ext>
              </a:extLst>
            </p:cNvPr>
            <p:cNvSpPr/>
            <p:nvPr/>
          </p:nvSpPr>
          <p:spPr>
            <a:xfrm rot="10800000">
              <a:off x="10678160" y="5515101"/>
              <a:ext cx="1422400" cy="1258329"/>
            </a:xfrm>
            <a:prstGeom prst="foldedCorner">
              <a:avLst>
                <a:gd name="adj" fmla="val 8561"/>
              </a:avLst>
            </a:prstGeom>
            <a:solidFill>
              <a:schemeClr val="accent6">
                <a:lumMod val="20000"/>
                <a:lumOff val="80000"/>
              </a:schemeClr>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4271E0F-0AC4-99ED-79F4-85FD1F241AD8}"/>
                </a:ext>
              </a:extLst>
            </p:cNvPr>
            <p:cNvSpPr txBox="1"/>
            <p:nvPr/>
          </p:nvSpPr>
          <p:spPr>
            <a:xfrm>
              <a:off x="10779011" y="5649452"/>
              <a:ext cx="1349608" cy="954107"/>
            </a:xfrm>
            <a:prstGeom prst="rect">
              <a:avLst/>
            </a:prstGeom>
            <a:noFill/>
            <a:ln>
              <a:noFill/>
            </a:ln>
          </p:spPr>
          <p:txBody>
            <a:bodyPr wrap="square">
              <a:spAutoFit/>
            </a:bodyPr>
            <a:lstStyle/>
            <a:p>
              <a:r>
                <a:rPr lang="en-GB" sz="14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Work Programme 2026-2027 - 15. General Annex</a:t>
              </a:r>
              <a:endParaRPr lang="en-GB" sz="1400" b="1" dirty="0">
                <a:solidFill>
                  <a:srgbClr val="A72D99"/>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EEC16EF6-CC24-B70F-2FDA-B138033F23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991" y="6403399"/>
            <a:ext cx="1036400" cy="304908"/>
          </a:xfrm>
          <a:prstGeom prst="rect">
            <a:avLst/>
          </a:prstGeom>
          <a:ln>
            <a:noFill/>
          </a:ln>
        </p:spPr>
      </p:pic>
    </p:spTree>
    <p:extLst>
      <p:ext uri="{BB962C8B-B14F-4D97-AF65-F5344CB8AC3E}">
        <p14:creationId xmlns:p14="http://schemas.microsoft.com/office/powerpoint/2010/main" val="8384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par>
                                <p:cTn id="19" presetID="10" presetClass="entr" presetSubtype="0" fill="hold" nodeType="withEffect">
                                  <p:stCondLst>
                                    <p:cond delay="50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8604-AAFB-F80B-B7D5-53E964C3EA42}"/>
            </a:ext>
          </a:extLst>
        </p:cNvPr>
        <p:cNvGrpSpPr/>
        <p:nvPr/>
      </p:nvGrpSpPr>
      <p:grpSpPr>
        <a:xfrm>
          <a:off x="0" y="0"/>
          <a:ext cx="0" cy="0"/>
          <a:chOff x="0" y="0"/>
          <a:chExt cx="0" cy="0"/>
        </a:xfrm>
      </p:grpSpPr>
      <p:grpSp>
        <p:nvGrpSpPr>
          <p:cNvPr id="29" name="Group 28">
            <a:extLst>
              <a:ext uri="{FF2B5EF4-FFF2-40B4-BE49-F238E27FC236}">
                <a16:creationId xmlns:a16="http://schemas.microsoft.com/office/drawing/2014/main" id="{4D454F7C-3F23-917F-D77D-D791AC4A0170}"/>
              </a:ext>
            </a:extLst>
          </p:cNvPr>
          <p:cNvGrpSpPr/>
          <p:nvPr/>
        </p:nvGrpSpPr>
        <p:grpSpPr>
          <a:xfrm>
            <a:off x="1072802" y="1178030"/>
            <a:ext cx="10336878" cy="4328690"/>
            <a:chOff x="670289" y="1398595"/>
            <a:chExt cx="7479931" cy="1829396"/>
          </a:xfrm>
        </p:grpSpPr>
        <p:sp>
          <p:nvSpPr>
            <p:cNvPr id="21" name="Rectangle: Folded Corner 20">
              <a:extLst>
                <a:ext uri="{FF2B5EF4-FFF2-40B4-BE49-F238E27FC236}">
                  <a16:creationId xmlns:a16="http://schemas.microsoft.com/office/drawing/2014/main" id="{7958A6DE-04E7-EF2D-CFAC-89C02460C686}"/>
                </a:ext>
              </a:extLst>
            </p:cNvPr>
            <p:cNvSpPr/>
            <p:nvPr/>
          </p:nvSpPr>
          <p:spPr>
            <a:xfrm rot="10800000">
              <a:off x="670289" y="1398595"/>
              <a:ext cx="7286513" cy="1829396"/>
            </a:xfrm>
            <a:prstGeom prst="foldedCorner">
              <a:avLst>
                <a:gd name="adj" fmla="val 8561"/>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178AD4D-5B67-6B25-77F3-81F8948CB18C}"/>
                </a:ext>
              </a:extLst>
            </p:cNvPr>
            <p:cNvSpPr txBox="1"/>
            <p:nvPr/>
          </p:nvSpPr>
          <p:spPr>
            <a:xfrm>
              <a:off x="673047" y="1398596"/>
              <a:ext cx="7477173" cy="28616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endParaRPr lang="en-GB" sz="500" b="1" dirty="0">
                <a:solidFill>
                  <a:srgbClr val="002F8E"/>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Horizontal Activities</a:t>
              </a:r>
            </a:p>
          </p:txBody>
        </p:sp>
      </p:grpSp>
      <p:sp>
        <p:nvSpPr>
          <p:cNvPr id="33" name="Rectangle: Rounded Corners 32">
            <a:extLst>
              <a:ext uri="{FF2B5EF4-FFF2-40B4-BE49-F238E27FC236}">
                <a16:creationId xmlns:a16="http://schemas.microsoft.com/office/drawing/2014/main" id="{DC0F9718-AE3E-61A2-3174-22C5C0A738F4}"/>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95E5E9EE-2570-FFD0-66BE-0688876623EF}"/>
              </a:ext>
            </a:extLst>
          </p:cNvPr>
          <p:cNvSpPr txBox="1"/>
          <p:nvPr/>
        </p:nvSpPr>
        <p:spPr>
          <a:xfrm>
            <a:off x="583014" y="-86091"/>
            <a:ext cx="11513139" cy="1015663"/>
          </a:xfrm>
          <a:prstGeom prst="rect">
            <a:avLst/>
          </a:prstGeom>
          <a:noFill/>
        </p:spPr>
        <p:txBody>
          <a:bodyPr wrap="square" rtlCol="0" anchor="t">
            <a:spAutoFit/>
          </a:bodyPr>
          <a:lstStyle/>
          <a:p>
            <a:r>
              <a:rPr lang="en-GB" sz="4400" b="1" dirty="0">
                <a:solidFill>
                  <a:srgbClr val="002060"/>
                </a:solidFill>
              </a:rPr>
              <a:t>Key Novelties – </a:t>
            </a:r>
            <a:r>
              <a:rPr lang="en-GB" sz="6000" b="1" dirty="0">
                <a:solidFill>
                  <a:srgbClr val="002060"/>
                </a:solidFill>
              </a:rPr>
              <a:t>Other</a:t>
            </a:r>
          </a:p>
        </p:txBody>
      </p:sp>
      <p:grpSp>
        <p:nvGrpSpPr>
          <p:cNvPr id="20" name="Group 19">
            <a:extLst>
              <a:ext uri="{FF2B5EF4-FFF2-40B4-BE49-F238E27FC236}">
                <a16:creationId xmlns:a16="http://schemas.microsoft.com/office/drawing/2014/main" id="{9CB55918-E265-242A-951D-EA0885E73C7D}"/>
              </a:ext>
            </a:extLst>
          </p:cNvPr>
          <p:cNvGrpSpPr/>
          <p:nvPr/>
        </p:nvGrpSpPr>
        <p:grpSpPr>
          <a:xfrm>
            <a:off x="1077880" y="1329005"/>
            <a:ext cx="9955749" cy="3908762"/>
            <a:chOff x="1077880" y="1329005"/>
            <a:chExt cx="9955749" cy="3908762"/>
          </a:xfrm>
        </p:grpSpPr>
        <p:sp>
          <p:nvSpPr>
            <p:cNvPr id="16" name="TextBox 15">
              <a:extLst>
                <a:ext uri="{FF2B5EF4-FFF2-40B4-BE49-F238E27FC236}">
                  <a16:creationId xmlns:a16="http://schemas.microsoft.com/office/drawing/2014/main" id="{8B26162A-F1A4-6BA6-ECCA-AD3E88A3B695}"/>
                </a:ext>
              </a:extLst>
            </p:cNvPr>
            <p:cNvSpPr txBox="1"/>
            <p:nvPr/>
          </p:nvSpPr>
          <p:spPr>
            <a:xfrm>
              <a:off x="1077880" y="1329005"/>
              <a:ext cx="7771480" cy="3908762"/>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Horizontal Activities</a:t>
              </a:r>
            </a:p>
            <a:p>
              <a:pPr marL="342900" indent="-342900">
                <a:spcAft>
                  <a:spcPts val="600"/>
                </a:spcAft>
                <a:buFont typeface="Arial" panose="020B0604020202020204" pitchFamily="34" charset="0"/>
                <a:buChar char="•"/>
              </a:pP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Groups the horizontal calls</a:t>
              </a:r>
            </a:p>
            <a:p>
              <a:pPr marL="342900" indent="-342900">
                <a:spcAft>
                  <a:spcPts val="600"/>
                </a:spcAft>
                <a:buFont typeface="Arial" panose="020B0604020202020204" pitchFamily="34" charset="0"/>
                <a:buChar char="•"/>
              </a:pP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Aims to create critical mass and avoid duplication of budget</a:t>
              </a:r>
            </a:p>
            <a:p>
              <a:pPr marL="342900"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Horizontal call - R&amp;I in Support of the Clean Industrial Deal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           </a:t>
              </a:r>
            </a:p>
            <a:p>
              <a:pPr marL="800100" lvl="1" indent="-342900">
                <a:spcAft>
                  <a:spcPts val="600"/>
                </a:spcAft>
                <a:buFont typeface="Arial" panose="020B0604020202020204" pitchFamily="34" charset="0"/>
                <a:buChar char="•"/>
              </a:pPr>
              <a:r>
                <a:rPr lang="en-GB" sz="1600" dirty="0">
                  <a:solidFill>
                    <a:srgbClr val="002F8E"/>
                  </a:solidFill>
                  <a:latin typeface="Calibri" panose="020F0502020204030204" pitchFamily="34" charset="0"/>
                  <a:ea typeface="Calibri" panose="020F0502020204030204" pitchFamily="34" charset="0"/>
                  <a:cs typeface="Calibri" panose="020F0502020204030204" pitchFamily="34" charset="0"/>
                </a:rPr>
                <a:t>HORIZON-CID-2026-01: €275m - 2xIA Call Topics - 16 projects - 15 Sept 2026</a:t>
              </a:r>
            </a:p>
            <a:p>
              <a:pPr marL="800100" lvl="1" indent="-342900">
                <a:spcAft>
                  <a:spcPts val="600"/>
                </a:spcAft>
                <a:buFont typeface="Arial" panose="020B0604020202020204" pitchFamily="34" charset="0"/>
                <a:buChar char="•"/>
              </a:pPr>
              <a:r>
                <a:rPr lang="en-GB" sz="1600" dirty="0">
                  <a:solidFill>
                    <a:srgbClr val="002F8E"/>
                  </a:solidFill>
                  <a:latin typeface="Calibri" panose="020F0502020204030204" pitchFamily="34" charset="0"/>
                  <a:ea typeface="Calibri" panose="020F0502020204030204" pitchFamily="34" charset="0"/>
                  <a:cs typeface="Calibri" panose="020F0502020204030204" pitchFamily="34" charset="0"/>
                </a:rPr>
                <a:t>HORIZON-CID-2027-01: €265m - 2xIA Call Topics - 16 projects - 15 Sept 2027</a:t>
              </a:r>
            </a:p>
            <a:p>
              <a:pPr marL="342900"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Horizontal call - AI in science</a:t>
              </a:r>
            </a:p>
            <a:p>
              <a:pPr marL="800100" lvl="1" indent="-342900">
                <a:spcAft>
                  <a:spcPts val="600"/>
                </a:spcAft>
                <a:buFont typeface="Arial" panose="020B0604020202020204" pitchFamily="34" charset="0"/>
                <a:buChar char="•"/>
              </a:pPr>
              <a:r>
                <a:rPr lang="en-GB" sz="1600" dirty="0">
                  <a:solidFill>
                    <a:srgbClr val="002F8E"/>
                  </a:solidFill>
                  <a:latin typeface="Calibri" panose="020F0502020204030204" pitchFamily="34" charset="0"/>
                  <a:ea typeface="Calibri" panose="020F0502020204030204" pitchFamily="34" charset="0"/>
                  <a:cs typeface="Calibri" panose="020F0502020204030204" pitchFamily="34" charset="0"/>
                </a:rPr>
                <a:t>HORIZON-RAISE-2026-01: €27.8m - 2xRIA Call Topics - 2 projects - 21 April 2026</a:t>
              </a:r>
            </a:p>
            <a:p>
              <a:pPr marL="800100" lvl="1" indent="-342900">
                <a:spcAft>
                  <a:spcPts val="600"/>
                </a:spcAft>
                <a:buFont typeface="Arial" panose="020B0604020202020204" pitchFamily="34" charset="0"/>
                <a:buChar char="•"/>
              </a:pPr>
              <a:r>
                <a:rPr lang="en-GB" sz="1600" dirty="0">
                  <a:solidFill>
                    <a:srgbClr val="002F8E"/>
                  </a:solidFill>
                  <a:latin typeface="Calibri" panose="020F0502020204030204" pitchFamily="34" charset="0"/>
                  <a:ea typeface="Calibri" panose="020F0502020204030204" pitchFamily="34" charset="0"/>
                  <a:cs typeface="Calibri" panose="020F0502020204030204" pitchFamily="34" charset="0"/>
                </a:rPr>
                <a:t>HORIZON-RAISE-2027-01: €32m - 2xRIA Call Topics - 4 projects - 02 Feb 2027</a:t>
              </a:r>
            </a:p>
            <a:p>
              <a:pPr marL="342900"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Horizontal call - RAISE Doctoral Networks for AI in Science</a:t>
              </a:r>
            </a:p>
            <a:p>
              <a:pPr marL="800100" lvl="1" indent="-342900">
                <a:spcAft>
                  <a:spcPts val="600"/>
                </a:spcAft>
                <a:buFont typeface="Arial" panose="020B0604020202020204" pitchFamily="34" charset="0"/>
                <a:buChar char="•"/>
              </a:pPr>
              <a:r>
                <a:rPr lang="en-GB" sz="1600" dirty="0">
                  <a:solidFill>
                    <a:srgbClr val="002F8E"/>
                  </a:solidFill>
                  <a:latin typeface="Calibri" panose="020F0502020204030204" pitchFamily="34" charset="0"/>
                  <a:ea typeface="Calibri" panose="020F0502020204030204" pitchFamily="34" charset="0"/>
                  <a:cs typeface="Calibri" panose="020F0502020204030204" pitchFamily="34" charset="0"/>
                </a:rPr>
                <a:t>HORIZON-RAISE-2026-01-MSCA: €30m - TMA Doctoral Networks - 24 Nov 2026</a:t>
              </a:r>
            </a:p>
          </p:txBody>
        </p:sp>
        <p:pic>
          <p:nvPicPr>
            <p:cNvPr id="9" name="Picture 8" descr="A white and blue cover page&#10;&#10;AI-generated content may be incorrect.">
              <a:extLst>
                <a:ext uri="{FF2B5EF4-FFF2-40B4-BE49-F238E27FC236}">
                  <a16:creationId xmlns:a16="http://schemas.microsoft.com/office/drawing/2014/main" id="{9443DB80-A0B9-D5EF-CC61-6E43F77EFA90}"/>
                </a:ext>
              </a:extLst>
            </p:cNvPr>
            <p:cNvPicPr>
              <a:picLocks noChangeAspect="1"/>
            </p:cNvPicPr>
            <p:nvPr/>
          </p:nvPicPr>
          <p:blipFill>
            <a:blip r:embed="rId3"/>
            <a:stretch>
              <a:fillRect/>
            </a:stretch>
          </p:blipFill>
          <p:spPr>
            <a:xfrm>
              <a:off x="8722361" y="1932276"/>
              <a:ext cx="2311268" cy="3305491"/>
            </a:xfrm>
            <a:prstGeom prst="rect">
              <a:avLst/>
            </a:prstGeom>
          </p:spPr>
        </p:pic>
      </p:grpSp>
      <p:grpSp>
        <p:nvGrpSpPr>
          <p:cNvPr id="19" name="Group 18">
            <a:extLst>
              <a:ext uri="{FF2B5EF4-FFF2-40B4-BE49-F238E27FC236}">
                <a16:creationId xmlns:a16="http://schemas.microsoft.com/office/drawing/2014/main" id="{0DE690B0-2EC4-7680-6E5C-669FEFF80EF9}"/>
              </a:ext>
            </a:extLst>
          </p:cNvPr>
          <p:cNvGrpSpPr/>
          <p:nvPr/>
        </p:nvGrpSpPr>
        <p:grpSpPr>
          <a:xfrm>
            <a:off x="1765043" y="5709865"/>
            <a:ext cx="6728717" cy="845987"/>
            <a:chOff x="1765043" y="5709865"/>
            <a:chExt cx="6728717" cy="845987"/>
          </a:xfrm>
        </p:grpSpPr>
        <p:sp>
          <p:nvSpPr>
            <p:cNvPr id="15" name="Rectangle: Folded Corner 14">
              <a:extLst>
                <a:ext uri="{FF2B5EF4-FFF2-40B4-BE49-F238E27FC236}">
                  <a16:creationId xmlns:a16="http://schemas.microsoft.com/office/drawing/2014/main" id="{70D2BC87-F08B-928B-8B43-717B80D6FCBC}"/>
                </a:ext>
              </a:extLst>
            </p:cNvPr>
            <p:cNvSpPr/>
            <p:nvPr/>
          </p:nvSpPr>
          <p:spPr>
            <a:xfrm rot="10800000">
              <a:off x="1765043" y="5709865"/>
              <a:ext cx="6555997" cy="845987"/>
            </a:xfrm>
            <a:prstGeom prst="foldedCorner">
              <a:avLst>
                <a:gd name="adj" fmla="val 8561"/>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6E3B3A0-7ED9-D26D-25B3-426239E497E8}"/>
                </a:ext>
              </a:extLst>
            </p:cNvPr>
            <p:cNvSpPr txBox="1"/>
            <p:nvPr/>
          </p:nvSpPr>
          <p:spPr>
            <a:xfrm>
              <a:off x="1996440" y="5809694"/>
              <a:ext cx="6497320" cy="646331"/>
            </a:xfrm>
            <a:prstGeom prst="rect">
              <a:avLst/>
            </a:prstGeom>
            <a:noFill/>
          </p:spPr>
          <p:txBody>
            <a:bodyPr wrap="square">
              <a:spAutoFit/>
            </a:bodyPr>
            <a:lstStyle/>
            <a:p>
              <a:r>
                <a:rPr lang="en-GB"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See also: Horizon Implementation day – Novelties in the 2026-2027 Horizon Europe work programme (20 January 2026)</a:t>
              </a:r>
              <a:endParaRPr lang="en-GB" b="1" dirty="0">
                <a:solidFill>
                  <a:srgbClr val="A72D99"/>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12" name="Picture 11">
            <a:extLst>
              <a:ext uri="{FF2B5EF4-FFF2-40B4-BE49-F238E27FC236}">
                <a16:creationId xmlns:a16="http://schemas.microsoft.com/office/drawing/2014/main" id="{BE793E08-9009-557E-A5A6-E1EBD94162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991" y="6403399"/>
            <a:ext cx="1036400" cy="304908"/>
          </a:xfrm>
          <a:prstGeom prst="rect">
            <a:avLst/>
          </a:prstGeom>
          <a:ln>
            <a:noFill/>
          </a:ln>
        </p:spPr>
      </p:pic>
    </p:spTree>
    <p:extLst>
      <p:ext uri="{BB962C8B-B14F-4D97-AF65-F5344CB8AC3E}">
        <p14:creationId xmlns:p14="http://schemas.microsoft.com/office/powerpoint/2010/main" val="132331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218BB-DD6F-4760-9CAB-0E90419571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9E1FF5-AEAC-506C-7167-0B9B7E14069F}"/>
              </a:ext>
            </a:extLst>
          </p:cNvPr>
          <p:cNvSpPr txBox="1"/>
          <p:nvPr/>
        </p:nvSpPr>
        <p:spPr>
          <a:xfrm>
            <a:off x="403340" y="186808"/>
            <a:ext cx="8644140" cy="1015663"/>
          </a:xfrm>
          <a:prstGeom prst="rect">
            <a:avLst/>
          </a:prstGeom>
          <a:noFill/>
        </p:spPr>
        <p:txBody>
          <a:bodyPr wrap="square" rtlCol="0" anchor="t">
            <a:spAutoFit/>
          </a:bodyPr>
          <a:lstStyle/>
          <a:p>
            <a:r>
              <a:rPr lang="en-GB" sz="4400" b="1" dirty="0">
                <a:solidFill>
                  <a:srgbClr val="002060"/>
                </a:solidFill>
              </a:rPr>
              <a:t>UK NCP </a:t>
            </a:r>
            <a:r>
              <a:rPr lang="en-GB" sz="6000" b="1" dirty="0">
                <a:solidFill>
                  <a:srgbClr val="002060"/>
                </a:solidFill>
              </a:rPr>
              <a:t>Info Days/Training</a:t>
            </a:r>
            <a:endParaRPr lang="en-GB" sz="4400" b="1" dirty="0">
              <a:solidFill>
                <a:srgbClr val="002060"/>
              </a:solidFill>
            </a:endParaRPr>
          </a:p>
        </p:txBody>
      </p:sp>
      <p:sp>
        <p:nvSpPr>
          <p:cNvPr id="4" name="TextBox 3">
            <a:extLst>
              <a:ext uri="{FF2B5EF4-FFF2-40B4-BE49-F238E27FC236}">
                <a16:creationId xmlns:a16="http://schemas.microsoft.com/office/drawing/2014/main" id="{C3832CFD-D7AF-22C0-4189-D45258349EAE}"/>
              </a:ext>
            </a:extLst>
          </p:cNvPr>
          <p:cNvSpPr txBox="1"/>
          <p:nvPr/>
        </p:nvSpPr>
        <p:spPr>
          <a:xfrm>
            <a:off x="466570" y="1137701"/>
            <a:ext cx="8200910" cy="1538883"/>
          </a:xfrm>
          <a:prstGeom prst="rect">
            <a:avLst/>
          </a:prstGeom>
          <a:noFill/>
        </p:spPr>
        <p:txBody>
          <a:bodyPr wrap="square" rtlCol="0">
            <a:spAutoFit/>
          </a:bodyPr>
          <a:lstStyle/>
          <a:p>
            <a:pPr>
              <a:spcAft>
                <a:spcPts val="1200"/>
              </a:spcAft>
            </a:pPr>
            <a:r>
              <a:rPr lang="en-GB" sz="2200" b="1" dirty="0">
                <a:solidFill>
                  <a:srgbClr val="002F8E"/>
                </a:solidFill>
                <a:latin typeface="Calibri" panose="020F0502020204030204" pitchFamily="34" charset="0"/>
                <a:ea typeface="Calibri" panose="020F0502020204030204" pitchFamily="34" charset="0"/>
                <a:cs typeface="Calibri" panose="020F0502020204030204" pitchFamily="34" charset="0"/>
              </a:rPr>
              <a:t>Forthcoming events:</a:t>
            </a:r>
          </a:p>
          <a:p>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Horizon Europe Reapply Masterclass 2026</a:t>
            </a:r>
            <a:endPar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endParaRPr>
          </a:p>
          <a:p>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4 Feb - Bristol; 11 Feb - Edinburgh; 4 Mar - Manchester; 18 Mar - London </a:t>
            </a:r>
          </a:p>
          <a:p>
            <a:pPr>
              <a:spcAft>
                <a:spcPts val="1200"/>
              </a:spcAft>
            </a:pPr>
            <a:endParaRPr lang="en-GB" sz="2200" b="1" dirty="0">
              <a:solidFill>
                <a:srgbClr val="002F8E"/>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7" name="TextBox 6">
            <a:extLst>
              <a:ext uri="{FF2B5EF4-FFF2-40B4-BE49-F238E27FC236}">
                <a16:creationId xmlns:a16="http://schemas.microsoft.com/office/drawing/2014/main" id="{37CDCF9A-6CD6-A01D-5178-30CED61CFD4A}"/>
              </a:ext>
            </a:extLst>
          </p:cNvPr>
          <p:cNvSpPr txBox="1"/>
          <p:nvPr/>
        </p:nvSpPr>
        <p:spPr>
          <a:xfrm>
            <a:off x="511406" y="6240305"/>
            <a:ext cx="6661556" cy="430887"/>
          </a:xfrm>
          <a:prstGeom prst="rect">
            <a:avLst/>
          </a:prstGeom>
          <a:noFill/>
        </p:spPr>
        <p:txBody>
          <a:bodyPr wrap="square">
            <a:spAutoFit/>
          </a:bodyPr>
          <a:lstStyle/>
          <a:p>
            <a:r>
              <a:rPr lang="en-GB" sz="2200" b="1" dirty="0">
                <a:solidFill>
                  <a:srgbClr val="002F8E"/>
                </a:solidFill>
                <a:latin typeface="Calibri" panose="020F0502020204030204" pitchFamily="34" charset="0"/>
                <a:ea typeface="Calibri" panose="020F0502020204030204" pitchFamily="34" charset="0"/>
                <a:cs typeface="Calibri" panose="020F0502020204030204" pitchFamily="34" charset="0"/>
              </a:rPr>
              <a:t>Regularly check: </a:t>
            </a: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past events </a:t>
            </a: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rPr>
              <a:t>&amp; </a:t>
            </a: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forthcoming events</a:t>
            </a:r>
            <a:endPar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wooden signpost with different directions&#10;&#10;AI-generated content may be incorrect.">
            <a:extLst>
              <a:ext uri="{FF2B5EF4-FFF2-40B4-BE49-F238E27FC236}">
                <a16:creationId xmlns:a16="http://schemas.microsoft.com/office/drawing/2014/main" id="{BA870849-6105-5A73-7559-560B8B273F16}"/>
              </a:ext>
            </a:extLst>
          </p:cNvPr>
          <p:cNvPicPr>
            <a:picLocks noChangeAspect="1"/>
          </p:cNvPicPr>
          <p:nvPr/>
        </p:nvPicPr>
        <p:blipFill>
          <a:blip r:embed="rId7"/>
          <a:srcRect l="18889" r="19630"/>
          <a:stretch>
            <a:fillRect/>
          </a:stretch>
        </p:blipFill>
        <p:spPr>
          <a:xfrm>
            <a:off x="9148689" y="0"/>
            <a:ext cx="3362830" cy="6858000"/>
          </a:xfrm>
          <a:custGeom>
            <a:avLst/>
            <a:gdLst>
              <a:gd name="connsiteX0" fmla="*/ 0 w 6324600"/>
              <a:gd name="connsiteY0" fmla="*/ 0 h 6858000"/>
              <a:gd name="connsiteX1" fmla="*/ 6324600 w 6324600"/>
              <a:gd name="connsiteY1" fmla="*/ 0 h 6858000"/>
              <a:gd name="connsiteX2" fmla="*/ 6324600 w 6324600"/>
              <a:gd name="connsiteY2" fmla="*/ 6858000 h 6858000"/>
              <a:gd name="connsiteX3" fmla="*/ 0 w 6324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24600" h="6858000">
                <a:moveTo>
                  <a:pt x="0" y="0"/>
                </a:moveTo>
                <a:lnTo>
                  <a:pt x="6324600" y="0"/>
                </a:lnTo>
                <a:lnTo>
                  <a:pt x="6324600" y="6858000"/>
                </a:lnTo>
                <a:lnTo>
                  <a:pt x="0" y="6858000"/>
                </a:lnTo>
                <a:close/>
              </a:path>
            </a:pathLst>
          </a:custGeom>
        </p:spPr>
      </p:pic>
      <p:sp>
        <p:nvSpPr>
          <p:cNvPr id="12" name="TextBox 11">
            <a:extLst>
              <a:ext uri="{FF2B5EF4-FFF2-40B4-BE49-F238E27FC236}">
                <a16:creationId xmlns:a16="http://schemas.microsoft.com/office/drawing/2014/main" id="{E5B29C78-A46B-696C-6B66-36F427884E0F}"/>
              </a:ext>
            </a:extLst>
          </p:cNvPr>
          <p:cNvSpPr txBox="1"/>
          <p:nvPr/>
        </p:nvSpPr>
        <p:spPr>
          <a:xfrm>
            <a:off x="511406" y="2408536"/>
            <a:ext cx="7301634" cy="3739485"/>
          </a:xfrm>
          <a:prstGeom prst="rect">
            <a:avLst/>
          </a:prstGeom>
          <a:noFill/>
        </p:spPr>
        <p:txBody>
          <a:bodyPr wrap="square">
            <a:spAutoFit/>
          </a:bodyPr>
          <a:lstStyle/>
          <a:p>
            <a:pPr algn="l">
              <a:buNone/>
            </a:pPr>
            <a:r>
              <a:rPr lang="en-GB" sz="2200" b="1" dirty="0">
                <a:solidFill>
                  <a:srgbClr val="002F8E"/>
                </a:solidFill>
                <a:latin typeface="Calibri" panose="020F0502020204030204" pitchFamily="34" charset="0"/>
                <a:ea typeface="Calibri" panose="020F0502020204030204" pitchFamily="34" charset="0"/>
                <a:cs typeface="Calibri" panose="020F0502020204030204" pitchFamily="34" charset="0"/>
              </a:rPr>
              <a:t>Recent events:</a:t>
            </a:r>
            <a:endParaRPr lang="en-GB" sz="2200" b="1" dirty="0">
              <a:solidFill>
                <a:srgbClr val="002F8E"/>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endParaRPr>
          </a:p>
          <a:p>
            <a:pPr>
              <a:spcAft>
                <a:spcPts val="1200"/>
              </a:spcAft>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Unlocking Horizon Europe Cluster 5 Opportunities: Climate, Energy &amp; Mobility (2026–2027</a:t>
            </a: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- 11th Nov 2025</a:t>
            </a:r>
          </a:p>
          <a:p>
            <a:pPr>
              <a:spcAft>
                <a:spcPts val="1200"/>
              </a:spcAft>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Horizon Europe: Adaptation to Climate Change and 100 Climate-Neutral &amp; Smart Cities</a:t>
            </a: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- 13</a:t>
            </a:r>
            <a:r>
              <a:rPr lang="en-GB" sz="2000" baseline="30000" dirty="0">
                <a:solidFill>
                  <a:srgbClr val="002F8E"/>
                </a:solidFill>
                <a:latin typeface="Calibri" panose="020F0502020204030204" pitchFamily="34" charset="0"/>
                <a:ea typeface="Calibri" panose="020F0502020204030204" pitchFamily="34" charset="0"/>
                <a:cs typeface="Calibri" panose="020F0502020204030204" pitchFamily="34" charset="0"/>
              </a:rPr>
              <a:t>th</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Nov 2025</a:t>
            </a:r>
          </a:p>
          <a:p>
            <a:pPr>
              <a:spcAft>
                <a:spcPts val="1200"/>
              </a:spcAft>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2026 ERC Proof of Concept Grant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- 11th Dec 2025</a:t>
            </a:r>
          </a:p>
          <a:p>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EIC Pathfinder - </a:t>
            </a:r>
            <a:r>
              <a:rPr lang="en-GB" sz="2000" b="1" dirty="0" err="1">
                <a:solidFill>
                  <a:srgbClr val="A72D99"/>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DeepRAP</a:t>
            </a: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 Deep Reasoning, abstraction &amp; planning towards trustworthy Cognitive AI Systems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11 Dec 2025</a:t>
            </a:r>
          </a:p>
          <a:p>
            <a:pPr>
              <a:spcBef>
                <a:spcPts val="300"/>
              </a:spcBef>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EIC Pathfinder Challenges</a:t>
            </a: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2</a:t>
            </a:r>
            <a:r>
              <a:rPr lang="en-GB" sz="2000" baseline="30000" dirty="0">
                <a:solidFill>
                  <a:srgbClr val="002F8E"/>
                </a:solidFill>
                <a:latin typeface="Calibri" panose="020F0502020204030204" pitchFamily="34" charset="0"/>
                <a:ea typeface="Calibri" panose="020F0502020204030204" pitchFamily="34" charset="0"/>
                <a:cs typeface="Calibri" panose="020F0502020204030204" pitchFamily="34" charset="0"/>
              </a:rPr>
              <a:t>nd</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 4</a:t>
            </a:r>
            <a:r>
              <a:rPr lang="en-GB" sz="2000" baseline="30000" dirty="0">
                <a:solidFill>
                  <a:srgbClr val="002F8E"/>
                </a:solidFill>
                <a:latin typeface="Calibri" panose="020F0502020204030204" pitchFamily="34" charset="0"/>
                <a:ea typeface="Calibri" panose="020F0502020204030204" pitchFamily="34" charset="0"/>
                <a:cs typeface="Calibri" panose="020F0502020204030204" pitchFamily="34" charset="0"/>
              </a:rPr>
              <a:t>th</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 11</a:t>
            </a:r>
            <a:r>
              <a:rPr lang="en-GB" sz="2000" baseline="30000" dirty="0">
                <a:solidFill>
                  <a:srgbClr val="002F8E"/>
                </a:solidFill>
                <a:latin typeface="Calibri" panose="020F0502020204030204" pitchFamily="34" charset="0"/>
                <a:ea typeface="Calibri" panose="020F0502020204030204" pitchFamily="34" charset="0"/>
                <a:cs typeface="Calibri" panose="020F0502020204030204" pitchFamily="34" charset="0"/>
              </a:rPr>
              <a:t>th</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Dec 2025</a:t>
            </a:r>
          </a:p>
          <a:p>
            <a:pPr>
              <a:spcBef>
                <a:spcPts val="300"/>
              </a:spcBef>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EIC Advanced Innovation Challenges (pilot)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4</a:t>
            </a:r>
            <a:r>
              <a:rPr lang="en-GB" sz="2000" baseline="30000" dirty="0">
                <a:solidFill>
                  <a:srgbClr val="002F8E"/>
                </a:solidFill>
                <a:latin typeface="Calibri" panose="020F0502020204030204" pitchFamily="34" charset="0"/>
                <a:ea typeface="Calibri" panose="020F0502020204030204" pitchFamily="34" charset="0"/>
                <a:cs typeface="Calibri" panose="020F0502020204030204" pitchFamily="34" charset="0"/>
              </a:rPr>
              <a:t>th</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Dec 2025</a:t>
            </a:r>
          </a:p>
        </p:txBody>
      </p:sp>
    </p:spTree>
    <p:extLst>
      <p:ext uri="{BB962C8B-B14F-4D97-AF65-F5344CB8AC3E}">
        <p14:creationId xmlns:p14="http://schemas.microsoft.com/office/powerpoint/2010/main" val="215484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70EF2-1C38-9837-4BEA-AE56CB971F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A5D529-1E0A-3E22-EA18-9B50F10EE7EF}"/>
              </a:ext>
            </a:extLst>
          </p:cNvPr>
          <p:cNvSpPr txBox="1"/>
          <p:nvPr/>
        </p:nvSpPr>
        <p:spPr>
          <a:xfrm>
            <a:off x="403340" y="186808"/>
            <a:ext cx="7210310" cy="1692771"/>
          </a:xfrm>
          <a:prstGeom prst="rect">
            <a:avLst/>
          </a:prstGeom>
          <a:noFill/>
        </p:spPr>
        <p:txBody>
          <a:bodyPr wrap="square" rtlCol="0" anchor="t">
            <a:spAutoFit/>
          </a:bodyPr>
          <a:lstStyle/>
          <a:p>
            <a:r>
              <a:rPr lang="en-GB" sz="4400" b="1" dirty="0">
                <a:solidFill>
                  <a:srgbClr val="002060"/>
                </a:solidFill>
              </a:rPr>
              <a:t>European Commission </a:t>
            </a:r>
            <a:r>
              <a:rPr lang="en-GB" sz="6000" b="1" dirty="0">
                <a:solidFill>
                  <a:srgbClr val="002060"/>
                </a:solidFill>
              </a:rPr>
              <a:t>Info Days</a:t>
            </a:r>
            <a:endParaRPr lang="en-GB" sz="4400" b="1" dirty="0">
              <a:solidFill>
                <a:srgbClr val="002060"/>
              </a:solidFill>
            </a:endParaRPr>
          </a:p>
        </p:txBody>
      </p:sp>
      <p:sp>
        <p:nvSpPr>
          <p:cNvPr id="4" name="TextBox 3">
            <a:extLst>
              <a:ext uri="{FF2B5EF4-FFF2-40B4-BE49-F238E27FC236}">
                <a16:creationId xmlns:a16="http://schemas.microsoft.com/office/drawing/2014/main" id="{BD1E2176-9A4A-2015-76D2-6C43C7DC90CD}"/>
              </a:ext>
            </a:extLst>
          </p:cNvPr>
          <p:cNvSpPr txBox="1"/>
          <p:nvPr/>
        </p:nvSpPr>
        <p:spPr>
          <a:xfrm>
            <a:off x="466570" y="1819512"/>
            <a:ext cx="8200910" cy="486287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Cluster 1: Health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10 Feb</a:t>
            </a:r>
          </a:p>
          <a:p>
            <a:pPr marL="285750" indent="-285750">
              <a:spcAft>
                <a:spcPts val="1200"/>
              </a:spcAft>
              <a:buFont typeface="Arial" panose="020B0604020202020204" pitchFamily="34" charset="0"/>
              <a:buChar char="•"/>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Cluster 2: Culture, creativity and inclusive society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26 Mar</a:t>
            </a:r>
          </a:p>
          <a:p>
            <a:pPr marL="285750" indent="-285750">
              <a:spcAft>
                <a:spcPts val="1200"/>
              </a:spcAft>
              <a:buFont typeface="Arial" panose="020B0604020202020204" pitchFamily="34" charset="0"/>
              <a:buChar char="•"/>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Cluster 3: Civil security for society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4 Mar</a:t>
            </a:r>
          </a:p>
          <a:p>
            <a:pPr marL="285750" indent="-285750">
              <a:spcAft>
                <a:spcPts val="1200"/>
              </a:spcAft>
              <a:buFont typeface="Arial" panose="020B0604020202020204" pitchFamily="34" charset="0"/>
              <a:buChar char="•"/>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Cluster 4: Digital, Industry and Space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29-30 Jan</a:t>
            </a:r>
          </a:p>
          <a:p>
            <a:pPr marL="285750" indent="-285750">
              <a:spcAft>
                <a:spcPts val="1200"/>
              </a:spcAft>
              <a:buFont typeface="Arial" panose="020B0604020202020204" pitchFamily="34" charset="0"/>
              <a:buChar char="•"/>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Cluster 5: Climate, Energy and Mobility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15 Jan</a:t>
            </a:r>
          </a:p>
          <a:p>
            <a:pPr marL="285750" indent="-285750">
              <a:spcAft>
                <a:spcPts val="1200"/>
              </a:spcAft>
              <a:buFont typeface="Arial" panose="020B0604020202020204" pitchFamily="34" charset="0"/>
              <a:buChar char="•"/>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Cluster 6: Food security, Bioeconomy, Natural Resources, Agriculture and Environment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22-23 Jan</a:t>
            </a:r>
          </a:p>
          <a:p>
            <a:pPr marL="285750" indent="-285750">
              <a:spcAft>
                <a:spcPts val="1200"/>
              </a:spcAft>
              <a:buFont typeface="Arial" panose="020B0604020202020204" pitchFamily="34" charset="0"/>
              <a:buChar char="•"/>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WIDERA Widening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22 Jan</a:t>
            </a:r>
          </a:p>
          <a:p>
            <a:pPr marL="285750" indent="-285750">
              <a:spcAft>
                <a:spcPts val="1200"/>
              </a:spcAft>
              <a:buFont typeface="Arial" panose="020B0604020202020204" pitchFamily="34" charset="0"/>
              <a:buChar char="•"/>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EU Missions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20/21 Jan</a:t>
            </a:r>
          </a:p>
          <a:p>
            <a:pPr marL="285750" indent="-285750">
              <a:spcAft>
                <a:spcPts val="1200"/>
              </a:spcAft>
              <a:buFont typeface="Arial" panose="020B0604020202020204" pitchFamily="34" charset="0"/>
              <a:buChar char="•"/>
            </a:pP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Research Infrastructures </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18 Mar</a:t>
            </a:r>
          </a:p>
          <a:p>
            <a:pPr marL="285750" indent="-285750">
              <a:spcAft>
                <a:spcPts val="1200"/>
              </a:spcAft>
              <a:buFont typeface="Arial" panose="020B0604020202020204" pitchFamily="34" charset="0"/>
              <a:buChar char="•"/>
            </a:pPr>
            <a:r>
              <a:rPr lang="en-GB" sz="2000" b="1" dirty="0">
                <a:solidFill>
                  <a:srgbClr val="002F8E"/>
                </a:solidFill>
                <a:latin typeface="Calibri" panose="020F0502020204030204" pitchFamily="34" charset="0"/>
                <a:ea typeface="Calibri" panose="020F0502020204030204" pitchFamily="34" charset="0"/>
                <a:cs typeface="Calibri" panose="020F0502020204030204" pitchFamily="34" charset="0"/>
              </a:rPr>
              <a:t>EIC</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a:t>
            </a:r>
            <a:r>
              <a:rPr lang="en-GB" sz="2000" b="1" dirty="0">
                <a:solidFill>
                  <a:srgbClr val="002F8E"/>
                </a:solidFill>
                <a:latin typeface="Calibri" panose="020F0502020204030204" pitchFamily="34" charset="0"/>
                <a:ea typeface="Calibri" panose="020F0502020204030204" pitchFamily="34" charset="0"/>
                <a:cs typeface="Calibri" panose="020F0502020204030204" pitchFamily="34" charset="0"/>
              </a:rPr>
              <a:t>Info Day </a:t>
            </a:r>
            <a:r>
              <a:rPr lang="en-GB" sz="20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recording</a:t>
            </a:r>
            <a:r>
              <a:rPr lang="en-GB" sz="2000" dirty="0">
                <a:solidFill>
                  <a:srgbClr val="002F8E"/>
                </a:solidFill>
                <a:latin typeface="Calibri" panose="020F0502020204030204" pitchFamily="34" charset="0"/>
                <a:ea typeface="Calibri" panose="020F0502020204030204" pitchFamily="34" charset="0"/>
                <a:cs typeface="Calibri" panose="020F0502020204030204" pitchFamily="34" charset="0"/>
              </a:rPr>
              <a:t> – Nov 2025</a:t>
            </a:r>
          </a:p>
        </p:txBody>
      </p:sp>
      <p:sp>
        <p:nvSpPr>
          <p:cNvPr id="7" name="TextBox 6">
            <a:extLst>
              <a:ext uri="{FF2B5EF4-FFF2-40B4-BE49-F238E27FC236}">
                <a16:creationId xmlns:a16="http://schemas.microsoft.com/office/drawing/2014/main" id="{A85257DC-79C4-4642-D0CE-A4D53AC3CCA8}"/>
              </a:ext>
            </a:extLst>
          </p:cNvPr>
          <p:cNvSpPr txBox="1"/>
          <p:nvPr/>
        </p:nvSpPr>
        <p:spPr>
          <a:xfrm>
            <a:off x="5458584" y="5784730"/>
            <a:ext cx="2954896" cy="830997"/>
          </a:xfrm>
          <a:prstGeom prst="rect">
            <a:avLst/>
          </a:prstGeom>
          <a:noFill/>
        </p:spPr>
        <p:txBody>
          <a:bodyPr wrap="square">
            <a:spAutoFit/>
          </a:bodyPr>
          <a:lstStyle/>
          <a:p>
            <a:r>
              <a:rPr lang="en-GB" sz="2400" dirty="0">
                <a:solidFill>
                  <a:srgbClr val="002F8E"/>
                </a:solidFill>
                <a:latin typeface="Calibri" panose="020F0502020204030204" pitchFamily="34" charset="0"/>
                <a:ea typeface="Calibri" panose="020F0502020204030204" pitchFamily="34" charset="0"/>
                <a:cs typeface="Calibri" panose="020F0502020204030204" pitchFamily="34" charset="0"/>
              </a:rPr>
              <a:t>Find out more here: </a:t>
            </a:r>
            <a:r>
              <a:rPr lang="en-GB" sz="24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Upcoming info days</a:t>
            </a:r>
            <a:endParaRPr lang="en-GB" sz="2400" b="1" dirty="0">
              <a:solidFill>
                <a:srgbClr val="A72D99"/>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0474E80-6535-5E08-3BB4-99268DD95D58}"/>
              </a:ext>
            </a:extLst>
          </p:cNvPr>
          <p:cNvPicPr>
            <a:picLocks noChangeAspect="1"/>
          </p:cNvPicPr>
          <p:nvPr/>
        </p:nvPicPr>
        <p:blipFill>
          <a:blip r:embed="rId14"/>
          <a:stretch>
            <a:fillRect/>
          </a:stretch>
        </p:blipFill>
        <p:spPr>
          <a:xfrm>
            <a:off x="8670030" y="0"/>
            <a:ext cx="4007031" cy="6858000"/>
          </a:xfrm>
          <a:prstGeom prst="rect">
            <a:avLst/>
          </a:prstGeom>
        </p:spPr>
      </p:pic>
    </p:spTree>
    <p:extLst>
      <p:ext uri="{BB962C8B-B14F-4D97-AF65-F5344CB8AC3E}">
        <p14:creationId xmlns:p14="http://schemas.microsoft.com/office/powerpoint/2010/main" val="310815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628F9-1F11-9F57-E73A-7BF7B620F9A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CF90CE4-AD0D-B600-B88E-F509D72B4889}"/>
              </a:ext>
            </a:extLst>
          </p:cNvPr>
          <p:cNvSpPr txBox="1"/>
          <p:nvPr/>
        </p:nvSpPr>
        <p:spPr>
          <a:xfrm>
            <a:off x="2043370" y="3429000"/>
            <a:ext cx="5520613" cy="1277273"/>
          </a:xfrm>
          <a:prstGeom prst="rect">
            <a:avLst/>
          </a:prstGeom>
          <a:noFill/>
        </p:spPr>
        <p:txBody>
          <a:bodyPr wrap="square">
            <a:spAutoFit/>
          </a:bodyPr>
          <a:lstStyle/>
          <a:p>
            <a:pPr algn="ctr">
              <a:spcAft>
                <a:spcPts val="600"/>
              </a:spcAft>
            </a:pPr>
            <a:r>
              <a:rPr lang="en-GB" sz="2400" b="1" dirty="0">
                <a:solidFill>
                  <a:srgbClr val="A72D99"/>
                </a:solidFill>
                <a:hlinkClick r:id="rId3">
                  <a:extLst>
                    <a:ext uri="{A12FA001-AC4F-418D-AE19-62706E023703}">
                      <ahyp:hlinkClr xmlns:ahyp="http://schemas.microsoft.com/office/drawing/2018/hyperlinkcolor" val="tx"/>
                    </a:ext>
                  </a:extLst>
                </a:hlinkClick>
              </a:rPr>
              <a:t>NCP-CrossCutting@iuk.ukri.org</a:t>
            </a:r>
            <a:endParaRPr lang="en-GB" sz="2400" b="1" dirty="0">
              <a:solidFill>
                <a:srgbClr val="A72D99"/>
              </a:solidFill>
            </a:endParaRPr>
          </a:p>
          <a:p>
            <a:pPr algn="ctr">
              <a:spcAft>
                <a:spcPts val="600"/>
              </a:spcAft>
            </a:pPr>
            <a:endParaRPr lang="en-GB" sz="2300" b="1" dirty="0">
              <a:solidFill>
                <a:srgbClr val="002F8E"/>
              </a:solidFill>
              <a:latin typeface="Calibri" panose="020F0502020204030204" pitchFamily="34" charset="0"/>
              <a:ea typeface="Calibri" panose="020F0502020204030204" pitchFamily="34" charset="0"/>
              <a:cs typeface="Calibri" panose="020F0502020204030204" pitchFamily="34" charset="0"/>
            </a:endParaRPr>
          </a:p>
          <a:p>
            <a:pPr marL="571500" indent="-571500" algn="ctr">
              <a:spcAft>
                <a:spcPts val="1800"/>
              </a:spcAft>
              <a:buFont typeface="Arial" panose="020B0604020202020204" pitchFamily="34" charset="0"/>
              <a:buChar char="•"/>
            </a:pPr>
            <a:endParaRPr lang="en-GB" sz="2000" b="1" spc="-150" noProof="0" dirty="0">
              <a:solidFill>
                <a:srgbClr val="2E2D6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B4D3601-4F7C-11AE-DBD6-4B5AA4BACFCD}"/>
              </a:ext>
            </a:extLst>
          </p:cNvPr>
          <p:cNvPicPr>
            <a:picLocks noChangeAspect="1"/>
          </p:cNvPicPr>
          <p:nvPr/>
        </p:nvPicPr>
        <p:blipFill>
          <a:blip r:embed="rId4"/>
          <a:stretch>
            <a:fillRect/>
          </a:stretch>
        </p:blipFill>
        <p:spPr>
          <a:xfrm>
            <a:off x="9185973" y="-57150"/>
            <a:ext cx="3218054" cy="6915150"/>
          </a:xfrm>
          <a:prstGeom prst="rect">
            <a:avLst/>
          </a:prstGeom>
        </p:spPr>
      </p:pic>
      <p:pic>
        <p:nvPicPr>
          <p:cNvPr id="4" name="Picture 3">
            <a:extLst>
              <a:ext uri="{FF2B5EF4-FFF2-40B4-BE49-F238E27FC236}">
                <a16:creationId xmlns:a16="http://schemas.microsoft.com/office/drawing/2014/main" id="{F7C911FE-C43A-612A-685E-B5B4B7E39E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488" y="6201460"/>
            <a:ext cx="1622195" cy="477248"/>
          </a:xfrm>
          <a:prstGeom prst="rect">
            <a:avLst/>
          </a:prstGeom>
        </p:spPr>
      </p:pic>
      <p:sp>
        <p:nvSpPr>
          <p:cNvPr id="3" name="TextBox 2">
            <a:extLst>
              <a:ext uri="{FF2B5EF4-FFF2-40B4-BE49-F238E27FC236}">
                <a16:creationId xmlns:a16="http://schemas.microsoft.com/office/drawing/2014/main" id="{F1802EB7-6F06-D608-FAF7-F93F04109180}"/>
              </a:ext>
            </a:extLst>
          </p:cNvPr>
          <p:cNvSpPr txBox="1"/>
          <p:nvPr/>
        </p:nvSpPr>
        <p:spPr>
          <a:xfrm>
            <a:off x="2415421" y="2336393"/>
            <a:ext cx="4437499" cy="1092607"/>
          </a:xfrm>
          <a:prstGeom prst="rect">
            <a:avLst/>
          </a:prstGeom>
          <a:noFill/>
        </p:spPr>
        <p:txBody>
          <a:bodyPr wrap="square" rtlCol="0" anchor="t">
            <a:spAutoFit/>
          </a:bodyPr>
          <a:lstStyle/>
          <a:p>
            <a:pPr algn="ctr"/>
            <a:r>
              <a:rPr lang="en-GB" sz="6500" b="1" spc="-150" noProof="0" dirty="0">
                <a:solidFill>
                  <a:srgbClr val="2E2D6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04533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A4111-AE1E-97C4-1C63-08AC98C1E7C5}"/>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624C1F7-DABB-8B7B-E1E6-C9DBDA8FD7E6}"/>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DEF81D8-39EC-B74C-6461-B37FB9D03BD2}"/>
              </a:ext>
            </a:extLst>
          </p:cNvPr>
          <p:cNvSpPr txBox="1"/>
          <p:nvPr/>
        </p:nvSpPr>
        <p:spPr>
          <a:xfrm>
            <a:off x="403340" y="-110360"/>
            <a:ext cx="8124709" cy="1015663"/>
          </a:xfrm>
          <a:prstGeom prst="rect">
            <a:avLst/>
          </a:prstGeom>
          <a:noFill/>
        </p:spPr>
        <p:txBody>
          <a:bodyPr wrap="square" rtlCol="0" anchor="t">
            <a:spAutoFit/>
          </a:bodyPr>
          <a:lstStyle/>
          <a:p>
            <a:r>
              <a:rPr lang="en-GB" sz="6000" b="1">
                <a:solidFill>
                  <a:srgbClr val="002060"/>
                </a:solidFill>
              </a:rPr>
              <a:t>Structure</a:t>
            </a:r>
            <a:r>
              <a:rPr lang="en-GB" sz="4400" b="1">
                <a:solidFill>
                  <a:srgbClr val="002060"/>
                </a:solidFill>
              </a:rPr>
              <a:t> of Horizon Europe</a:t>
            </a:r>
          </a:p>
        </p:txBody>
      </p:sp>
      <p:grpSp>
        <p:nvGrpSpPr>
          <p:cNvPr id="5" name="Group 4">
            <a:extLst>
              <a:ext uri="{FF2B5EF4-FFF2-40B4-BE49-F238E27FC236}">
                <a16:creationId xmlns:a16="http://schemas.microsoft.com/office/drawing/2014/main" id="{547C3BA8-F7CF-2530-9ECB-2B261E0ED86C}"/>
              </a:ext>
            </a:extLst>
          </p:cNvPr>
          <p:cNvGrpSpPr/>
          <p:nvPr/>
        </p:nvGrpSpPr>
        <p:grpSpPr>
          <a:xfrm>
            <a:off x="29633" y="1135074"/>
            <a:ext cx="11729693" cy="5663892"/>
            <a:chOff x="29633" y="1135074"/>
            <a:chExt cx="11729693" cy="5663892"/>
          </a:xfrm>
        </p:grpSpPr>
        <p:sp>
          <p:nvSpPr>
            <p:cNvPr id="6" name="Rectangle 5">
              <a:extLst>
                <a:ext uri="{FF2B5EF4-FFF2-40B4-BE49-F238E27FC236}">
                  <a16:creationId xmlns:a16="http://schemas.microsoft.com/office/drawing/2014/main" id="{41EFD195-44DF-91EB-F6E4-A4EAAF76888F}"/>
                </a:ext>
              </a:extLst>
            </p:cNvPr>
            <p:cNvSpPr/>
            <p:nvPr/>
          </p:nvSpPr>
          <p:spPr>
            <a:xfrm>
              <a:off x="29633" y="6087766"/>
              <a:ext cx="1905000" cy="71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A54EB14D-A82F-F347-DF7C-A5CA2B2AA4BD}"/>
                </a:ext>
              </a:extLst>
            </p:cNvPr>
            <p:cNvGrpSpPr/>
            <p:nvPr/>
          </p:nvGrpSpPr>
          <p:grpSpPr>
            <a:xfrm>
              <a:off x="389278" y="5198527"/>
              <a:ext cx="11370048" cy="959266"/>
              <a:chOff x="389278" y="5198527"/>
              <a:chExt cx="11370048" cy="959266"/>
            </a:xfrm>
          </p:grpSpPr>
          <p:sp>
            <p:nvSpPr>
              <p:cNvPr id="50" name="Rectangle: Rounded Corners 49">
                <a:extLst>
                  <a:ext uri="{FF2B5EF4-FFF2-40B4-BE49-F238E27FC236}">
                    <a16:creationId xmlns:a16="http://schemas.microsoft.com/office/drawing/2014/main" id="{F26C75C5-328E-F406-63C2-8AC4C81454E9}"/>
                  </a:ext>
                </a:extLst>
              </p:cNvPr>
              <p:cNvSpPr/>
              <p:nvPr/>
            </p:nvSpPr>
            <p:spPr>
              <a:xfrm>
                <a:off x="389278" y="5198527"/>
                <a:ext cx="11370048" cy="959266"/>
              </a:xfrm>
              <a:prstGeom prst="roundRect">
                <a:avLst>
                  <a:gd name="adj" fmla="val 11525"/>
                </a:avLst>
              </a:prstGeom>
              <a:solidFill>
                <a:srgbClr val="AAD3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E68F2F98-8B5A-3515-DF62-EA638C3F36BA}"/>
                  </a:ext>
                </a:extLst>
              </p:cNvPr>
              <p:cNvSpPr txBox="1"/>
              <p:nvPr/>
            </p:nvSpPr>
            <p:spPr>
              <a:xfrm>
                <a:off x="2017743" y="5205904"/>
                <a:ext cx="8113118" cy="415498"/>
              </a:xfrm>
              <a:prstGeom prst="rect">
                <a:avLst/>
              </a:prstGeom>
              <a:noFill/>
            </p:spPr>
            <p:txBody>
              <a:bodyPr wrap="none" rtlCol="0">
                <a:spAutoFit/>
              </a:bodyPr>
              <a:lstStyle/>
              <a:p>
                <a:r>
                  <a:rPr lang="en-GB" sz="2100" b="1" kern="0">
                    <a:solidFill>
                      <a:srgbClr val="A72D99"/>
                    </a:solidFill>
                    <a:latin typeface="Calibri" panose="020F0502020204030204"/>
                  </a:rPr>
                  <a:t>Widening Participation and Strengthening the European Research Area</a:t>
                </a:r>
              </a:p>
            </p:txBody>
          </p:sp>
          <p:sp>
            <p:nvSpPr>
              <p:cNvPr id="61" name="Rectangle: Rounded Corners 60">
                <a:extLst>
                  <a:ext uri="{FF2B5EF4-FFF2-40B4-BE49-F238E27FC236}">
                    <a16:creationId xmlns:a16="http://schemas.microsoft.com/office/drawing/2014/main" id="{7C8366CD-2335-1EF7-37D9-99B3DAA56D54}"/>
                  </a:ext>
                </a:extLst>
              </p:cNvPr>
              <p:cNvSpPr/>
              <p:nvPr/>
            </p:nvSpPr>
            <p:spPr>
              <a:xfrm>
                <a:off x="6213153" y="5681843"/>
                <a:ext cx="4563868" cy="334123"/>
              </a:xfrm>
              <a:prstGeom prst="roundRect">
                <a:avLst/>
              </a:prstGeom>
              <a:gradFill flip="none" rotWithShape="1">
                <a:gsLst>
                  <a:gs pos="0">
                    <a:srgbClr val="EFCAEE"/>
                  </a:gs>
                  <a:gs pos="54000">
                    <a:srgbClr val="FFEFBF"/>
                  </a:gs>
                  <a:gs pos="42000">
                    <a:srgbClr val="EFCAEE"/>
                  </a:gs>
                  <a:gs pos="100000">
                    <a:srgbClr val="FFEFB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0" lang="en-GB" sz="1600" b="0" i="0" u="none" strike="noStrike" kern="0" cap="none" spc="0" normalizeH="0" baseline="0" noProof="0">
                    <a:ln>
                      <a:noFill/>
                    </a:ln>
                    <a:solidFill>
                      <a:srgbClr val="002F8E"/>
                    </a:solidFill>
                    <a:effectLst/>
                    <a:uLnTx/>
                    <a:uFillTx/>
                    <a:latin typeface="Calibri" panose="020F0502020204030204"/>
                  </a:rPr>
                  <a:t>Reforming and enhancing the European R&amp;I system</a:t>
                </a:r>
              </a:p>
            </p:txBody>
          </p:sp>
          <p:sp>
            <p:nvSpPr>
              <p:cNvPr id="62" name="Rectangle: Rounded Corners 61">
                <a:extLst>
                  <a:ext uri="{FF2B5EF4-FFF2-40B4-BE49-F238E27FC236}">
                    <a16:creationId xmlns:a16="http://schemas.microsoft.com/office/drawing/2014/main" id="{36F9B9B1-1BB9-A35B-B2F2-0E0164F203BB}"/>
                  </a:ext>
                </a:extLst>
              </p:cNvPr>
              <p:cNvSpPr/>
              <p:nvPr/>
            </p:nvSpPr>
            <p:spPr>
              <a:xfrm>
                <a:off x="1196852" y="5681843"/>
                <a:ext cx="4563868" cy="334123"/>
              </a:xfrm>
              <a:prstGeom prst="roundRect">
                <a:avLst/>
              </a:prstGeom>
              <a:gradFill flip="none" rotWithShape="1">
                <a:gsLst>
                  <a:gs pos="0">
                    <a:srgbClr val="EFCAEE"/>
                  </a:gs>
                  <a:gs pos="54000">
                    <a:srgbClr val="FFEFBF"/>
                  </a:gs>
                  <a:gs pos="42000">
                    <a:srgbClr val="EFCAEE"/>
                  </a:gs>
                  <a:gs pos="100000">
                    <a:srgbClr val="FFEFB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0" lang="en-GB" sz="1600" b="0" i="0" u="none" strike="noStrike" kern="0" cap="none" spc="0" normalizeH="0" baseline="0" noProof="0">
                    <a:ln>
                      <a:noFill/>
                    </a:ln>
                    <a:solidFill>
                      <a:srgbClr val="002F8E"/>
                    </a:solidFill>
                    <a:effectLst/>
                    <a:uLnTx/>
                    <a:uFillTx/>
                    <a:latin typeface="Calibri" panose="020F0502020204030204"/>
                  </a:rPr>
                  <a:t>Widening participation and spreading excellence</a:t>
                </a:r>
              </a:p>
            </p:txBody>
          </p:sp>
        </p:grpSp>
        <p:grpSp>
          <p:nvGrpSpPr>
            <p:cNvPr id="79" name="Group 78">
              <a:extLst>
                <a:ext uri="{FF2B5EF4-FFF2-40B4-BE49-F238E27FC236}">
                  <a16:creationId xmlns:a16="http://schemas.microsoft.com/office/drawing/2014/main" id="{19235F66-3E8D-D942-E735-26E9A3206F84}"/>
                </a:ext>
              </a:extLst>
            </p:cNvPr>
            <p:cNvGrpSpPr/>
            <p:nvPr/>
          </p:nvGrpSpPr>
          <p:grpSpPr>
            <a:xfrm>
              <a:off x="6178609" y="6201337"/>
              <a:ext cx="5580717" cy="595703"/>
              <a:chOff x="6359345" y="6201337"/>
              <a:chExt cx="5399981" cy="595703"/>
            </a:xfrm>
          </p:grpSpPr>
          <p:sp>
            <p:nvSpPr>
              <p:cNvPr id="78" name="Rectangle: Rounded Corners 77">
                <a:extLst>
                  <a:ext uri="{FF2B5EF4-FFF2-40B4-BE49-F238E27FC236}">
                    <a16:creationId xmlns:a16="http://schemas.microsoft.com/office/drawing/2014/main" id="{FF2B19BD-495E-5CDA-93E8-1E5BE08AA96D}"/>
                  </a:ext>
                </a:extLst>
              </p:cNvPr>
              <p:cNvSpPr/>
              <p:nvPr/>
            </p:nvSpPr>
            <p:spPr>
              <a:xfrm>
                <a:off x="6431280" y="6246972"/>
                <a:ext cx="5328046" cy="550068"/>
              </a:xfrm>
              <a:prstGeom prst="roundRect">
                <a:avLst>
                  <a:gd name="adj" fmla="val 8355"/>
                </a:avLst>
              </a:prstGeom>
              <a:solidFill>
                <a:schemeClr val="bg1"/>
              </a:solidFill>
              <a:ln>
                <a:solidFill>
                  <a:srgbClr val="AAD3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050D9AF2-B8C0-3784-A1B2-227388FB6CDF}"/>
                  </a:ext>
                </a:extLst>
              </p:cNvPr>
              <p:cNvSpPr txBox="1"/>
              <p:nvPr/>
            </p:nvSpPr>
            <p:spPr>
              <a:xfrm>
                <a:off x="6359345" y="6201337"/>
                <a:ext cx="487634" cy="338554"/>
              </a:xfrm>
              <a:prstGeom prst="rect">
                <a:avLst/>
              </a:prstGeom>
              <a:noFill/>
            </p:spPr>
            <p:txBody>
              <a:bodyPr wrap="none" rtlCol="0">
                <a:spAutoFit/>
              </a:bodyPr>
              <a:lstStyle/>
              <a:p>
                <a:r>
                  <a:rPr lang="en-GB" sz="1600" kern="0">
                    <a:solidFill>
                      <a:srgbClr val="002F8E"/>
                    </a:solidFill>
                    <a:latin typeface="Calibri" panose="020F0502020204030204"/>
                  </a:rPr>
                  <a:t>Key</a:t>
                </a:r>
              </a:p>
            </p:txBody>
          </p:sp>
          <p:sp>
            <p:nvSpPr>
              <p:cNvPr id="67" name="Rectangle: Rounded Corners 66">
                <a:extLst>
                  <a:ext uri="{FF2B5EF4-FFF2-40B4-BE49-F238E27FC236}">
                    <a16:creationId xmlns:a16="http://schemas.microsoft.com/office/drawing/2014/main" id="{4CF31B21-7952-DB0F-0157-71DF4E49195A}"/>
                  </a:ext>
                </a:extLst>
              </p:cNvPr>
              <p:cNvSpPr/>
              <p:nvPr/>
            </p:nvSpPr>
            <p:spPr>
              <a:xfrm>
                <a:off x="6797040" y="6264660"/>
                <a:ext cx="4941257" cy="239659"/>
              </a:xfrm>
              <a:prstGeom prst="round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200" kern="0">
                    <a:solidFill>
                      <a:srgbClr val="002F8E"/>
                    </a:solidFill>
                    <a:latin typeface="Calibri" panose="020F0502020204030204"/>
                  </a:rPr>
                  <a:t>Open to all research and innovation fields</a:t>
                </a:r>
              </a:p>
            </p:txBody>
          </p:sp>
          <p:sp>
            <p:nvSpPr>
              <p:cNvPr id="68" name="Rectangle: Rounded Corners 67">
                <a:extLst>
                  <a:ext uri="{FF2B5EF4-FFF2-40B4-BE49-F238E27FC236}">
                    <a16:creationId xmlns:a16="http://schemas.microsoft.com/office/drawing/2014/main" id="{C495C8C3-26F9-3776-AA26-820AF632B9F4}"/>
                  </a:ext>
                </a:extLst>
              </p:cNvPr>
              <p:cNvSpPr/>
              <p:nvPr/>
            </p:nvSpPr>
            <p:spPr>
              <a:xfrm>
                <a:off x="6797040" y="6535183"/>
                <a:ext cx="4941257" cy="239659"/>
              </a:xfrm>
              <a:prstGeom prst="roundRect">
                <a:avLst/>
              </a:prstGeom>
              <a:solidFill>
                <a:srgbClr val="EFCAE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200" kern="0">
                    <a:solidFill>
                      <a:srgbClr val="002F8E"/>
                    </a:solidFill>
                    <a:latin typeface="Calibri" panose="020F0502020204030204"/>
                  </a:rPr>
                  <a:t>Challenge driven – must solve the problem posed – not bottom-up idea driven</a:t>
                </a:r>
              </a:p>
            </p:txBody>
          </p:sp>
        </p:grpSp>
        <p:grpSp>
          <p:nvGrpSpPr>
            <p:cNvPr id="2" name="Group 1">
              <a:extLst>
                <a:ext uri="{FF2B5EF4-FFF2-40B4-BE49-F238E27FC236}">
                  <a16:creationId xmlns:a16="http://schemas.microsoft.com/office/drawing/2014/main" id="{EE0D6D34-FDDA-3387-837A-A4169E9B61A8}"/>
                </a:ext>
              </a:extLst>
            </p:cNvPr>
            <p:cNvGrpSpPr/>
            <p:nvPr/>
          </p:nvGrpSpPr>
          <p:grpSpPr>
            <a:xfrm>
              <a:off x="384198" y="6246972"/>
              <a:ext cx="5328046" cy="550068"/>
              <a:chOff x="384198" y="6246972"/>
              <a:chExt cx="5328046" cy="550068"/>
            </a:xfrm>
          </p:grpSpPr>
          <p:sp>
            <p:nvSpPr>
              <p:cNvPr id="63" name="Rectangle: Rounded Corners 62">
                <a:extLst>
                  <a:ext uri="{FF2B5EF4-FFF2-40B4-BE49-F238E27FC236}">
                    <a16:creationId xmlns:a16="http://schemas.microsoft.com/office/drawing/2014/main" id="{1A30E410-D009-526E-9823-BC12ABBF4EB3}"/>
                  </a:ext>
                </a:extLst>
              </p:cNvPr>
              <p:cNvSpPr/>
              <p:nvPr/>
            </p:nvSpPr>
            <p:spPr>
              <a:xfrm>
                <a:off x="384198" y="6246972"/>
                <a:ext cx="5328046" cy="550068"/>
              </a:xfrm>
              <a:prstGeom prst="roundRect">
                <a:avLst>
                  <a:gd name="adj" fmla="val 8355"/>
                </a:avLst>
              </a:prstGeom>
              <a:solidFill>
                <a:schemeClr val="bg1"/>
              </a:solidFill>
              <a:ln>
                <a:solidFill>
                  <a:srgbClr val="AAD3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B3E2DB50-B2FA-7CFE-EC4B-73B1872822B8}"/>
                  </a:ext>
                </a:extLst>
              </p:cNvPr>
              <p:cNvSpPr txBox="1"/>
              <p:nvPr/>
            </p:nvSpPr>
            <p:spPr>
              <a:xfrm>
                <a:off x="591347" y="6320468"/>
                <a:ext cx="4818900"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kern="0">
                    <a:solidFill>
                      <a:srgbClr val="A72D99"/>
                    </a:solidFill>
                    <a:latin typeface="Calibri" panose="020F0502020204030204"/>
                  </a:rPr>
                  <a:t>N.B. Budgets shown are for 2021-2027. Budgets are higher than above when the UK and other Associated Country contributions are included.</a:t>
                </a:r>
              </a:p>
            </p:txBody>
          </p:sp>
        </p:grpSp>
        <p:grpSp>
          <p:nvGrpSpPr>
            <p:cNvPr id="37" name="Group 36">
              <a:extLst>
                <a:ext uri="{FF2B5EF4-FFF2-40B4-BE49-F238E27FC236}">
                  <a16:creationId xmlns:a16="http://schemas.microsoft.com/office/drawing/2014/main" id="{F9D2CBE5-39A2-5E60-3EEC-8675EF4E4FD8}"/>
                </a:ext>
              </a:extLst>
            </p:cNvPr>
            <p:cNvGrpSpPr/>
            <p:nvPr/>
          </p:nvGrpSpPr>
          <p:grpSpPr>
            <a:xfrm>
              <a:off x="346852" y="1135074"/>
              <a:ext cx="3785273" cy="4000807"/>
              <a:chOff x="346852" y="1135074"/>
              <a:chExt cx="3785273" cy="4000807"/>
            </a:xfrm>
          </p:grpSpPr>
          <p:grpSp>
            <p:nvGrpSpPr>
              <p:cNvPr id="72" name="Group 71">
                <a:extLst>
                  <a:ext uri="{FF2B5EF4-FFF2-40B4-BE49-F238E27FC236}">
                    <a16:creationId xmlns:a16="http://schemas.microsoft.com/office/drawing/2014/main" id="{349ADD33-02ED-21CF-85D7-1FCAF44F8223}"/>
                  </a:ext>
                </a:extLst>
              </p:cNvPr>
              <p:cNvGrpSpPr/>
              <p:nvPr/>
            </p:nvGrpSpPr>
            <p:grpSpPr>
              <a:xfrm>
                <a:off x="389278" y="1268653"/>
                <a:ext cx="3742847" cy="3867228"/>
                <a:chOff x="389278" y="1268653"/>
                <a:chExt cx="3742847" cy="3867228"/>
              </a:xfrm>
            </p:grpSpPr>
            <p:sp>
              <p:nvSpPr>
                <p:cNvPr id="52" name="Rectangle: Rounded Corners 51">
                  <a:extLst>
                    <a:ext uri="{FF2B5EF4-FFF2-40B4-BE49-F238E27FC236}">
                      <a16:creationId xmlns:a16="http://schemas.microsoft.com/office/drawing/2014/main" id="{5ED43409-123F-1AF5-BA98-2D21462CC26A}"/>
                    </a:ext>
                  </a:extLst>
                </p:cNvPr>
                <p:cNvSpPr/>
                <p:nvPr/>
              </p:nvSpPr>
              <p:spPr>
                <a:xfrm>
                  <a:off x="389278" y="1268653"/>
                  <a:ext cx="3742847" cy="3867228"/>
                </a:xfrm>
                <a:prstGeom prst="roundRect">
                  <a:avLst>
                    <a:gd name="adj" fmla="val 2605"/>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EB7047A-8760-A758-7798-4F8C9A33C356}"/>
                    </a:ext>
                  </a:extLst>
                </p:cNvPr>
                <p:cNvSpPr/>
                <p:nvPr/>
              </p:nvSpPr>
              <p:spPr>
                <a:xfrm>
                  <a:off x="1484820" y="1339375"/>
                  <a:ext cx="2623404" cy="415498"/>
                </a:xfrm>
                <a:prstGeom prst="rect">
                  <a:avLst/>
                </a:prstGeom>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a:ln>
                        <a:noFill/>
                      </a:ln>
                      <a:solidFill>
                        <a:srgbClr val="A72D99"/>
                      </a:solidFill>
                      <a:effectLst/>
                      <a:uLnTx/>
                      <a:uFillTx/>
                      <a:latin typeface="Calibri" panose="020F0502020204030204"/>
                    </a:rPr>
                    <a:t>Excellent Science</a:t>
                  </a:r>
                </a:p>
              </p:txBody>
            </p:sp>
            <p:sp>
              <p:nvSpPr>
                <p:cNvPr id="43" name="Rectangle: Rounded Corners 42">
                  <a:extLst>
                    <a:ext uri="{FF2B5EF4-FFF2-40B4-BE49-F238E27FC236}">
                      <a16:creationId xmlns:a16="http://schemas.microsoft.com/office/drawing/2014/main" id="{ECCD2070-2C25-9DE2-8EC4-75E9C8809004}"/>
                    </a:ext>
                  </a:extLst>
                </p:cNvPr>
                <p:cNvSpPr/>
                <p:nvPr/>
              </p:nvSpPr>
              <p:spPr>
                <a:xfrm>
                  <a:off x="622882" y="2785247"/>
                  <a:ext cx="3240000" cy="479317"/>
                </a:xfrm>
                <a:prstGeom prst="round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0" lang="fr-FR" sz="1600" b="0" i="0" u="none" strike="noStrike" kern="0" cap="none" spc="0" normalizeH="0" baseline="0" noProof="0">
                      <a:ln>
                        <a:noFill/>
                      </a:ln>
                      <a:solidFill>
                        <a:srgbClr val="002F8E"/>
                      </a:solidFill>
                      <a:effectLst/>
                      <a:uLnTx/>
                      <a:uFillTx/>
                      <a:latin typeface="Calibri" panose="020F0502020204030204"/>
                    </a:rPr>
                    <a:t>Marie </a:t>
                  </a:r>
                  <a:r>
                    <a:rPr lang="en-GB" sz="1600" kern="0" err="1">
                      <a:solidFill>
                        <a:srgbClr val="002F8E"/>
                      </a:solidFill>
                      <a:latin typeface="Calibri" panose="020F0502020204030204"/>
                    </a:rPr>
                    <a:t>Skłodowska</a:t>
                  </a:r>
                  <a:r>
                    <a:rPr kumimoji="0" lang="fr-FR" sz="1600" b="0" i="0" u="none" strike="noStrike" kern="0" cap="none" spc="0" normalizeH="0" baseline="0" noProof="0">
                      <a:ln>
                        <a:noFill/>
                      </a:ln>
                      <a:solidFill>
                        <a:srgbClr val="002F8E"/>
                      </a:solidFill>
                      <a:effectLst/>
                      <a:uLnTx/>
                      <a:uFillTx/>
                      <a:latin typeface="Calibri" panose="020F0502020204030204"/>
                    </a:rPr>
                    <a:t>-Curie Actions</a:t>
                  </a:r>
                </a:p>
              </p:txBody>
            </p:sp>
            <p:sp>
              <p:nvSpPr>
                <p:cNvPr id="54" name="Rectangle: Rounded Corners 53">
                  <a:extLst>
                    <a:ext uri="{FF2B5EF4-FFF2-40B4-BE49-F238E27FC236}">
                      <a16:creationId xmlns:a16="http://schemas.microsoft.com/office/drawing/2014/main" id="{AB6C0029-C1EB-523C-5268-53F4FD24F1D2}"/>
                    </a:ext>
                  </a:extLst>
                </p:cNvPr>
                <p:cNvSpPr/>
                <p:nvPr/>
              </p:nvSpPr>
              <p:spPr>
                <a:xfrm>
                  <a:off x="622882" y="2250342"/>
                  <a:ext cx="3240000" cy="479317"/>
                </a:xfrm>
                <a:prstGeom prst="round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0" lang="en-GB" sz="1600" b="0" i="0" u="none" strike="noStrike" kern="0" cap="none" spc="0" normalizeH="0" baseline="0" noProof="0">
                      <a:ln>
                        <a:noFill/>
                      </a:ln>
                      <a:solidFill>
                        <a:srgbClr val="002F8E"/>
                      </a:solidFill>
                      <a:effectLst/>
                      <a:uLnTx/>
                      <a:uFillTx/>
                      <a:latin typeface="Calibri" panose="020F0502020204030204"/>
                    </a:rPr>
                    <a:t>European Research Council</a:t>
                  </a:r>
                </a:p>
              </p:txBody>
            </p:sp>
            <p:sp>
              <p:nvSpPr>
                <p:cNvPr id="58" name="Rectangle: Rounded Corners 57">
                  <a:extLst>
                    <a:ext uri="{FF2B5EF4-FFF2-40B4-BE49-F238E27FC236}">
                      <a16:creationId xmlns:a16="http://schemas.microsoft.com/office/drawing/2014/main" id="{067DDC9D-B092-A92A-29B5-A8858CB48BDC}"/>
                    </a:ext>
                  </a:extLst>
                </p:cNvPr>
                <p:cNvSpPr/>
                <p:nvPr/>
              </p:nvSpPr>
              <p:spPr>
                <a:xfrm>
                  <a:off x="622882" y="3332290"/>
                  <a:ext cx="3240000" cy="479317"/>
                </a:xfrm>
                <a:prstGeom prst="roundRect">
                  <a:avLst/>
                </a:prstGeom>
                <a:gradFill flip="none" rotWithShape="1">
                  <a:gsLst>
                    <a:gs pos="0">
                      <a:srgbClr val="EFCAEE"/>
                    </a:gs>
                    <a:gs pos="54000">
                      <a:srgbClr val="FFEFBF"/>
                    </a:gs>
                    <a:gs pos="42000">
                      <a:srgbClr val="EFCAEE"/>
                    </a:gs>
                    <a:gs pos="100000">
                      <a:srgbClr val="FFEFB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0" lang="fr-FR" sz="1600" b="0" i="0" u="none" strike="noStrike" kern="0" cap="none" spc="0" normalizeH="0" baseline="0" noProof="0">
                      <a:ln>
                        <a:noFill/>
                      </a:ln>
                      <a:solidFill>
                        <a:srgbClr val="002F8E"/>
                      </a:solidFill>
                      <a:effectLst/>
                      <a:uLnTx/>
                      <a:uFillTx/>
                      <a:latin typeface="Calibri" panose="020F0502020204030204"/>
                    </a:rPr>
                    <a:t>Research Infrastructures</a:t>
                  </a:r>
                </a:p>
              </p:txBody>
            </p:sp>
          </p:grpSp>
          <p:grpSp>
            <p:nvGrpSpPr>
              <p:cNvPr id="36" name="Group 35">
                <a:extLst>
                  <a:ext uri="{FF2B5EF4-FFF2-40B4-BE49-F238E27FC236}">
                    <a16:creationId xmlns:a16="http://schemas.microsoft.com/office/drawing/2014/main" id="{CC101A66-7642-4FF7-3B60-74E83CCCA976}"/>
                  </a:ext>
                </a:extLst>
              </p:cNvPr>
              <p:cNvGrpSpPr/>
              <p:nvPr/>
            </p:nvGrpSpPr>
            <p:grpSpPr>
              <a:xfrm>
                <a:off x="346852" y="1135074"/>
                <a:ext cx="1080000" cy="1080000"/>
                <a:chOff x="7423521" y="-95081"/>
                <a:chExt cx="1080000" cy="1080000"/>
              </a:xfrm>
            </p:grpSpPr>
            <p:sp>
              <p:nvSpPr>
                <p:cNvPr id="30" name="Rectangle: Rounded Corners 29">
                  <a:extLst>
                    <a:ext uri="{FF2B5EF4-FFF2-40B4-BE49-F238E27FC236}">
                      <a16:creationId xmlns:a16="http://schemas.microsoft.com/office/drawing/2014/main" id="{C55333F7-191D-F122-DBC7-52B08ACC6031}"/>
                    </a:ext>
                  </a:extLst>
                </p:cNvPr>
                <p:cNvSpPr/>
                <p:nvPr/>
              </p:nvSpPr>
              <p:spPr>
                <a:xfrm>
                  <a:off x="7423521" y="-95081"/>
                  <a:ext cx="1080000" cy="1080000"/>
                </a:xfrm>
                <a:prstGeom prst="roundRect">
                  <a:avLst>
                    <a:gd name="adj" fmla="val 8355"/>
                  </a:avLst>
                </a:prstGeom>
                <a:solidFill>
                  <a:schemeClr val="bg1"/>
                </a:solidFill>
                <a:ln>
                  <a:solidFill>
                    <a:srgbClr val="AAD3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GB" sz="2100" b="1" i="0" u="none" strike="noStrike" kern="0" cap="none" spc="0" normalizeH="0" baseline="0" noProof="0">
                    <a:ln>
                      <a:noFill/>
                    </a:ln>
                    <a:solidFill>
                      <a:srgbClr val="A72D99"/>
                    </a:solidFill>
                    <a:effectLst/>
                    <a:uLnTx/>
                    <a:uFillTx/>
                    <a:latin typeface="Calibri" panose="020F0502020204030204"/>
                  </a:endParaRPr>
                </a:p>
                <a:p>
                  <a:pPr algn="ctr"/>
                  <a:endParaRPr lang="en-GB" sz="2100" b="1" kern="0">
                    <a:solidFill>
                      <a:srgbClr val="A72D99"/>
                    </a:solidFill>
                    <a:latin typeface="Calibri" panose="020F0502020204030204"/>
                  </a:endParaRPr>
                </a:p>
                <a:p>
                  <a:pPr algn="ctr"/>
                  <a:r>
                    <a:rPr kumimoji="0" lang="en-GB" sz="2100" b="1" i="0" u="none" strike="noStrike" kern="0" cap="none" spc="0" normalizeH="0" baseline="0" noProof="0">
                      <a:ln>
                        <a:noFill/>
                      </a:ln>
                      <a:solidFill>
                        <a:srgbClr val="A72D99"/>
                      </a:solidFill>
                      <a:effectLst/>
                      <a:uLnTx/>
                      <a:uFillTx/>
                      <a:latin typeface="Calibri" panose="020F0502020204030204"/>
                    </a:rPr>
                    <a:t>Pillar I</a:t>
                  </a:r>
                  <a:endParaRPr lang="en-GB" sz="2100">
                    <a:solidFill>
                      <a:srgbClr val="A72D99"/>
                    </a:solidFill>
                  </a:endParaRPr>
                </a:p>
              </p:txBody>
            </p:sp>
            <p:pic>
              <p:nvPicPr>
                <p:cNvPr id="27" name="Picture 26">
                  <a:extLst>
                    <a:ext uri="{FF2B5EF4-FFF2-40B4-BE49-F238E27FC236}">
                      <a16:creationId xmlns:a16="http://schemas.microsoft.com/office/drawing/2014/main" id="{0F1EF2FF-81AF-244B-2FAA-7EF44DC3AF02}"/>
                    </a:ext>
                  </a:extLst>
                </p:cNvPr>
                <p:cNvPicPr>
                  <a:picLocks noChangeAspect="1"/>
                </p:cNvPicPr>
                <p:nvPr/>
              </p:nvPicPr>
              <p:blipFill>
                <a:blip r:embed="rId3"/>
                <a:stretch>
                  <a:fillRect/>
                </a:stretch>
              </p:blipFill>
              <p:spPr>
                <a:xfrm>
                  <a:off x="7627775" y="-36150"/>
                  <a:ext cx="623564" cy="637371"/>
                </a:xfrm>
                <a:prstGeom prst="rect">
                  <a:avLst/>
                </a:prstGeom>
              </p:spPr>
            </p:pic>
          </p:grpSp>
        </p:grpSp>
        <p:grpSp>
          <p:nvGrpSpPr>
            <p:cNvPr id="38" name="Group 37">
              <a:extLst>
                <a:ext uri="{FF2B5EF4-FFF2-40B4-BE49-F238E27FC236}">
                  <a16:creationId xmlns:a16="http://schemas.microsoft.com/office/drawing/2014/main" id="{9453238A-B599-2CA2-8607-5D154FEED701}"/>
                </a:ext>
              </a:extLst>
            </p:cNvPr>
            <p:cNvGrpSpPr/>
            <p:nvPr/>
          </p:nvGrpSpPr>
          <p:grpSpPr>
            <a:xfrm>
              <a:off x="4145751" y="1135474"/>
              <a:ext cx="4349336" cy="4000407"/>
              <a:chOff x="4145751" y="1135474"/>
              <a:chExt cx="4349336" cy="4000407"/>
            </a:xfrm>
          </p:grpSpPr>
          <p:grpSp>
            <p:nvGrpSpPr>
              <p:cNvPr id="74" name="Group 73">
                <a:extLst>
                  <a:ext uri="{FF2B5EF4-FFF2-40B4-BE49-F238E27FC236}">
                    <a16:creationId xmlns:a16="http://schemas.microsoft.com/office/drawing/2014/main" id="{24C1903F-0469-F2AA-C84D-57A21161074A}"/>
                  </a:ext>
                </a:extLst>
              </p:cNvPr>
              <p:cNvGrpSpPr/>
              <p:nvPr/>
            </p:nvGrpSpPr>
            <p:grpSpPr>
              <a:xfrm>
                <a:off x="4189383" y="1213914"/>
                <a:ext cx="4305704" cy="3921967"/>
                <a:chOff x="4189383" y="1213914"/>
                <a:chExt cx="4305704" cy="3921967"/>
              </a:xfrm>
            </p:grpSpPr>
            <p:sp>
              <p:nvSpPr>
                <p:cNvPr id="7" name="Rectangle: Rounded Corners 6">
                  <a:extLst>
                    <a:ext uri="{FF2B5EF4-FFF2-40B4-BE49-F238E27FC236}">
                      <a16:creationId xmlns:a16="http://schemas.microsoft.com/office/drawing/2014/main" id="{3814B0D5-D1F5-F26E-609E-690F1D7C4FCE}"/>
                    </a:ext>
                  </a:extLst>
                </p:cNvPr>
                <p:cNvSpPr/>
                <p:nvPr/>
              </p:nvSpPr>
              <p:spPr>
                <a:xfrm>
                  <a:off x="4189383" y="1268653"/>
                  <a:ext cx="3742847" cy="3867228"/>
                </a:xfrm>
                <a:prstGeom prst="roundRect">
                  <a:avLst>
                    <a:gd name="adj" fmla="val 2469"/>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7BAE669-5317-783A-9619-842BC71F37F8}"/>
                    </a:ext>
                  </a:extLst>
                </p:cNvPr>
                <p:cNvSpPr/>
                <p:nvPr/>
              </p:nvSpPr>
              <p:spPr>
                <a:xfrm>
                  <a:off x="5222240" y="1213914"/>
                  <a:ext cx="3272847" cy="1061829"/>
                </a:xfrm>
                <a:prstGeom prst="rect">
                  <a:avLst/>
                </a:prstGeom>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a:ln>
                        <a:noFill/>
                      </a:ln>
                      <a:solidFill>
                        <a:srgbClr val="A72D99"/>
                      </a:solidFill>
                      <a:effectLst/>
                      <a:uLnTx/>
                      <a:uFillTx/>
                      <a:latin typeface="Calibri" panose="020F0502020204030204"/>
                    </a:rPr>
                    <a:t>Global Challenges European Industrial Competitiveness </a:t>
                  </a:r>
                </a:p>
              </p:txBody>
            </p:sp>
            <p:sp>
              <p:nvSpPr>
                <p:cNvPr id="39" name="Rectangle: Rounded Corners 38">
                  <a:extLst>
                    <a:ext uri="{FF2B5EF4-FFF2-40B4-BE49-F238E27FC236}">
                      <a16:creationId xmlns:a16="http://schemas.microsoft.com/office/drawing/2014/main" id="{93D67B42-52D6-77AB-529E-84326C3BC18E}"/>
                    </a:ext>
                  </a:extLst>
                </p:cNvPr>
                <p:cNvSpPr/>
                <p:nvPr/>
              </p:nvSpPr>
              <p:spPr>
                <a:xfrm>
                  <a:off x="4426576" y="4515931"/>
                  <a:ext cx="3240000" cy="310406"/>
                </a:xfrm>
                <a:prstGeom prst="roundRect">
                  <a:avLst/>
                </a:prstGeom>
                <a:solidFill>
                  <a:srgbClr val="EFCAE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R="0" lvl="0" algn="ctr" defTabSz="914400" eaLnBrk="1" fontAlgn="auto" latinLnBrk="0" hangingPunct="1">
                    <a:spcBef>
                      <a:spcPts val="0"/>
                    </a:spcBef>
                    <a:buClrTx/>
                    <a:buSzTx/>
                    <a:tabLst/>
                    <a:defRPr/>
                  </a:pPr>
                  <a:r>
                    <a:rPr kumimoji="0" lang="en-GB" sz="1600" b="0" i="0" u="none" strike="noStrike" kern="0" cap="none" spc="0" normalizeH="0" baseline="0" noProof="0">
                      <a:ln>
                        <a:noFill/>
                      </a:ln>
                      <a:solidFill>
                        <a:srgbClr val="002F8E"/>
                      </a:solidFill>
                      <a:effectLst/>
                      <a:uLnTx/>
                      <a:uFillTx/>
                      <a:latin typeface="Calibri" panose="020F0502020204030204"/>
                    </a:rPr>
                    <a:t>Joint Research Centre</a:t>
                  </a:r>
                </a:p>
              </p:txBody>
            </p:sp>
            <p:sp>
              <p:nvSpPr>
                <p:cNvPr id="40" name="Rectangle: Rounded Corners 39">
                  <a:extLst>
                    <a:ext uri="{FF2B5EF4-FFF2-40B4-BE49-F238E27FC236}">
                      <a16:creationId xmlns:a16="http://schemas.microsoft.com/office/drawing/2014/main" id="{275ECDBF-57E5-BBFE-CAA4-976A245DA361}"/>
                    </a:ext>
                  </a:extLst>
                </p:cNvPr>
                <p:cNvSpPr/>
                <p:nvPr/>
              </p:nvSpPr>
              <p:spPr>
                <a:xfrm>
                  <a:off x="4426576" y="2257314"/>
                  <a:ext cx="3240000" cy="2189475"/>
                </a:xfrm>
                <a:prstGeom prst="roundRect">
                  <a:avLst>
                    <a:gd name="adj" fmla="val 3322"/>
                  </a:avLst>
                </a:prstGeom>
                <a:solidFill>
                  <a:srgbClr val="EFCAEE"/>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0" tIns="0" rIns="0" bIns="0" rtlCol="0" anchor="ctr"/>
                <a:lstStyle/>
                <a:p>
                  <a:pPr marL="228594" marR="0" lvl="0" indent="-228594" defTabSz="914400" eaLnBrk="1" fontAlgn="auto" latinLnBrk="0" hangingPunct="1">
                    <a:lnSpc>
                      <a:spcPts val="1400"/>
                    </a:lnSpc>
                    <a:spcBef>
                      <a:spcPts val="0"/>
                    </a:spcBef>
                    <a:spcAft>
                      <a:spcPts val="600"/>
                    </a:spcAft>
                    <a:buClrTx/>
                    <a:buSzTx/>
                    <a:buFont typeface="Arial" panose="020B0604020202020204" pitchFamily="34" charset="0"/>
                    <a:buChar char="•"/>
                    <a:tabLst/>
                    <a:defRPr/>
                  </a:pPr>
                  <a:r>
                    <a:rPr kumimoji="0" lang="en-GB" sz="1600" i="0" strike="noStrike" kern="0" cap="none" spc="0" normalizeH="0" baseline="0" noProof="0">
                      <a:ln>
                        <a:noFill/>
                      </a:ln>
                      <a:solidFill>
                        <a:srgbClr val="002F8E"/>
                      </a:solidFill>
                      <a:effectLst/>
                      <a:uLnTx/>
                      <a:uFillTx/>
                      <a:latin typeface="Calibri" panose="020F0502020204030204"/>
                    </a:rPr>
                    <a:t>Health</a:t>
                  </a:r>
                </a:p>
                <a:p>
                  <a:pPr marL="228594" marR="0" lvl="0" indent="-228594" defTabSz="914400" eaLnBrk="1" fontAlgn="auto" latinLnBrk="0" hangingPunct="1">
                    <a:lnSpc>
                      <a:spcPts val="1400"/>
                    </a:lnSpc>
                    <a:spcBef>
                      <a:spcPts val="0"/>
                    </a:spcBef>
                    <a:spcAft>
                      <a:spcPts val="600"/>
                    </a:spcAft>
                    <a:buClrTx/>
                    <a:buSzTx/>
                    <a:buFont typeface="Arial" panose="020B0604020202020204" pitchFamily="34" charset="0"/>
                    <a:buChar char="•"/>
                    <a:tabLst/>
                    <a:defRPr/>
                  </a:pPr>
                  <a:r>
                    <a:rPr kumimoji="0" lang="en-GB" sz="1600" i="0" strike="noStrike" kern="0" cap="none" spc="0" normalizeH="0" baseline="0" noProof="0">
                      <a:ln>
                        <a:noFill/>
                      </a:ln>
                      <a:solidFill>
                        <a:srgbClr val="002F8E"/>
                      </a:solidFill>
                      <a:effectLst/>
                      <a:uLnTx/>
                      <a:uFillTx/>
                      <a:latin typeface="Calibri" panose="020F0502020204030204"/>
                    </a:rPr>
                    <a:t>Culture, Creativity and Inclusive Society</a:t>
                  </a:r>
                </a:p>
                <a:p>
                  <a:pPr marL="228594" marR="0" lvl="0" indent="-228594" defTabSz="914400" eaLnBrk="1" fontAlgn="auto" latinLnBrk="0" hangingPunct="1">
                    <a:lnSpc>
                      <a:spcPts val="1400"/>
                    </a:lnSpc>
                    <a:spcBef>
                      <a:spcPts val="0"/>
                    </a:spcBef>
                    <a:spcAft>
                      <a:spcPts val="600"/>
                    </a:spcAft>
                    <a:buClrTx/>
                    <a:buSzTx/>
                    <a:buFont typeface="Arial" panose="020B0604020202020204" pitchFamily="34" charset="0"/>
                    <a:buChar char="•"/>
                    <a:tabLst/>
                    <a:defRPr/>
                  </a:pPr>
                  <a:r>
                    <a:rPr kumimoji="0" lang="en-GB" sz="1600" i="0" strike="noStrike" kern="0" cap="none" spc="0" normalizeH="0" baseline="0" noProof="0">
                      <a:ln>
                        <a:noFill/>
                      </a:ln>
                      <a:solidFill>
                        <a:srgbClr val="002F8E"/>
                      </a:solidFill>
                      <a:effectLst/>
                      <a:uLnTx/>
                      <a:uFillTx/>
                      <a:latin typeface="Calibri" panose="020F0502020204030204"/>
                    </a:rPr>
                    <a:t>Civil Security for Society</a:t>
                  </a:r>
                </a:p>
                <a:p>
                  <a:pPr marL="228594" marR="0" lvl="0" indent="-228594" defTabSz="914400" eaLnBrk="1" fontAlgn="auto" latinLnBrk="0" hangingPunct="1">
                    <a:lnSpc>
                      <a:spcPts val="1400"/>
                    </a:lnSpc>
                    <a:spcBef>
                      <a:spcPts val="0"/>
                    </a:spcBef>
                    <a:spcAft>
                      <a:spcPts val="600"/>
                    </a:spcAft>
                    <a:buClrTx/>
                    <a:buSzTx/>
                    <a:buFont typeface="Arial" panose="020B0604020202020204" pitchFamily="34" charset="0"/>
                    <a:buChar char="•"/>
                    <a:tabLst/>
                    <a:defRPr/>
                  </a:pPr>
                  <a:r>
                    <a:rPr kumimoji="0" lang="en-GB" sz="1600" i="0" strike="noStrike" kern="0" cap="none" spc="0" normalizeH="0" baseline="0" noProof="0">
                      <a:ln>
                        <a:noFill/>
                      </a:ln>
                      <a:solidFill>
                        <a:srgbClr val="002F8E"/>
                      </a:solidFill>
                      <a:effectLst/>
                      <a:uLnTx/>
                      <a:uFillTx/>
                      <a:latin typeface="Calibri" panose="020F0502020204030204"/>
                    </a:rPr>
                    <a:t>Digital, Industry and Space</a:t>
                  </a:r>
                </a:p>
                <a:p>
                  <a:pPr marL="228594" marR="0" lvl="0" indent="-228594" defTabSz="914400" eaLnBrk="1" fontAlgn="auto" latinLnBrk="0" hangingPunct="1">
                    <a:lnSpc>
                      <a:spcPts val="1400"/>
                    </a:lnSpc>
                    <a:spcBef>
                      <a:spcPts val="0"/>
                    </a:spcBef>
                    <a:spcAft>
                      <a:spcPts val="600"/>
                    </a:spcAft>
                    <a:buClrTx/>
                    <a:buSzTx/>
                    <a:buFont typeface="Arial" panose="020B0604020202020204" pitchFamily="34" charset="0"/>
                    <a:buChar char="•"/>
                    <a:tabLst/>
                    <a:defRPr/>
                  </a:pPr>
                  <a:r>
                    <a:rPr kumimoji="0" lang="en-GB" sz="1600" i="0" strike="noStrike" kern="0" cap="none" spc="0" normalizeH="0" baseline="0" noProof="0">
                      <a:ln>
                        <a:noFill/>
                      </a:ln>
                      <a:solidFill>
                        <a:srgbClr val="002F8E"/>
                      </a:solidFill>
                      <a:effectLst/>
                      <a:uLnTx/>
                      <a:uFillTx/>
                      <a:latin typeface="Calibri" panose="020F0502020204030204"/>
                    </a:rPr>
                    <a:t>Climate, Energy and Mobility</a:t>
                  </a:r>
                </a:p>
                <a:p>
                  <a:pPr marL="228594" marR="0" lvl="0" indent="-228594" defTabSz="914400" eaLnBrk="1" fontAlgn="auto" latinLnBrk="0" hangingPunct="1">
                    <a:lnSpc>
                      <a:spcPts val="1400"/>
                    </a:lnSpc>
                    <a:spcBef>
                      <a:spcPts val="0"/>
                    </a:spcBef>
                    <a:spcAft>
                      <a:spcPts val="600"/>
                    </a:spcAft>
                    <a:buClrTx/>
                    <a:buSzTx/>
                    <a:buFont typeface="Arial" panose="020B0604020202020204" pitchFamily="34" charset="0"/>
                    <a:buChar char="•"/>
                    <a:tabLst/>
                    <a:defRPr/>
                  </a:pPr>
                  <a:r>
                    <a:rPr kumimoji="0" lang="en-GB" sz="1600" i="0" strike="noStrike" kern="0" cap="none" spc="0" normalizeH="0" baseline="0" noProof="0">
                      <a:ln>
                        <a:noFill/>
                      </a:ln>
                      <a:solidFill>
                        <a:srgbClr val="002F8E"/>
                      </a:solidFill>
                      <a:effectLst/>
                      <a:uLnTx/>
                      <a:uFillTx/>
                      <a:latin typeface="Calibri" panose="020F0502020204030204"/>
                    </a:rPr>
                    <a:t>Food, Bioeconomy, Natural Resources, Agriculture and Environment</a:t>
                  </a:r>
                </a:p>
              </p:txBody>
            </p:sp>
            <p:sp>
              <p:nvSpPr>
                <p:cNvPr id="41" name="TextBox 40">
                  <a:extLst>
                    <a:ext uri="{FF2B5EF4-FFF2-40B4-BE49-F238E27FC236}">
                      <a16:creationId xmlns:a16="http://schemas.microsoft.com/office/drawing/2014/main" id="{B72C1E71-11DF-CFA2-9D73-4DBA67F31C5C}"/>
                    </a:ext>
                  </a:extLst>
                </p:cNvPr>
                <p:cNvSpPr txBox="1"/>
                <p:nvPr/>
              </p:nvSpPr>
              <p:spPr>
                <a:xfrm rot="16200000">
                  <a:off x="4234438" y="3157932"/>
                  <a:ext cx="864339" cy="338554"/>
                </a:xfrm>
                <a:prstGeom prst="rect">
                  <a:avLst/>
                </a:prstGeom>
                <a:noFill/>
              </p:spPr>
              <p:txBody>
                <a:bodyPr wrap="none" rtlCol="0">
                  <a:spAutoFit/>
                </a:bodyPr>
                <a:lstStyle/>
                <a:p>
                  <a:r>
                    <a:rPr lang="en-GB" sz="1600" b="1" kern="0">
                      <a:solidFill>
                        <a:srgbClr val="002F8E"/>
                      </a:solidFill>
                      <a:latin typeface="Calibri" panose="020F0502020204030204"/>
                    </a:rPr>
                    <a:t>Clusters</a:t>
                  </a:r>
                </a:p>
              </p:txBody>
            </p:sp>
          </p:grpSp>
          <p:grpSp>
            <p:nvGrpSpPr>
              <p:cNvPr id="35" name="Group 34">
                <a:extLst>
                  <a:ext uri="{FF2B5EF4-FFF2-40B4-BE49-F238E27FC236}">
                    <a16:creationId xmlns:a16="http://schemas.microsoft.com/office/drawing/2014/main" id="{4C82F655-074C-7D55-7F3F-E2D188F59377}"/>
                  </a:ext>
                </a:extLst>
              </p:cNvPr>
              <p:cNvGrpSpPr/>
              <p:nvPr/>
            </p:nvGrpSpPr>
            <p:grpSpPr>
              <a:xfrm>
                <a:off x="4145751" y="1135474"/>
                <a:ext cx="1080000" cy="1080000"/>
                <a:chOff x="8727668" y="-95081"/>
                <a:chExt cx="1080000" cy="1080000"/>
              </a:xfrm>
            </p:grpSpPr>
            <p:sp>
              <p:nvSpPr>
                <p:cNvPr id="24" name="Rectangle: Rounded Corners 23">
                  <a:extLst>
                    <a:ext uri="{FF2B5EF4-FFF2-40B4-BE49-F238E27FC236}">
                      <a16:creationId xmlns:a16="http://schemas.microsoft.com/office/drawing/2014/main" id="{09A4B140-ACDD-7E4D-2E3D-AFB2E10AC5F6}"/>
                    </a:ext>
                  </a:extLst>
                </p:cNvPr>
                <p:cNvSpPr/>
                <p:nvPr/>
              </p:nvSpPr>
              <p:spPr>
                <a:xfrm>
                  <a:off x="8727668" y="-95081"/>
                  <a:ext cx="1080000" cy="1080000"/>
                </a:xfrm>
                <a:prstGeom prst="roundRect">
                  <a:avLst>
                    <a:gd name="adj" fmla="val 8355"/>
                  </a:avLst>
                </a:prstGeom>
                <a:solidFill>
                  <a:schemeClr val="bg1"/>
                </a:solidFill>
                <a:ln>
                  <a:solidFill>
                    <a:srgbClr val="AAD3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GB" sz="2100" b="1" i="0" u="none" strike="noStrike" kern="0" cap="none" spc="0" normalizeH="0" baseline="0" noProof="0">
                    <a:ln>
                      <a:noFill/>
                    </a:ln>
                    <a:solidFill>
                      <a:srgbClr val="A72D99"/>
                    </a:solidFill>
                    <a:effectLst/>
                    <a:uLnTx/>
                    <a:uFillTx/>
                    <a:latin typeface="Calibri" panose="020F0502020204030204"/>
                  </a:endParaRPr>
                </a:p>
                <a:p>
                  <a:pPr algn="ctr"/>
                  <a:endParaRPr lang="en-GB" sz="2100" b="1" kern="0">
                    <a:solidFill>
                      <a:srgbClr val="A72D99"/>
                    </a:solidFill>
                    <a:latin typeface="Calibri" panose="020F0502020204030204"/>
                  </a:endParaRPr>
                </a:p>
                <a:p>
                  <a:pPr algn="ctr"/>
                  <a:r>
                    <a:rPr kumimoji="0" lang="en-GB" sz="2100" b="1" i="0" u="none" strike="noStrike" kern="0" cap="none" spc="0" normalizeH="0" baseline="0" noProof="0">
                      <a:ln>
                        <a:noFill/>
                      </a:ln>
                      <a:solidFill>
                        <a:srgbClr val="A72D99"/>
                      </a:solidFill>
                      <a:effectLst/>
                      <a:uLnTx/>
                      <a:uFillTx/>
                      <a:latin typeface="Calibri" panose="020F0502020204030204"/>
                    </a:rPr>
                    <a:t>Pillar II</a:t>
                  </a:r>
                  <a:endParaRPr lang="en-GB" sz="2100">
                    <a:solidFill>
                      <a:srgbClr val="A72D99"/>
                    </a:solidFill>
                  </a:endParaRPr>
                </a:p>
              </p:txBody>
            </p:sp>
            <p:pic>
              <p:nvPicPr>
                <p:cNvPr id="31" name="Picture 30">
                  <a:extLst>
                    <a:ext uri="{FF2B5EF4-FFF2-40B4-BE49-F238E27FC236}">
                      <a16:creationId xmlns:a16="http://schemas.microsoft.com/office/drawing/2014/main" id="{6DF8CF82-D906-D8CE-D42C-D1BF92E0AA95}"/>
                    </a:ext>
                  </a:extLst>
                </p:cNvPr>
                <p:cNvPicPr>
                  <a:picLocks noChangeAspect="1"/>
                </p:cNvPicPr>
                <p:nvPr/>
              </p:nvPicPr>
              <p:blipFill>
                <a:blip r:embed="rId4"/>
                <a:stretch>
                  <a:fillRect/>
                </a:stretch>
              </p:blipFill>
              <p:spPr>
                <a:xfrm>
                  <a:off x="8983844" y="22405"/>
                  <a:ext cx="567647" cy="545615"/>
                </a:xfrm>
                <a:prstGeom prst="rect">
                  <a:avLst/>
                </a:prstGeom>
              </p:spPr>
            </p:pic>
          </p:grpSp>
        </p:grpSp>
        <p:grpSp>
          <p:nvGrpSpPr>
            <p:cNvPr id="42" name="Group 41">
              <a:extLst>
                <a:ext uri="{FF2B5EF4-FFF2-40B4-BE49-F238E27FC236}">
                  <a16:creationId xmlns:a16="http://schemas.microsoft.com/office/drawing/2014/main" id="{7C0B61E4-A162-CEA1-31E0-5A41D5FD6E0E}"/>
                </a:ext>
              </a:extLst>
            </p:cNvPr>
            <p:cNvGrpSpPr/>
            <p:nvPr/>
          </p:nvGrpSpPr>
          <p:grpSpPr>
            <a:xfrm>
              <a:off x="7948238" y="1135957"/>
              <a:ext cx="3798727" cy="3999924"/>
              <a:chOff x="7939570" y="1135957"/>
              <a:chExt cx="3798727" cy="3999924"/>
            </a:xfrm>
          </p:grpSpPr>
          <p:grpSp>
            <p:nvGrpSpPr>
              <p:cNvPr id="75" name="Group 74">
                <a:extLst>
                  <a:ext uri="{FF2B5EF4-FFF2-40B4-BE49-F238E27FC236}">
                    <a16:creationId xmlns:a16="http://schemas.microsoft.com/office/drawing/2014/main" id="{DEA15B92-061E-8552-D0A5-B139B871DDA3}"/>
                  </a:ext>
                </a:extLst>
              </p:cNvPr>
              <p:cNvGrpSpPr/>
              <p:nvPr/>
            </p:nvGrpSpPr>
            <p:grpSpPr>
              <a:xfrm>
                <a:off x="7995450" y="1268653"/>
                <a:ext cx="3742847" cy="3867228"/>
                <a:chOff x="7995450" y="1268653"/>
                <a:chExt cx="3742847" cy="3867228"/>
              </a:xfrm>
            </p:grpSpPr>
            <p:sp>
              <p:nvSpPr>
                <p:cNvPr id="49" name="Rectangle: Rounded Corners 48">
                  <a:extLst>
                    <a:ext uri="{FF2B5EF4-FFF2-40B4-BE49-F238E27FC236}">
                      <a16:creationId xmlns:a16="http://schemas.microsoft.com/office/drawing/2014/main" id="{65D60A61-CAC4-3ADC-3134-B339118F14D8}"/>
                    </a:ext>
                  </a:extLst>
                </p:cNvPr>
                <p:cNvSpPr/>
                <p:nvPr/>
              </p:nvSpPr>
              <p:spPr>
                <a:xfrm>
                  <a:off x="7995450" y="1268653"/>
                  <a:ext cx="3742847" cy="3867228"/>
                </a:xfrm>
                <a:prstGeom prst="roundRect">
                  <a:avLst>
                    <a:gd name="adj" fmla="val 2469"/>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D13BE5B2-88BE-D181-0D5D-007575393709}"/>
                    </a:ext>
                  </a:extLst>
                </p:cNvPr>
                <p:cNvSpPr/>
                <p:nvPr/>
              </p:nvSpPr>
              <p:spPr>
                <a:xfrm>
                  <a:off x="8251339" y="2249105"/>
                  <a:ext cx="3240000" cy="479317"/>
                </a:xfrm>
                <a:prstGeom prst="roundRect">
                  <a:avLst/>
                </a:prstGeom>
                <a:gradFill flip="none" rotWithShape="1">
                  <a:gsLst>
                    <a:gs pos="0">
                      <a:srgbClr val="EFCAEE"/>
                    </a:gs>
                    <a:gs pos="54000">
                      <a:srgbClr val="FFEFBF"/>
                    </a:gs>
                    <a:gs pos="42000">
                      <a:srgbClr val="EFCAEE"/>
                    </a:gs>
                    <a:gs pos="100000">
                      <a:srgbClr val="FFEFB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R="0" lvl="0" algn="ctr" defTabSz="914400" eaLnBrk="1" fontAlgn="auto" latinLnBrk="0" hangingPunct="1">
                    <a:lnSpc>
                      <a:spcPts val="1400"/>
                    </a:lnSpc>
                    <a:spcBef>
                      <a:spcPts val="0"/>
                    </a:spcBef>
                    <a:spcAft>
                      <a:spcPts val="800"/>
                    </a:spcAft>
                    <a:buClrTx/>
                    <a:buSzTx/>
                    <a:tabLst/>
                    <a:defRPr/>
                  </a:pPr>
                  <a:r>
                    <a:rPr kumimoji="0" lang="en-GB" sz="1600" i="0" strike="noStrike" kern="0" cap="none" spc="0" normalizeH="0" baseline="0" noProof="0">
                      <a:ln>
                        <a:noFill/>
                      </a:ln>
                      <a:solidFill>
                        <a:srgbClr val="002F8E"/>
                      </a:solidFill>
                      <a:effectLst/>
                      <a:uLnTx/>
                      <a:uFillTx/>
                      <a:latin typeface="Calibri" panose="020F0502020204030204"/>
                    </a:rPr>
                    <a:t>European Innovation Council</a:t>
                  </a:r>
                </a:p>
              </p:txBody>
            </p:sp>
            <p:sp>
              <p:nvSpPr>
                <p:cNvPr id="60" name="Rectangle: Rounded Corners 59">
                  <a:extLst>
                    <a:ext uri="{FF2B5EF4-FFF2-40B4-BE49-F238E27FC236}">
                      <a16:creationId xmlns:a16="http://schemas.microsoft.com/office/drawing/2014/main" id="{CA770B9E-8BE6-ED63-38C0-A7F4D01575D1}"/>
                    </a:ext>
                  </a:extLst>
                </p:cNvPr>
                <p:cNvSpPr/>
                <p:nvPr/>
              </p:nvSpPr>
              <p:spPr>
                <a:xfrm>
                  <a:off x="8251339" y="2787035"/>
                  <a:ext cx="3240000" cy="479317"/>
                </a:xfrm>
                <a:prstGeom prst="roundRect">
                  <a:avLst/>
                </a:prstGeom>
                <a:gradFill flip="none" rotWithShape="1">
                  <a:gsLst>
                    <a:gs pos="0">
                      <a:srgbClr val="EFCAEE"/>
                    </a:gs>
                    <a:gs pos="54000">
                      <a:srgbClr val="FFEFBF"/>
                    </a:gs>
                    <a:gs pos="42000">
                      <a:srgbClr val="EFCAEE"/>
                    </a:gs>
                    <a:gs pos="100000">
                      <a:srgbClr val="FFEFB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R="0" lvl="0" algn="ctr" defTabSz="914400" eaLnBrk="1" fontAlgn="auto" latinLnBrk="0" hangingPunct="1">
                    <a:lnSpc>
                      <a:spcPts val="1400"/>
                    </a:lnSpc>
                    <a:spcBef>
                      <a:spcPts val="0"/>
                    </a:spcBef>
                    <a:spcAft>
                      <a:spcPts val="800"/>
                    </a:spcAft>
                    <a:buClrTx/>
                    <a:buSzTx/>
                    <a:tabLst/>
                    <a:defRPr/>
                  </a:pPr>
                  <a:r>
                    <a:rPr kumimoji="0" lang="en-GB" sz="1600" b="0" i="0" u="none" strike="noStrike" kern="0" cap="none" spc="0" normalizeH="0" baseline="0" noProof="0">
                      <a:ln>
                        <a:noFill/>
                      </a:ln>
                      <a:solidFill>
                        <a:srgbClr val="002F8E"/>
                      </a:solidFill>
                      <a:effectLst/>
                      <a:uLnTx/>
                      <a:uFillTx/>
                      <a:latin typeface="Calibri" panose="020F0502020204030204"/>
                    </a:rPr>
                    <a:t>European Innovation Ecosystems</a:t>
                  </a:r>
                </a:p>
              </p:txBody>
            </p:sp>
            <p:sp>
              <p:nvSpPr>
                <p:cNvPr id="21" name="Rectangle 20">
                  <a:extLst>
                    <a:ext uri="{FF2B5EF4-FFF2-40B4-BE49-F238E27FC236}">
                      <a16:creationId xmlns:a16="http://schemas.microsoft.com/office/drawing/2014/main" id="{02D771B3-5B71-AFBA-8C26-8C49A7A00EDC}"/>
                    </a:ext>
                  </a:extLst>
                </p:cNvPr>
                <p:cNvSpPr/>
                <p:nvPr/>
              </p:nvSpPr>
              <p:spPr>
                <a:xfrm>
                  <a:off x="9069763" y="1294391"/>
                  <a:ext cx="2563438" cy="415498"/>
                </a:xfrm>
                <a:prstGeom prst="rect">
                  <a:avLst/>
                </a:prstGeom>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a:ln>
                        <a:noFill/>
                      </a:ln>
                      <a:solidFill>
                        <a:srgbClr val="A72D99"/>
                      </a:solidFill>
                      <a:effectLst/>
                      <a:uLnTx/>
                      <a:uFillTx/>
                      <a:latin typeface="Calibri" panose="020F0502020204030204"/>
                    </a:rPr>
                    <a:t>Innovative Europe</a:t>
                  </a:r>
                </a:p>
              </p:txBody>
            </p:sp>
            <p:sp>
              <p:nvSpPr>
                <p:cNvPr id="59" name="Rectangle: Rounded Corners 58">
                  <a:extLst>
                    <a:ext uri="{FF2B5EF4-FFF2-40B4-BE49-F238E27FC236}">
                      <a16:creationId xmlns:a16="http://schemas.microsoft.com/office/drawing/2014/main" id="{C3F57D78-B06F-CE70-0207-E78B43E96EDD}"/>
                    </a:ext>
                  </a:extLst>
                </p:cNvPr>
                <p:cNvSpPr/>
                <p:nvPr/>
              </p:nvSpPr>
              <p:spPr>
                <a:xfrm>
                  <a:off x="8251339" y="3332290"/>
                  <a:ext cx="3240000" cy="479317"/>
                </a:xfrm>
                <a:prstGeom prst="roundRect">
                  <a:avLst/>
                </a:prstGeom>
                <a:gradFill flip="none" rotWithShape="1">
                  <a:gsLst>
                    <a:gs pos="0">
                      <a:srgbClr val="EFCAEE"/>
                    </a:gs>
                    <a:gs pos="54000">
                      <a:srgbClr val="FFEFBF"/>
                    </a:gs>
                    <a:gs pos="42000">
                      <a:srgbClr val="EFCAEE"/>
                    </a:gs>
                    <a:gs pos="100000">
                      <a:srgbClr val="FFEFB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R="0" lvl="0" algn="ctr" defTabSz="914400" eaLnBrk="1" fontAlgn="auto" latinLnBrk="0" hangingPunct="1">
                    <a:lnSpc>
                      <a:spcPts val="1400"/>
                    </a:lnSpc>
                    <a:spcBef>
                      <a:spcPts val="0"/>
                    </a:spcBef>
                    <a:spcAft>
                      <a:spcPts val="800"/>
                    </a:spcAft>
                    <a:buClrTx/>
                    <a:buSzTx/>
                    <a:tabLst/>
                    <a:defRPr/>
                  </a:pPr>
                  <a:r>
                    <a:rPr kumimoji="0" lang="en-GB" sz="1600" b="0" i="0" u="none" strike="noStrike" kern="0" cap="none" spc="0" normalizeH="0" baseline="0" noProof="0">
                      <a:ln>
                        <a:noFill/>
                      </a:ln>
                      <a:solidFill>
                        <a:srgbClr val="002F8E"/>
                      </a:solidFill>
                      <a:effectLst/>
                      <a:uLnTx/>
                      <a:uFillTx/>
                      <a:latin typeface="Calibri" panose="020F0502020204030204"/>
                    </a:rPr>
                    <a:t>European Institute of                 Innovation &amp; Technology</a:t>
                  </a:r>
                </a:p>
              </p:txBody>
            </p:sp>
          </p:grpSp>
          <p:grpSp>
            <p:nvGrpSpPr>
              <p:cNvPr id="34" name="Group 33">
                <a:extLst>
                  <a:ext uri="{FF2B5EF4-FFF2-40B4-BE49-F238E27FC236}">
                    <a16:creationId xmlns:a16="http://schemas.microsoft.com/office/drawing/2014/main" id="{EAF3CC93-5250-7D2D-0B6D-16AAE557606E}"/>
                  </a:ext>
                </a:extLst>
              </p:cNvPr>
              <p:cNvGrpSpPr/>
              <p:nvPr/>
            </p:nvGrpSpPr>
            <p:grpSpPr>
              <a:xfrm>
                <a:off x="7939570" y="1135957"/>
                <a:ext cx="1080000" cy="1080000"/>
                <a:chOff x="10044801" y="-61529"/>
                <a:chExt cx="1080000" cy="1080000"/>
              </a:xfrm>
            </p:grpSpPr>
            <p:sp>
              <p:nvSpPr>
                <p:cNvPr id="28" name="Rectangle: Rounded Corners 27">
                  <a:extLst>
                    <a:ext uri="{FF2B5EF4-FFF2-40B4-BE49-F238E27FC236}">
                      <a16:creationId xmlns:a16="http://schemas.microsoft.com/office/drawing/2014/main" id="{CD3908B6-DD87-1065-F5B1-5E1BE23AD1F3}"/>
                    </a:ext>
                  </a:extLst>
                </p:cNvPr>
                <p:cNvSpPr/>
                <p:nvPr/>
              </p:nvSpPr>
              <p:spPr>
                <a:xfrm>
                  <a:off x="10044801" y="-61529"/>
                  <a:ext cx="1080000" cy="1080000"/>
                </a:xfrm>
                <a:prstGeom prst="roundRect">
                  <a:avLst>
                    <a:gd name="adj" fmla="val 8355"/>
                  </a:avLst>
                </a:prstGeom>
                <a:solidFill>
                  <a:schemeClr val="bg1"/>
                </a:solidFill>
                <a:ln>
                  <a:solidFill>
                    <a:srgbClr val="AAD3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GB" sz="2100" b="1" i="0" u="none" strike="noStrike" kern="0" cap="none" spc="0" normalizeH="0" baseline="0" noProof="0">
                    <a:ln>
                      <a:noFill/>
                    </a:ln>
                    <a:solidFill>
                      <a:srgbClr val="A72D99"/>
                    </a:solidFill>
                    <a:effectLst/>
                    <a:uLnTx/>
                    <a:uFillTx/>
                    <a:latin typeface="Calibri" panose="020F0502020204030204"/>
                  </a:endParaRPr>
                </a:p>
                <a:p>
                  <a:pPr algn="ctr"/>
                  <a:endParaRPr lang="en-GB" sz="2100" b="1" kern="0">
                    <a:solidFill>
                      <a:srgbClr val="A72D99"/>
                    </a:solidFill>
                    <a:latin typeface="Calibri" panose="020F0502020204030204"/>
                  </a:endParaRPr>
                </a:p>
                <a:p>
                  <a:pPr algn="ctr"/>
                  <a:r>
                    <a:rPr kumimoji="0" lang="en-GB" sz="2100" b="1" i="0" u="none" strike="noStrike" kern="0" cap="none" spc="0" normalizeH="0" baseline="0" noProof="0">
                      <a:ln>
                        <a:noFill/>
                      </a:ln>
                      <a:solidFill>
                        <a:srgbClr val="A72D99"/>
                      </a:solidFill>
                      <a:effectLst/>
                      <a:uLnTx/>
                      <a:uFillTx/>
                      <a:latin typeface="Calibri" panose="020F0502020204030204"/>
                    </a:rPr>
                    <a:t>Pillar III</a:t>
                  </a:r>
                  <a:endParaRPr lang="en-GB" sz="2100">
                    <a:solidFill>
                      <a:srgbClr val="A72D99"/>
                    </a:solidFill>
                  </a:endParaRPr>
                </a:p>
              </p:txBody>
            </p:sp>
            <p:pic>
              <p:nvPicPr>
                <p:cNvPr id="33" name="Picture 32">
                  <a:extLst>
                    <a:ext uri="{FF2B5EF4-FFF2-40B4-BE49-F238E27FC236}">
                      <a16:creationId xmlns:a16="http://schemas.microsoft.com/office/drawing/2014/main" id="{E8BE85C9-AF60-B325-1701-72A94427FD99}"/>
                    </a:ext>
                  </a:extLst>
                </p:cNvPr>
                <p:cNvPicPr>
                  <a:picLocks noChangeAspect="1"/>
                </p:cNvPicPr>
                <p:nvPr/>
              </p:nvPicPr>
              <p:blipFill>
                <a:blip r:embed="rId5"/>
                <a:stretch>
                  <a:fillRect/>
                </a:stretch>
              </p:blipFill>
              <p:spPr>
                <a:xfrm>
                  <a:off x="10276840" y="69705"/>
                  <a:ext cx="543560" cy="554486"/>
                </a:xfrm>
                <a:prstGeom prst="rect">
                  <a:avLst/>
                </a:prstGeom>
              </p:spPr>
            </p:pic>
          </p:grpSp>
        </p:grpSp>
        <p:sp>
          <p:nvSpPr>
            <p:cNvPr id="80" name="Rectangle: Rounded Corners 79">
              <a:extLst>
                <a:ext uri="{FF2B5EF4-FFF2-40B4-BE49-F238E27FC236}">
                  <a16:creationId xmlns:a16="http://schemas.microsoft.com/office/drawing/2014/main" id="{351C6BCC-A17C-86A4-229D-57453943C408}"/>
                </a:ext>
              </a:extLst>
            </p:cNvPr>
            <p:cNvSpPr/>
            <p:nvPr/>
          </p:nvSpPr>
          <p:spPr>
            <a:xfrm>
              <a:off x="9358409" y="4856817"/>
              <a:ext cx="1087676" cy="257825"/>
            </a:xfrm>
            <a:prstGeom prst="roundRect">
              <a:avLst>
                <a:gd name="adj" fmla="val 31999"/>
              </a:avLst>
            </a:prstGeom>
            <a:solidFill>
              <a:schemeClr val="bg1"/>
            </a:solidFill>
            <a:ln>
              <a:solidFill>
                <a:srgbClr val="AAD3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GB" sz="1800" b="1" i="0" u="none" strike="noStrike" kern="0" cap="none" spc="0" normalizeH="0" baseline="0" noProof="0">
                  <a:ln>
                    <a:noFill/>
                  </a:ln>
                  <a:solidFill>
                    <a:srgbClr val="A72D99"/>
                  </a:solidFill>
                  <a:effectLst/>
                  <a:uLnTx/>
                  <a:uFillTx/>
                  <a:latin typeface="Calibri" panose="020F0502020204030204"/>
                </a:rPr>
                <a:t>€13.4bn</a:t>
              </a:r>
              <a:endParaRPr lang="en-GB" sz="1800">
                <a:solidFill>
                  <a:srgbClr val="A72D99"/>
                </a:solidFill>
              </a:endParaRPr>
            </a:p>
          </p:txBody>
        </p:sp>
        <p:sp>
          <p:nvSpPr>
            <p:cNvPr id="81" name="Rectangle: Rounded Corners 80">
              <a:extLst>
                <a:ext uri="{FF2B5EF4-FFF2-40B4-BE49-F238E27FC236}">
                  <a16:creationId xmlns:a16="http://schemas.microsoft.com/office/drawing/2014/main" id="{03CECE65-2E42-5B27-AEFF-F8CEA9F60507}"/>
                </a:ext>
              </a:extLst>
            </p:cNvPr>
            <p:cNvSpPr/>
            <p:nvPr/>
          </p:nvSpPr>
          <p:spPr>
            <a:xfrm>
              <a:off x="5530464" y="4861099"/>
              <a:ext cx="1087676" cy="257825"/>
            </a:xfrm>
            <a:prstGeom prst="roundRect">
              <a:avLst>
                <a:gd name="adj" fmla="val 24118"/>
              </a:avLst>
            </a:prstGeom>
            <a:solidFill>
              <a:schemeClr val="bg1"/>
            </a:solidFill>
            <a:ln>
              <a:solidFill>
                <a:srgbClr val="AAD3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GB" sz="1800" b="1" i="0" u="none" strike="noStrike" kern="0" cap="none" spc="0" normalizeH="0" baseline="0" noProof="0">
                  <a:ln>
                    <a:noFill/>
                  </a:ln>
                  <a:solidFill>
                    <a:srgbClr val="A72D99"/>
                  </a:solidFill>
                  <a:effectLst/>
                  <a:uLnTx/>
                  <a:uFillTx/>
                  <a:latin typeface="Calibri" panose="020F0502020204030204"/>
                </a:rPr>
                <a:t>€</a:t>
              </a:r>
              <a:r>
                <a:rPr lang="en-GB" sz="1800" b="1" kern="0">
                  <a:solidFill>
                    <a:srgbClr val="A72D99"/>
                  </a:solidFill>
                  <a:latin typeface="Calibri" panose="020F0502020204030204"/>
                </a:rPr>
                <a:t>53.8bn</a:t>
              </a:r>
              <a:endParaRPr lang="en-GB" sz="1800">
                <a:solidFill>
                  <a:srgbClr val="A72D99"/>
                </a:solidFill>
              </a:endParaRPr>
            </a:p>
          </p:txBody>
        </p:sp>
        <p:sp>
          <p:nvSpPr>
            <p:cNvPr id="82" name="Rectangle: Rounded Corners 81">
              <a:extLst>
                <a:ext uri="{FF2B5EF4-FFF2-40B4-BE49-F238E27FC236}">
                  <a16:creationId xmlns:a16="http://schemas.microsoft.com/office/drawing/2014/main" id="{BB69AF32-23FF-E7EC-E3C1-3EDF72450DFA}"/>
                </a:ext>
              </a:extLst>
            </p:cNvPr>
            <p:cNvSpPr/>
            <p:nvPr/>
          </p:nvSpPr>
          <p:spPr>
            <a:xfrm>
              <a:off x="1687530" y="4861153"/>
              <a:ext cx="1087676" cy="257825"/>
            </a:xfrm>
            <a:prstGeom prst="roundRect">
              <a:avLst>
                <a:gd name="adj" fmla="val 24118"/>
              </a:avLst>
            </a:prstGeom>
            <a:solidFill>
              <a:schemeClr val="bg1"/>
            </a:solidFill>
            <a:ln>
              <a:solidFill>
                <a:srgbClr val="AAD3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800" b="1" i="0" u="none" strike="noStrike" kern="0" cap="none" spc="0" normalizeH="0" baseline="0" noProof="0">
                  <a:ln>
                    <a:noFill/>
                  </a:ln>
                  <a:solidFill>
                    <a:srgbClr val="A72D99"/>
                  </a:solidFill>
                  <a:effectLst/>
                  <a:uLnTx/>
                  <a:uFillTx/>
                  <a:latin typeface="Calibri" panose="020F0502020204030204"/>
                </a:rPr>
                <a:t>€24.9bn</a:t>
              </a:r>
              <a:endParaRPr lang="en-GB" sz="1800">
                <a:solidFill>
                  <a:srgbClr val="A72D99"/>
                </a:solidFill>
              </a:endParaRPr>
            </a:p>
          </p:txBody>
        </p:sp>
      </p:grpSp>
      <p:sp>
        <p:nvSpPr>
          <p:cNvPr id="4" name="Rectangle: Rounded Corners 3">
            <a:extLst>
              <a:ext uri="{FF2B5EF4-FFF2-40B4-BE49-F238E27FC236}">
                <a16:creationId xmlns:a16="http://schemas.microsoft.com/office/drawing/2014/main" id="{87049DE1-6A92-C79F-E13B-30129EBEE0F9}"/>
              </a:ext>
            </a:extLst>
          </p:cNvPr>
          <p:cNvSpPr/>
          <p:nvPr/>
        </p:nvSpPr>
        <p:spPr>
          <a:xfrm>
            <a:off x="4401927" y="2249105"/>
            <a:ext cx="3264649" cy="2195026"/>
          </a:xfrm>
          <a:prstGeom prst="roundRect">
            <a:avLst>
              <a:gd name="adj" fmla="val 548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75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ADD4D-8AE8-8DC2-EE70-0AFF37DD358C}"/>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C1B0341D-A41E-612B-66E7-5F9139B057CB}"/>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D9C71CE-E996-B65A-F5D6-6177349CB3C3}"/>
              </a:ext>
            </a:extLst>
          </p:cNvPr>
          <p:cNvSpPr txBox="1"/>
          <p:nvPr/>
        </p:nvSpPr>
        <p:spPr>
          <a:xfrm>
            <a:off x="20320" y="73493"/>
            <a:ext cx="12151360" cy="738664"/>
          </a:xfrm>
          <a:prstGeom prst="rect">
            <a:avLst/>
          </a:prstGeom>
          <a:noFill/>
        </p:spPr>
        <p:txBody>
          <a:bodyPr wrap="square" rtlCol="0" anchor="t">
            <a:spAutoFit/>
          </a:bodyPr>
          <a:lstStyle/>
          <a:p>
            <a:r>
              <a:rPr lang="en-GB" sz="4200" b="1" dirty="0">
                <a:solidFill>
                  <a:srgbClr val="002060"/>
                </a:solidFill>
              </a:rPr>
              <a:t>Horizon Europe - Work Programmes 2026/27 </a:t>
            </a:r>
            <a:endParaRPr lang="en-GB" sz="4200" dirty="0">
              <a:solidFill>
                <a:srgbClr val="002060"/>
              </a:solidFill>
            </a:endParaRPr>
          </a:p>
        </p:txBody>
      </p:sp>
      <p:grpSp>
        <p:nvGrpSpPr>
          <p:cNvPr id="12" name="Group 11">
            <a:extLst>
              <a:ext uri="{FF2B5EF4-FFF2-40B4-BE49-F238E27FC236}">
                <a16:creationId xmlns:a16="http://schemas.microsoft.com/office/drawing/2014/main" id="{33EEB76C-A3FC-E3EC-0446-E5B60F008A93}"/>
              </a:ext>
            </a:extLst>
          </p:cNvPr>
          <p:cNvGrpSpPr/>
          <p:nvPr/>
        </p:nvGrpSpPr>
        <p:grpSpPr>
          <a:xfrm>
            <a:off x="174211" y="4132655"/>
            <a:ext cx="11442626" cy="2700000"/>
            <a:chOff x="174211" y="4132655"/>
            <a:chExt cx="11442626" cy="2700000"/>
          </a:xfrm>
        </p:grpSpPr>
        <p:sp>
          <p:nvSpPr>
            <p:cNvPr id="25" name="Rectangle: Rounded Corners 24">
              <a:extLst>
                <a:ext uri="{FF2B5EF4-FFF2-40B4-BE49-F238E27FC236}">
                  <a16:creationId xmlns:a16="http://schemas.microsoft.com/office/drawing/2014/main" id="{D119802B-25EF-27D5-0C57-0E2B076F4A54}"/>
                </a:ext>
              </a:extLst>
            </p:cNvPr>
            <p:cNvSpPr/>
            <p:nvPr/>
          </p:nvSpPr>
          <p:spPr>
            <a:xfrm>
              <a:off x="210499" y="4175659"/>
              <a:ext cx="11406338" cy="2571025"/>
            </a:xfrm>
            <a:prstGeom prst="roundRect">
              <a:avLst>
                <a:gd name="adj" fmla="val 510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aphicFrame>
          <p:nvGraphicFramePr>
            <p:cNvPr id="4" name="Chart 3">
              <a:extLst>
                <a:ext uri="{FF2B5EF4-FFF2-40B4-BE49-F238E27FC236}">
                  <a16:creationId xmlns:a16="http://schemas.microsoft.com/office/drawing/2014/main" id="{F8498E25-53D5-25D2-89E4-A19D14CCD62D}"/>
                </a:ext>
              </a:extLst>
            </p:cNvPr>
            <p:cNvGraphicFramePr>
              <a:graphicFrameLocks/>
            </p:cNvGraphicFramePr>
            <p:nvPr>
              <p:extLst>
                <p:ext uri="{D42A27DB-BD31-4B8C-83A1-F6EECF244321}">
                  <p14:modId xmlns:p14="http://schemas.microsoft.com/office/powerpoint/2010/main" val="2102536919"/>
                </p:ext>
              </p:extLst>
            </p:nvPr>
          </p:nvGraphicFramePr>
          <p:xfrm>
            <a:off x="174211" y="4132655"/>
            <a:ext cx="10944000" cy="270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DAA213C-FEDE-9174-C051-6D13590EC8B1}"/>
                </a:ext>
              </a:extLst>
            </p:cNvPr>
            <p:cNvSpPr txBox="1"/>
            <p:nvPr/>
          </p:nvSpPr>
          <p:spPr>
            <a:xfrm>
              <a:off x="10591786" y="4606916"/>
              <a:ext cx="1018227" cy="307777"/>
            </a:xfrm>
            <a:prstGeom prst="rect">
              <a:avLst/>
            </a:prstGeom>
            <a:noFill/>
          </p:spPr>
          <p:txBody>
            <a:bodyPr wrap="none" rtlCol="0">
              <a:spAutoFit/>
            </a:bodyPr>
            <a:lstStyle/>
            <a:p>
              <a:r>
                <a:rPr lang="en-US" sz="1400" b="0" i="0" u="none" strike="noStrike" kern="1200" spc="0" baseline="0" dirty="0"/>
                <a:t>€1,950.6m</a:t>
              </a:r>
              <a:endParaRPr lang="en-GB" sz="1400" dirty="0"/>
            </a:p>
          </p:txBody>
        </p:sp>
        <p:sp>
          <p:nvSpPr>
            <p:cNvPr id="9" name="TextBox 8">
              <a:extLst>
                <a:ext uri="{FF2B5EF4-FFF2-40B4-BE49-F238E27FC236}">
                  <a16:creationId xmlns:a16="http://schemas.microsoft.com/office/drawing/2014/main" id="{2BB6A0F3-37E5-F757-D3A5-FF365CF9EE60}"/>
                </a:ext>
              </a:extLst>
            </p:cNvPr>
            <p:cNvSpPr txBox="1"/>
            <p:nvPr/>
          </p:nvSpPr>
          <p:spPr>
            <a:xfrm>
              <a:off x="9054376" y="4955579"/>
              <a:ext cx="819455" cy="307777"/>
            </a:xfrm>
            <a:prstGeom prst="rect">
              <a:avLst/>
            </a:prstGeom>
            <a:noFill/>
          </p:spPr>
          <p:txBody>
            <a:bodyPr wrap="none" rtlCol="0">
              <a:spAutoFit/>
            </a:bodyPr>
            <a:lstStyle/>
            <a:p>
              <a:r>
                <a:rPr lang="en-US" sz="1400" b="0" i="0" u="none" strike="noStrike" kern="1200" spc="0" baseline="0" dirty="0"/>
                <a:t>€1501m</a:t>
              </a:r>
              <a:endParaRPr lang="en-GB" sz="1400" dirty="0"/>
            </a:p>
          </p:txBody>
        </p:sp>
        <p:sp>
          <p:nvSpPr>
            <p:cNvPr id="11" name="TextBox 10">
              <a:extLst>
                <a:ext uri="{FF2B5EF4-FFF2-40B4-BE49-F238E27FC236}">
                  <a16:creationId xmlns:a16="http://schemas.microsoft.com/office/drawing/2014/main" id="{D5082702-3C6D-EFAE-A265-91CDB4E91EE4}"/>
                </a:ext>
              </a:extLst>
            </p:cNvPr>
            <p:cNvSpPr txBox="1"/>
            <p:nvPr/>
          </p:nvSpPr>
          <p:spPr>
            <a:xfrm>
              <a:off x="7736578" y="5943334"/>
              <a:ext cx="1018227" cy="307777"/>
            </a:xfrm>
            <a:prstGeom prst="rect">
              <a:avLst/>
            </a:prstGeom>
            <a:noFill/>
          </p:spPr>
          <p:txBody>
            <a:bodyPr wrap="none" rtlCol="0">
              <a:spAutoFit/>
            </a:bodyPr>
            <a:lstStyle/>
            <a:p>
              <a:r>
                <a:rPr lang="en-US" sz="1400" b="0" i="0" u="none" strike="noStrike" kern="1200" spc="0" baseline="0" dirty="0"/>
                <a:t>€1,245.3m</a:t>
              </a:r>
              <a:endParaRPr lang="en-GB" sz="1400" dirty="0"/>
            </a:p>
          </p:txBody>
        </p:sp>
        <p:sp>
          <p:nvSpPr>
            <p:cNvPr id="13" name="TextBox 12">
              <a:extLst>
                <a:ext uri="{FF2B5EF4-FFF2-40B4-BE49-F238E27FC236}">
                  <a16:creationId xmlns:a16="http://schemas.microsoft.com/office/drawing/2014/main" id="{2D3807D5-A6FB-F8A6-DA6E-F2CF36C01DB6}"/>
                </a:ext>
              </a:extLst>
            </p:cNvPr>
            <p:cNvSpPr txBox="1"/>
            <p:nvPr/>
          </p:nvSpPr>
          <p:spPr>
            <a:xfrm>
              <a:off x="6356333" y="5614195"/>
              <a:ext cx="870751" cy="307777"/>
            </a:xfrm>
            <a:prstGeom prst="rect">
              <a:avLst/>
            </a:prstGeom>
            <a:noFill/>
          </p:spPr>
          <p:txBody>
            <a:bodyPr wrap="none" rtlCol="0">
              <a:spAutoFit/>
            </a:bodyPr>
            <a:lstStyle/>
            <a:p>
              <a:r>
                <a:rPr lang="en-US" sz="1400" b="0" i="0" u="none" strike="noStrike" kern="1200" spc="0" baseline="0" dirty="0"/>
                <a:t>€6</a:t>
              </a:r>
              <a:r>
                <a:rPr lang="en-US" sz="1400" dirty="0"/>
                <a:t>9</a:t>
              </a:r>
              <a:r>
                <a:rPr lang="en-US" sz="1400" b="0" i="0" u="none" strike="noStrike" kern="1200" spc="0" baseline="0" dirty="0"/>
                <a:t>3.5m</a:t>
              </a:r>
              <a:endParaRPr lang="en-GB" sz="1400" dirty="0"/>
            </a:p>
          </p:txBody>
        </p:sp>
        <p:sp>
          <p:nvSpPr>
            <p:cNvPr id="14" name="TextBox 13">
              <a:extLst>
                <a:ext uri="{FF2B5EF4-FFF2-40B4-BE49-F238E27FC236}">
                  <a16:creationId xmlns:a16="http://schemas.microsoft.com/office/drawing/2014/main" id="{761E00A4-4A35-021C-F233-9FCF12BB1C68}"/>
                </a:ext>
              </a:extLst>
            </p:cNvPr>
            <p:cNvSpPr txBox="1"/>
            <p:nvPr/>
          </p:nvSpPr>
          <p:spPr>
            <a:xfrm>
              <a:off x="5328700" y="5263356"/>
              <a:ext cx="870751" cy="307777"/>
            </a:xfrm>
            <a:prstGeom prst="rect">
              <a:avLst/>
            </a:prstGeom>
            <a:noFill/>
          </p:spPr>
          <p:txBody>
            <a:bodyPr wrap="none" rtlCol="0">
              <a:spAutoFit/>
            </a:bodyPr>
            <a:lstStyle/>
            <a:p>
              <a:r>
                <a:rPr lang="en-US" sz="1400" b="0" i="0" u="none" strike="noStrike" kern="1200" spc="0" baseline="0" dirty="0"/>
                <a:t>€388.5m</a:t>
              </a:r>
              <a:endParaRPr lang="en-GB" sz="1400" dirty="0"/>
            </a:p>
          </p:txBody>
        </p:sp>
      </p:grpSp>
      <p:sp>
        <p:nvSpPr>
          <p:cNvPr id="29" name="Rectangle: Rounded Corners 28">
            <a:extLst>
              <a:ext uri="{FF2B5EF4-FFF2-40B4-BE49-F238E27FC236}">
                <a16:creationId xmlns:a16="http://schemas.microsoft.com/office/drawing/2014/main" id="{06C59DA9-B312-2BA9-42D0-86B9C3161D19}"/>
              </a:ext>
            </a:extLst>
          </p:cNvPr>
          <p:cNvSpPr/>
          <p:nvPr/>
        </p:nvSpPr>
        <p:spPr>
          <a:xfrm>
            <a:off x="205660" y="914666"/>
            <a:ext cx="11406338" cy="376637"/>
          </a:xfrm>
          <a:prstGeom prst="roundRect">
            <a:avLst>
              <a:gd name="adj" fmla="val 3342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500" dirty="0">
                <a:solidFill>
                  <a:srgbClr val="002060"/>
                </a:solidFill>
              </a:rPr>
              <a:t>Pillar II Clusters Total = </a:t>
            </a:r>
            <a:r>
              <a:rPr lang="en-US" sz="2500" dirty="0">
                <a:solidFill>
                  <a:srgbClr val="002060"/>
                </a:solidFill>
              </a:rPr>
              <a:t>€7,027m over 413 Call Topics</a:t>
            </a:r>
            <a:r>
              <a:rPr lang="en-US" sz="2500" dirty="0">
                <a:solidFill>
                  <a:srgbClr val="FF0000"/>
                </a:solidFill>
              </a:rPr>
              <a:t>*</a:t>
            </a:r>
            <a:endParaRPr lang="en-GB" sz="2500" dirty="0">
              <a:solidFill>
                <a:srgbClr val="FF0000"/>
              </a:solidFill>
            </a:endParaRPr>
          </a:p>
        </p:txBody>
      </p:sp>
      <p:grpSp>
        <p:nvGrpSpPr>
          <p:cNvPr id="5" name="Group 4">
            <a:extLst>
              <a:ext uri="{FF2B5EF4-FFF2-40B4-BE49-F238E27FC236}">
                <a16:creationId xmlns:a16="http://schemas.microsoft.com/office/drawing/2014/main" id="{5063A4DC-CD85-B7CE-0487-62BCBC14ACA8}"/>
              </a:ext>
            </a:extLst>
          </p:cNvPr>
          <p:cNvGrpSpPr/>
          <p:nvPr/>
        </p:nvGrpSpPr>
        <p:grpSpPr>
          <a:xfrm>
            <a:off x="210499" y="1329434"/>
            <a:ext cx="11420853" cy="3254151"/>
            <a:chOff x="210499" y="1329434"/>
            <a:chExt cx="11420853" cy="3254151"/>
          </a:xfrm>
        </p:grpSpPr>
        <p:sp>
          <p:nvSpPr>
            <p:cNvPr id="24" name="Rectangle: Rounded Corners 23">
              <a:extLst>
                <a:ext uri="{FF2B5EF4-FFF2-40B4-BE49-F238E27FC236}">
                  <a16:creationId xmlns:a16="http://schemas.microsoft.com/office/drawing/2014/main" id="{1D317A61-71F7-BECF-77A8-64D697702070}"/>
                </a:ext>
              </a:extLst>
            </p:cNvPr>
            <p:cNvSpPr/>
            <p:nvPr/>
          </p:nvSpPr>
          <p:spPr>
            <a:xfrm>
              <a:off x="210499" y="1329434"/>
              <a:ext cx="11406338" cy="2801349"/>
            </a:xfrm>
            <a:prstGeom prst="roundRect">
              <a:avLst>
                <a:gd name="adj" fmla="val 510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aphicFrame>
          <p:nvGraphicFramePr>
            <p:cNvPr id="3" name="Chart 2">
              <a:extLst>
                <a:ext uri="{FF2B5EF4-FFF2-40B4-BE49-F238E27FC236}">
                  <a16:creationId xmlns:a16="http://schemas.microsoft.com/office/drawing/2014/main" id="{4799AE48-0E95-465A-AD91-FBC93871AB99}"/>
                </a:ext>
              </a:extLst>
            </p:cNvPr>
            <p:cNvGraphicFramePr>
              <a:graphicFrameLocks/>
            </p:cNvGraphicFramePr>
            <p:nvPr>
              <p:extLst>
                <p:ext uri="{D42A27DB-BD31-4B8C-83A1-F6EECF244321}">
                  <p14:modId xmlns:p14="http://schemas.microsoft.com/office/powerpoint/2010/main" val="521928351"/>
                </p:ext>
              </p:extLst>
            </p:nvPr>
          </p:nvGraphicFramePr>
          <p:xfrm>
            <a:off x="233752" y="1513283"/>
            <a:ext cx="11397600" cy="2685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92D9871A-0BF3-D534-7997-6D44F47AF3A9}"/>
                </a:ext>
              </a:extLst>
            </p:cNvPr>
            <p:cNvSpPr txBox="1"/>
            <p:nvPr/>
          </p:nvSpPr>
          <p:spPr>
            <a:xfrm>
              <a:off x="8200441" y="4275808"/>
              <a:ext cx="1018227" cy="307777"/>
            </a:xfrm>
            <a:prstGeom prst="rect">
              <a:avLst/>
            </a:prstGeom>
            <a:noFill/>
          </p:spPr>
          <p:txBody>
            <a:bodyPr wrap="none" rtlCol="0">
              <a:spAutoFit/>
            </a:bodyPr>
            <a:lstStyle/>
            <a:p>
              <a:r>
                <a:rPr lang="en-US" sz="1400" b="0" i="0" u="none" strike="noStrike" kern="1200" spc="0" baseline="0" dirty="0"/>
                <a:t>€1,248.3m</a:t>
              </a:r>
              <a:endParaRPr lang="en-GB" sz="1400" dirty="0"/>
            </a:p>
          </p:txBody>
        </p:sp>
        <p:sp>
          <p:nvSpPr>
            <p:cNvPr id="8" name="TextBox 7">
              <a:extLst>
                <a:ext uri="{FF2B5EF4-FFF2-40B4-BE49-F238E27FC236}">
                  <a16:creationId xmlns:a16="http://schemas.microsoft.com/office/drawing/2014/main" id="{37A09754-A678-063D-AE50-ADBB3DBF2922}"/>
                </a:ext>
              </a:extLst>
            </p:cNvPr>
            <p:cNvSpPr txBox="1"/>
            <p:nvPr/>
          </p:nvSpPr>
          <p:spPr>
            <a:xfrm>
              <a:off x="1255520" y="1421318"/>
              <a:ext cx="870751" cy="307777"/>
            </a:xfrm>
            <a:prstGeom prst="rect">
              <a:avLst/>
            </a:prstGeom>
            <a:noFill/>
          </p:spPr>
          <p:txBody>
            <a:bodyPr wrap="none" rtlCol="0">
              <a:spAutoFit/>
            </a:bodyPr>
            <a:lstStyle/>
            <a:p>
              <a:r>
                <a:rPr lang="en-US" sz="1400" b="0" i="0" u="none" strike="noStrike" kern="1200" spc="0" baseline="0" dirty="0"/>
                <a:t>€3,782m</a:t>
              </a:r>
              <a:endParaRPr lang="en-GB" sz="1400" dirty="0"/>
            </a:p>
          </p:txBody>
        </p:sp>
        <p:sp>
          <p:nvSpPr>
            <p:cNvPr id="23" name="TextBox 22">
              <a:extLst>
                <a:ext uri="{FF2B5EF4-FFF2-40B4-BE49-F238E27FC236}">
                  <a16:creationId xmlns:a16="http://schemas.microsoft.com/office/drawing/2014/main" id="{FD4E473D-97D8-00F2-DB01-4611C428EE95}"/>
                </a:ext>
              </a:extLst>
            </p:cNvPr>
            <p:cNvSpPr txBox="1"/>
            <p:nvPr/>
          </p:nvSpPr>
          <p:spPr>
            <a:xfrm>
              <a:off x="3012976" y="2022969"/>
              <a:ext cx="870751" cy="307777"/>
            </a:xfrm>
            <a:prstGeom prst="rect">
              <a:avLst/>
            </a:prstGeom>
            <a:noFill/>
          </p:spPr>
          <p:txBody>
            <a:bodyPr wrap="none" rtlCol="0">
              <a:spAutoFit/>
            </a:bodyPr>
            <a:lstStyle/>
            <a:p>
              <a:r>
                <a:rPr lang="en-US" sz="1400" b="0" i="0" u="none" strike="noStrike" kern="1200" spc="0" baseline="0" dirty="0"/>
                <a:t>€2,578m</a:t>
              </a:r>
              <a:endParaRPr lang="en-GB" sz="1400" dirty="0"/>
            </a:p>
          </p:txBody>
        </p:sp>
        <p:sp>
          <p:nvSpPr>
            <p:cNvPr id="30" name="TextBox 29">
              <a:extLst>
                <a:ext uri="{FF2B5EF4-FFF2-40B4-BE49-F238E27FC236}">
                  <a16:creationId xmlns:a16="http://schemas.microsoft.com/office/drawing/2014/main" id="{D520283D-ED7C-ECC3-E997-88D26AC529E1}"/>
                </a:ext>
              </a:extLst>
            </p:cNvPr>
            <p:cNvSpPr txBox="1"/>
            <p:nvPr/>
          </p:nvSpPr>
          <p:spPr>
            <a:xfrm>
              <a:off x="4864475" y="3194946"/>
              <a:ext cx="723275" cy="307777"/>
            </a:xfrm>
            <a:prstGeom prst="rect">
              <a:avLst/>
            </a:prstGeom>
            <a:noFill/>
          </p:spPr>
          <p:txBody>
            <a:bodyPr wrap="none" rtlCol="0">
              <a:spAutoFit/>
            </a:bodyPr>
            <a:lstStyle/>
            <a:p>
              <a:r>
                <a:rPr lang="en-US" sz="1400" b="0" i="0" u="none" strike="noStrike" kern="1200" spc="0" baseline="0" dirty="0"/>
                <a:t>€202m</a:t>
              </a:r>
              <a:endParaRPr lang="en-GB" sz="1400" dirty="0"/>
            </a:p>
          </p:txBody>
        </p:sp>
        <p:sp>
          <p:nvSpPr>
            <p:cNvPr id="34" name="TextBox 33">
              <a:extLst>
                <a:ext uri="{FF2B5EF4-FFF2-40B4-BE49-F238E27FC236}">
                  <a16:creationId xmlns:a16="http://schemas.microsoft.com/office/drawing/2014/main" id="{1743FFDC-0B66-48E7-2E60-E85A1C67D933}"/>
                </a:ext>
              </a:extLst>
            </p:cNvPr>
            <p:cNvSpPr txBox="1"/>
            <p:nvPr/>
          </p:nvSpPr>
          <p:spPr>
            <a:xfrm>
              <a:off x="6708565" y="3194945"/>
              <a:ext cx="723275" cy="307777"/>
            </a:xfrm>
            <a:prstGeom prst="rect">
              <a:avLst/>
            </a:prstGeom>
            <a:noFill/>
          </p:spPr>
          <p:txBody>
            <a:bodyPr wrap="none" rtlCol="0">
              <a:spAutoFit/>
            </a:bodyPr>
            <a:lstStyle/>
            <a:p>
              <a:r>
                <a:rPr lang="en-US" sz="1400" b="0" i="0" u="none" strike="noStrike" kern="1200" spc="0" baseline="0" dirty="0"/>
                <a:t>€223m</a:t>
              </a:r>
              <a:endParaRPr lang="en-GB" sz="1400" dirty="0"/>
            </a:p>
          </p:txBody>
        </p:sp>
        <p:sp>
          <p:nvSpPr>
            <p:cNvPr id="35" name="TextBox 34">
              <a:extLst>
                <a:ext uri="{FF2B5EF4-FFF2-40B4-BE49-F238E27FC236}">
                  <a16:creationId xmlns:a16="http://schemas.microsoft.com/office/drawing/2014/main" id="{9EB2747C-7CF1-F186-0CE7-0E15C913218A}"/>
                </a:ext>
              </a:extLst>
            </p:cNvPr>
            <p:cNvSpPr txBox="1"/>
            <p:nvPr/>
          </p:nvSpPr>
          <p:spPr>
            <a:xfrm>
              <a:off x="10383916" y="3271135"/>
              <a:ext cx="627095" cy="307777"/>
            </a:xfrm>
            <a:prstGeom prst="rect">
              <a:avLst/>
            </a:prstGeom>
            <a:noFill/>
          </p:spPr>
          <p:txBody>
            <a:bodyPr wrap="none" rtlCol="0">
              <a:spAutoFit/>
            </a:bodyPr>
            <a:lstStyle/>
            <a:p>
              <a:r>
                <a:rPr lang="en-US" sz="1400" b="0" i="0" u="none" strike="noStrike" kern="1200" spc="0" baseline="0" dirty="0"/>
                <a:t>€76m</a:t>
              </a:r>
              <a:endParaRPr lang="en-GB" sz="1400" dirty="0"/>
            </a:p>
          </p:txBody>
        </p:sp>
        <p:sp>
          <p:nvSpPr>
            <p:cNvPr id="36" name="TextBox 35">
              <a:extLst>
                <a:ext uri="{FF2B5EF4-FFF2-40B4-BE49-F238E27FC236}">
                  <a16:creationId xmlns:a16="http://schemas.microsoft.com/office/drawing/2014/main" id="{ADB7DB32-DA33-CEEC-3520-7D31840BA0EB}"/>
                </a:ext>
              </a:extLst>
            </p:cNvPr>
            <p:cNvSpPr txBox="1"/>
            <p:nvPr/>
          </p:nvSpPr>
          <p:spPr>
            <a:xfrm>
              <a:off x="8558023" y="3305196"/>
              <a:ext cx="627095" cy="307777"/>
            </a:xfrm>
            <a:prstGeom prst="rect">
              <a:avLst/>
            </a:prstGeom>
            <a:noFill/>
          </p:spPr>
          <p:txBody>
            <a:bodyPr wrap="none" rtlCol="0">
              <a:spAutoFit/>
            </a:bodyPr>
            <a:lstStyle/>
            <a:p>
              <a:r>
                <a:rPr lang="en-US" sz="1400" b="0" i="0" u="none" strike="noStrike" kern="1200" spc="0" baseline="0" dirty="0"/>
                <a:t>€20m</a:t>
              </a:r>
              <a:endParaRPr lang="en-GB" sz="1400" dirty="0"/>
            </a:p>
          </p:txBody>
        </p:sp>
      </p:grpSp>
      <p:grpSp>
        <p:nvGrpSpPr>
          <p:cNvPr id="37" name="Group 36">
            <a:extLst>
              <a:ext uri="{FF2B5EF4-FFF2-40B4-BE49-F238E27FC236}">
                <a16:creationId xmlns:a16="http://schemas.microsoft.com/office/drawing/2014/main" id="{93CFD096-5423-775B-A428-FD0069651690}"/>
              </a:ext>
            </a:extLst>
          </p:cNvPr>
          <p:cNvGrpSpPr/>
          <p:nvPr/>
        </p:nvGrpSpPr>
        <p:grpSpPr>
          <a:xfrm>
            <a:off x="11612169" y="808644"/>
            <a:ext cx="490202" cy="6066789"/>
            <a:chOff x="11612169" y="808644"/>
            <a:chExt cx="490202" cy="6066789"/>
          </a:xfrm>
        </p:grpSpPr>
        <p:grpSp>
          <p:nvGrpSpPr>
            <p:cNvPr id="38" name="Group 37">
              <a:extLst>
                <a:ext uri="{FF2B5EF4-FFF2-40B4-BE49-F238E27FC236}">
                  <a16:creationId xmlns:a16="http://schemas.microsoft.com/office/drawing/2014/main" id="{2FA2EA5D-1C7E-1522-5C0E-45845DFC01F9}"/>
                </a:ext>
              </a:extLst>
            </p:cNvPr>
            <p:cNvGrpSpPr/>
            <p:nvPr/>
          </p:nvGrpSpPr>
          <p:grpSpPr>
            <a:xfrm>
              <a:off x="11650705" y="808644"/>
              <a:ext cx="451666" cy="6066789"/>
              <a:chOff x="11300157" y="671717"/>
              <a:chExt cx="451666" cy="6240507"/>
            </a:xfrm>
          </p:grpSpPr>
          <p:sp>
            <p:nvSpPr>
              <p:cNvPr id="40" name="Rectangle: Rounded Corners 39">
                <a:extLst>
                  <a:ext uri="{FF2B5EF4-FFF2-40B4-BE49-F238E27FC236}">
                    <a16:creationId xmlns:a16="http://schemas.microsoft.com/office/drawing/2014/main" id="{56A830C0-F7CB-560C-760C-46FEAF08180C}"/>
                  </a:ext>
                </a:extLst>
              </p:cNvPr>
              <p:cNvSpPr/>
              <p:nvPr/>
            </p:nvSpPr>
            <p:spPr>
              <a:xfrm>
                <a:off x="11300157" y="781050"/>
                <a:ext cx="451666" cy="6000750"/>
              </a:xfrm>
              <a:prstGeom prst="roundRect">
                <a:avLst>
                  <a:gd name="adj" fmla="val 1906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1" name="TextBox 40">
                <a:extLst>
                  <a:ext uri="{FF2B5EF4-FFF2-40B4-BE49-F238E27FC236}">
                    <a16:creationId xmlns:a16="http://schemas.microsoft.com/office/drawing/2014/main" id="{06548C2D-30E3-248D-968C-EE8EA1B7F407}"/>
                  </a:ext>
                </a:extLst>
              </p:cNvPr>
              <p:cNvSpPr txBox="1"/>
              <p:nvPr/>
            </p:nvSpPr>
            <p:spPr>
              <a:xfrm rot="16200000">
                <a:off x="8417602" y="3584222"/>
                <a:ext cx="6240507" cy="415498"/>
              </a:xfrm>
              <a:prstGeom prst="rect">
                <a:avLst/>
              </a:prstGeom>
              <a:noFill/>
            </p:spPr>
            <p:txBody>
              <a:bodyPr wrap="square" rtlCol="0">
                <a:spAutoFit/>
              </a:bodyPr>
              <a:lstStyle/>
              <a:p>
                <a:pPr algn="ctr"/>
                <a:r>
                  <a:rPr lang="en-GB" sz="1050" i="1" dirty="0"/>
                  <a:t>The values are what is included in the Horizon Europe 2026/27 Work Programme for each Cluster. Further funding for thematic areas is available in Missions, Joint Undertakings, KICs etc.</a:t>
                </a:r>
              </a:p>
            </p:txBody>
          </p:sp>
        </p:grpSp>
        <p:sp>
          <p:nvSpPr>
            <p:cNvPr id="39" name="TextBox 38">
              <a:extLst>
                <a:ext uri="{FF2B5EF4-FFF2-40B4-BE49-F238E27FC236}">
                  <a16:creationId xmlns:a16="http://schemas.microsoft.com/office/drawing/2014/main" id="{6F2C5BE4-A2A7-AE2B-2E48-587E4E240D6D}"/>
                </a:ext>
              </a:extLst>
            </p:cNvPr>
            <p:cNvSpPr txBox="1"/>
            <p:nvPr/>
          </p:nvSpPr>
          <p:spPr>
            <a:xfrm rot="16200000">
              <a:off x="11639313" y="6469849"/>
              <a:ext cx="315044" cy="369332"/>
            </a:xfrm>
            <a:prstGeom prst="rect">
              <a:avLst/>
            </a:prstGeom>
            <a:noFill/>
          </p:spPr>
          <p:txBody>
            <a:bodyPr wrap="square">
              <a:spAutoFit/>
            </a:bodyPr>
            <a:lstStyle/>
            <a:p>
              <a:r>
                <a:rPr lang="en-US" sz="1800" dirty="0">
                  <a:solidFill>
                    <a:srgbClr val="FF0000"/>
                  </a:solidFill>
                </a:rPr>
                <a:t>*</a:t>
              </a:r>
              <a:endParaRPr lang="en-GB" dirty="0"/>
            </a:p>
          </p:txBody>
        </p:sp>
      </p:grpSp>
    </p:spTree>
    <p:extLst>
      <p:ext uri="{BB962C8B-B14F-4D97-AF65-F5344CB8AC3E}">
        <p14:creationId xmlns:p14="http://schemas.microsoft.com/office/powerpoint/2010/main" val="158777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5049A-4E45-1BE1-F28F-551239BF13CC}"/>
            </a:ext>
          </a:extLst>
        </p:cNvPr>
        <p:cNvGrpSpPr/>
        <p:nvPr/>
      </p:nvGrpSpPr>
      <p:grpSpPr>
        <a:xfrm>
          <a:off x="0" y="0"/>
          <a:ext cx="0" cy="0"/>
          <a:chOff x="0" y="0"/>
          <a:chExt cx="0" cy="0"/>
        </a:xfrm>
      </p:grpSpPr>
      <p:sp>
        <p:nvSpPr>
          <p:cNvPr id="70" name="Rectangle: Rounded Corners 69">
            <a:extLst>
              <a:ext uri="{FF2B5EF4-FFF2-40B4-BE49-F238E27FC236}">
                <a16:creationId xmlns:a16="http://schemas.microsoft.com/office/drawing/2014/main" id="{DFC1D409-9B45-CDCF-EE87-B94D6E86EDDA}"/>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81B3E09B-47C7-D6A3-0DCD-4E9D40131722}"/>
              </a:ext>
            </a:extLst>
          </p:cNvPr>
          <p:cNvGrpSpPr/>
          <p:nvPr/>
        </p:nvGrpSpPr>
        <p:grpSpPr>
          <a:xfrm>
            <a:off x="376071" y="856769"/>
            <a:ext cx="451666" cy="5933109"/>
            <a:chOff x="376071" y="763178"/>
            <a:chExt cx="451666" cy="6000750"/>
          </a:xfrm>
        </p:grpSpPr>
        <p:sp>
          <p:nvSpPr>
            <p:cNvPr id="60" name="Rectangle: Rounded Corners 59">
              <a:extLst>
                <a:ext uri="{FF2B5EF4-FFF2-40B4-BE49-F238E27FC236}">
                  <a16:creationId xmlns:a16="http://schemas.microsoft.com/office/drawing/2014/main" id="{8D6A7AAC-D794-D5F5-53A2-776B96489AAA}"/>
                </a:ext>
              </a:extLst>
            </p:cNvPr>
            <p:cNvSpPr/>
            <p:nvPr/>
          </p:nvSpPr>
          <p:spPr>
            <a:xfrm>
              <a:off x="376071" y="763178"/>
              <a:ext cx="451666" cy="6000750"/>
            </a:xfrm>
            <a:prstGeom prst="roundRect">
              <a:avLst>
                <a:gd name="adj" fmla="val 1906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2" name="TextBox 61">
              <a:extLst>
                <a:ext uri="{FF2B5EF4-FFF2-40B4-BE49-F238E27FC236}">
                  <a16:creationId xmlns:a16="http://schemas.microsoft.com/office/drawing/2014/main" id="{8B5367D3-08F8-D320-F613-CD988625D8BC}"/>
                </a:ext>
              </a:extLst>
            </p:cNvPr>
            <p:cNvSpPr txBox="1"/>
            <p:nvPr/>
          </p:nvSpPr>
          <p:spPr>
            <a:xfrm rot="16200000">
              <a:off x="-437045" y="2461242"/>
              <a:ext cx="2050113" cy="276999"/>
            </a:xfrm>
            <a:prstGeom prst="rect">
              <a:avLst/>
            </a:prstGeom>
            <a:noFill/>
          </p:spPr>
          <p:txBody>
            <a:bodyPr wrap="none" rtlCol="0">
              <a:spAutoFit/>
            </a:bodyPr>
            <a:lstStyle/>
            <a:p>
              <a:r>
                <a:rPr lang="en-GB" sz="1200"/>
                <a:t>DISTRIBTION (€m &amp; #Topics)</a:t>
              </a:r>
            </a:p>
          </p:txBody>
        </p:sp>
        <p:sp>
          <p:nvSpPr>
            <p:cNvPr id="63" name="TextBox 62">
              <a:extLst>
                <a:ext uri="{FF2B5EF4-FFF2-40B4-BE49-F238E27FC236}">
                  <a16:creationId xmlns:a16="http://schemas.microsoft.com/office/drawing/2014/main" id="{B4EAC201-E539-401A-8FA4-B0BA265A1FD2}"/>
                </a:ext>
              </a:extLst>
            </p:cNvPr>
            <p:cNvSpPr txBox="1"/>
            <p:nvPr/>
          </p:nvSpPr>
          <p:spPr>
            <a:xfrm rot="16200000">
              <a:off x="-282520" y="5088577"/>
              <a:ext cx="1741054" cy="276999"/>
            </a:xfrm>
            <a:prstGeom prst="rect">
              <a:avLst/>
            </a:prstGeom>
            <a:noFill/>
          </p:spPr>
          <p:txBody>
            <a:bodyPr wrap="none" rtlCol="0">
              <a:spAutoFit/>
            </a:bodyPr>
            <a:lstStyle/>
            <a:p>
              <a:r>
                <a:rPr lang="en-GB" sz="1200"/>
                <a:t>DESTINATIONS (%total)</a:t>
              </a:r>
            </a:p>
          </p:txBody>
        </p:sp>
      </p:grpSp>
      <p:sp>
        <p:nvSpPr>
          <p:cNvPr id="50" name="TextBox 49">
            <a:extLst>
              <a:ext uri="{FF2B5EF4-FFF2-40B4-BE49-F238E27FC236}">
                <a16:creationId xmlns:a16="http://schemas.microsoft.com/office/drawing/2014/main" id="{8AF0BA71-7906-2420-15C3-42216E9CA32F}"/>
              </a:ext>
            </a:extLst>
          </p:cNvPr>
          <p:cNvSpPr txBox="1"/>
          <p:nvPr/>
        </p:nvSpPr>
        <p:spPr>
          <a:xfrm>
            <a:off x="20320" y="73493"/>
            <a:ext cx="12151360" cy="738664"/>
          </a:xfrm>
          <a:prstGeom prst="rect">
            <a:avLst/>
          </a:prstGeom>
          <a:noFill/>
        </p:spPr>
        <p:txBody>
          <a:bodyPr wrap="square" rtlCol="0" anchor="t">
            <a:spAutoFit/>
          </a:bodyPr>
          <a:lstStyle/>
          <a:p>
            <a:r>
              <a:rPr lang="en-GB" sz="4200" b="1" dirty="0">
                <a:solidFill>
                  <a:srgbClr val="002060"/>
                </a:solidFill>
              </a:rPr>
              <a:t>Horizon Europe - Work Programmes 2026/27 </a:t>
            </a:r>
            <a:endParaRPr lang="en-GB" sz="4200" dirty="0">
              <a:solidFill>
                <a:srgbClr val="002060"/>
              </a:solidFill>
            </a:endParaRPr>
          </a:p>
        </p:txBody>
      </p:sp>
      <p:grpSp>
        <p:nvGrpSpPr>
          <p:cNvPr id="3" name="Group 2">
            <a:extLst>
              <a:ext uri="{FF2B5EF4-FFF2-40B4-BE49-F238E27FC236}">
                <a16:creationId xmlns:a16="http://schemas.microsoft.com/office/drawing/2014/main" id="{EBE547B6-E6C4-1A75-8274-053E5716CC91}"/>
              </a:ext>
            </a:extLst>
          </p:cNvPr>
          <p:cNvGrpSpPr/>
          <p:nvPr/>
        </p:nvGrpSpPr>
        <p:grpSpPr>
          <a:xfrm>
            <a:off x="11612169" y="808644"/>
            <a:ext cx="490202" cy="6066789"/>
            <a:chOff x="11612169" y="808644"/>
            <a:chExt cx="490202" cy="6066789"/>
          </a:xfrm>
        </p:grpSpPr>
        <p:grpSp>
          <p:nvGrpSpPr>
            <p:cNvPr id="8" name="Group 7">
              <a:extLst>
                <a:ext uri="{FF2B5EF4-FFF2-40B4-BE49-F238E27FC236}">
                  <a16:creationId xmlns:a16="http://schemas.microsoft.com/office/drawing/2014/main" id="{F9C26083-2281-4256-B7A3-717D4BC6AD8A}"/>
                </a:ext>
              </a:extLst>
            </p:cNvPr>
            <p:cNvGrpSpPr/>
            <p:nvPr/>
          </p:nvGrpSpPr>
          <p:grpSpPr>
            <a:xfrm>
              <a:off x="11650705" y="808644"/>
              <a:ext cx="451666" cy="6066789"/>
              <a:chOff x="11300157" y="671717"/>
              <a:chExt cx="451666" cy="6240507"/>
            </a:xfrm>
          </p:grpSpPr>
          <p:sp>
            <p:nvSpPr>
              <p:cNvPr id="11" name="Rectangle: Rounded Corners 10">
                <a:extLst>
                  <a:ext uri="{FF2B5EF4-FFF2-40B4-BE49-F238E27FC236}">
                    <a16:creationId xmlns:a16="http://schemas.microsoft.com/office/drawing/2014/main" id="{7F6870D9-AB19-7C8D-888B-3B1B2F412CF5}"/>
                  </a:ext>
                </a:extLst>
              </p:cNvPr>
              <p:cNvSpPr/>
              <p:nvPr/>
            </p:nvSpPr>
            <p:spPr>
              <a:xfrm>
                <a:off x="11300157" y="781050"/>
                <a:ext cx="451666" cy="6000750"/>
              </a:xfrm>
              <a:prstGeom prst="roundRect">
                <a:avLst>
                  <a:gd name="adj" fmla="val 1906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A14A79FD-94D6-185A-87E8-DC05364EB431}"/>
                  </a:ext>
                </a:extLst>
              </p:cNvPr>
              <p:cNvSpPr txBox="1"/>
              <p:nvPr/>
            </p:nvSpPr>
            <p:spPr>
              <a:xfrm rot="16200000">
                <a:off x="8417602" y="3584222"/>
                <a:ext cx="6240507" cy="415498"/>
              </a:xfrm>
              <a:prstGeom prst="rect">
                <a:avLst/>
              </a:prstGeom>
              <a:noFill/>
            </p:spPr>
            <p:txBody>
              <a:bodyPr wrap="square" rtlCol="0">
                <a:spAutoFit/>
              </a:bodyPr>
              <a:lstStyle/>
              <a:p>
                <a:pPr algn="ctr"/>
                <a:r>
                  <a:rPr lang="en-GB" sz="1050" i="1" dirty="0"/>
                  <a:t>The values are what is included in the Horizon Europe 2026/27 Work Programme for each Cluster. Further funding for thematic areas is available in Missions, Joint Undertakings, KICs etc.</a:t>
                </a:r>
              </a:p>
            </p:txBody>
          </p:sp>
        </p:grpSp>
        <p:sp>
          <p:nvSpPr>
            <p:cNvPr id="9" name="TextBox 8">
              <a:extLst>
                <a:ext uri="{FF2B5EF4-FFF2-40B4-BE49-F238E27FC236}">
                  <a16:creationId xmlns:a16="http://schemas.microsoft.com/office/drawing/2014/main" id="{4489CA67-E606-4C07-500E-A36024080EFD}"/>
                </a:ext>
              </a:extLst>
            </p:cNvPr>
            <p:cNvSpPr txBox="1"/>
            <p:nvPr/>
          </p:nvSpPr>
          <p:spPr>
            <a:xfrm rot="16200000">
              <a:off x="11639313" y="6469849"/>
              <a:ext cx="315044" cy="369332"/>
            </a:xfrm>
            <a:prstGeom prst="rect">
              <a:avLst/>
            </a:prstGeom>
            <a:noFill/>
          </p:spPr>
          <p:txBody>
            <a:bodyPr wrap="square">
              <a:spAutoFit/>
            </a:bodyPr>
            <a:lstStyle/>
            <a:p>
              <a:r>
                <a:rPr lang="en-US" sz="1800" dirty="0">
                  <a:solidFill>
                    <a:srgbClr val="FF0000"/>
                  </a:solidFill>
                </a:rPr>
                <a:t>*</a:t>
              </a:r>
              <a:endParaRPr lang="en-GB" dirty="0"/>
            </a:p>
          </p:txBody>
        </p:sp>
      </p:grpSp>
      <p:grpSp>
        <p:nvGrpSpPr>
          <p:cNvPr id="14" name="Group 13">
            <a:extLst>
              <a:ext uri="{FF2B5EF4-FFF2-40B4-BE49-F238E27FC236}">
                <a16:creationId xmlns:a16="http://schemas.microsoft.com/office/drawing/2014/main" id="{F4F911E4-805D-AB1A-CD6B-D383AC66D405}"/>
              </a:ext>
            </a:extLst>
          </p:cNvPr>
          <p:cNvGrpSpPr/>
          <p:nvPr/>
        </p:nvGrpSpPr>
        <p:grpSpPr>
          <a:xfrm>
            <a:off x="993182" y="843960"/>
            <a:ext cx="3362400" cy="5963790"/>
            <a:chOff x="993182" y="843960"/>
            <a:chExt cx="3362400" cy="5963790"/>
          </a:xfrm>
        </p:grpSpPr>
        <p:sp>
          <p:nvSpPr>
            <p:cNvPr id="35" name="Rectangle: Rounded Corners 34">
              <a:extLst>
                <a:ext uri="{FF2B5EF4-FFF2-40B4-BE49-F238E27FC236}">
                  <a16:creationId xmlns:a16="http://schemas.microsoft.com/office/drawing/2014/main" id="{4DCCC7B5-F750-F587-7DE6-923655BEFF01}"/>
                </a:ext>
              </a:extLst>
            </p:cNvPr>
            <p:cNvSpPr/>
            <p:nvPr/>
          </p:nvSpPr>
          <p:spPr>
            <a:xfrm>
              <a:off x="993182" y="852308"/>
              <a:ext cx="3344327" cy="5955442"/>
            </a:xfrm>
            <a:prstGeom prst="roundRect">
              <a:avLst>
                <a:gd name="adj" fmla="val 510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B90F2874-2ABA-2897-3ABE-7DDBB59D63C0}"/>
                </a:ext>
              </a:extLst>
            </p:cNvPr>
            <p:cNvSpPr txBox="1"/>
            <p:nvPr/>
          </p:nvSpPr>
          <p:spPr>
            <a:xfrm>
              <a:off x="2653601" y="1665815"/>
              <a:ext cx="280846" cy="305453"/>
            </a:xfrm>
            <a:prstGeom prst="rect">
              <a:avLst/>
            </a:prstGeom>
            <a:noFill/>
          </p:spPr>
          <p:txBody>
            <a:bodyPr wrap="none" rtlCol="0">
              <a:spAutoFit/>
            </a:bodyPr>
            <a:lstStyle/>
            <a:p>
              <a:r>
                <a:rPr lang="en-GB" sz="1400">
                  <a:solidFill>
                    <a:schemeClr val="bg1"/>
                  </a:solidFill>
                </a:rPr>
                <a:t>3</a:t>
              </a:r>
            </a:p>
          </p:txBody>
        </p:sp>
        <p:sp>
          <p:nvSpPr>
            <p:cNvPr id="10" name="TextBox 9">
              <a:extLst>
                <a:ext uri="{FF2B5EF4-FFF2-40B4-BE49-F238E27FC236}">
                  <a16:creationId xmlns:a16="http://schemas.microsoft.com/office/drawing/2014/main" id="{299231AA-DBB8-005D-4940-11E1DB8C2DB6}"/>
                </a:ext>
              </a:extLst>
            </p:cNvPr>
            <p:cNvSpPr txBox="1"/>
            <p:nvPr/>
          </p:nvSpPr>
          <p:spPr>
            <a:xfrm>
              <a:off x="3355132" y="1955995"/>
              <a:ext cx="280846" cy="305453"/>
            </a:xfrm>
            <a:prstGeom prst="rect">
              <a:avLst/>
            </a:prstGeom>
            <a:noFill/>
          </p:spPr>
          <p:txBody>
            <a:bodyPr wrap="none" rtlCol="0">
              <a:spAutoFit/>
            </a:bodyPr>
            <a:lstStyle/>
            <a:p>
              <a:r>
                <a:rPr lang="en-GB" sz="1400">
                  <a:solidFill>
                    <a:schemeClr val="bg1"/>
                  </a:solidFill>
                </a:rPr>
                <a:t>5</a:t>
              </a:r>
            </a:p>
          </p:txBody>
        </p:sp>
        <p:sp>
          <p:nvSpPr>
            <p:cNvPr id="16" name="TextBox 15">
              <a:extLst>
                <a:ext uri="{FF2B5EF4-FFF2-40B4-BE49-F238E27FC236}">
                  <a16:creationId xmlns:a16="http://schemas.microsoft.com/office/drawing/2014/main" id="{5A5C1288-A9DE-D38F-C98C-6F2DDC6A571A}"/>
                </a:ext>
              </a:extLst>
            </p:cNvPr>
            <p:cNvSpPr txBox="1"/>
            <p:nvPr/>
          </p:nvSpPr>
          <p:spPr>
            <a:xfrm>
              <a:off x="2934447" y="3775664"/>
              <a:ext cx="377026" cy="305453"/>
            </a:xfrm>
            <a:prstGeom prst="rect">
              <a:avLst/>
            </a:prstGeom>
            <a:noFill/>
          </p:spPr>
          <p:txBody>
            <a:bodyPr wrap="none" rtlCol="0">
              <a:spAutoFit/>
            </a:bodyPr>
            <a:lstStyle/>
            <a:p>
              <a:r>
                <a:rPr lang="en-GB" sz="1400">
                  <a:solidFill>
                    <a:schemeClr val="bg1"/>
                  </a:solidFill>
                </a:rPr>
                <a:t>15</a:t>
              </a:r>
            </a:p>
          </p:txBody>
        </p:sp>
        <p:sp>
          <p:nvSpPr>
            <p:cNvPr id="17" name="TextBox 16">
              <a:extLst>
                <a:ext uri="{FF2B5EF4-FFF2-40B4-BE49-F238E27FC236}">
                  <a16:creationId xmlns:a16="http://schemas.microsoft.com/office/drawing/2014/main" id="{65241A33-4B17-9179-9E78-E15798BDCE18}"/>
                </a:ext>
              </a:extLst>
            </p:cNvPr>
            <p:cNvSpPr txBox="1"/>
            <p:nvPr/>
          </p:nvSpPr>
          <p:spPr>
            <a:xfrm>
              <a:off x="1334607" y="3032956"/>
              <a:ext cx="280846" cy="305453"/>
            </a:xfrm>
            <a:prstGeom prst="rect">
              <a:avLst/>
            </a:prstGeom>
            <a:noFill/>
          </p:spPr>
          <p:txBody>
            <a:bodyPr wrap="none" rtlCol="0">
              <a:spAutoFit/>
            </a:bodyPr>
            <a:lstStyle/>
            <a:p>
              <a:r>
                <a:rPr lang="en-GB" sz="1400">
                  <a:solidFill>
                    <a:schemeClr val="bg1"/>
                  </a:solidFill>
                </a:rPr>
                <a:t>4</a:t>
              </a:r>
            </a:p>
          </p:txBody>
        </p:sp>
        <p:sp>
          <p:nvSpPr>
            <p:cNvPr id="26" name="TextBox 25">
              <a:extLst>
                <a:ext uri="{FF2B5EF4-FFF2-40B4-BE49-F238E27FC236}">
                  <a16:creationId xmlns:a16="http://schemas.microsoft.com/office/drawing/2014/main" id="{FED686F5-D247-65ED-0ABB-7008994AD347}"/>
                </a:ext>
              </a:extLst>
            </p:cNvPr>
            <p:cNvSpPr txBox="1"/>
            <p:nvPr/>
          </p:nvSpPr>
          <p:spPr>
            <a:xfrm>
              <a:off x="1578423" y="2191967"/>
              <a:ext cx="280846" cy="305453"/>
            </a:xfrm>
            <a:prstGeom prst="rect">
              <a:avLst/>
            </a:prstGeom>
            <a:noFill/>
          </p:spPr>
          <p:txBody>
            <a:bodyPr wrap="none" rtlCol="0">
              <a:spAutoFit/>
            </a:bodyPr>
            <a:lstStyle/>
            <a:p>
              <a:r>
                <a:rPr lang="en-GB" sz="1400">
                  <a:solidFill>
                    <a:schemeClr val="bg1"/>
                  </a:solidFill>
                </a:rPr>
                <a:t>8</a:t>
              </a:r>
            </a:p>
          </p:txBody>
        </p:sp>
        <p:sp>
          <p:nvSpPr>
            <p:cNvPr id="27" name="TextBox 26">
              <a:extLst>
                <a:ext uri="{FF2B5EF4-FFF2-40B4-BE49-F238E27FC236}">
                  <a16:creationId xmlns:a16="http://schemas.microsoft.com/office/drawing/2014/main" id="{3F43090E-9BD5-D6D4-3FFB-9121035C8337}"/>
                </a:ext>
              </a:extLst>
            </p:cNvPr>
            <p:cNvSpPr txBox="1"/>
            <p:nvPr/>
          </p:nvSpPr>
          <p:spPr>
            <a:xfrm>
              <a:off x="2284246" y="1706991"/>
              <a:ext cx="280846" cy="305453"/>
            </a:xfrm>
            <a:prstGeom prst="rect">
              <a:avLst/>
            </a:prstGeom>
            <a:noFill/>
          </p:spPr>
          <p:txBody>
            <a:bodyPr wrap="none" rtlCol="0">
              <a:spAutoFit/>
            </a:bodyPr>
            <a:lstStyle/>
            <a:p>
              <a:r>
                <a:rPr lang="en-GB" sz="1400">
                  <a:solidFill>
                    <a:schemeClr val="bg1"/>
                  </a:solidFill>
                </a:rPr>
                <a:t>3</a:t>
              </a:r>
            </a:p>
          </p:txBody>
        </p:sp>
        <p:graphicFrame>
          <p:nvGraphicFramePr>
            <p:cNvPr id="13" name="Chart 12">
              <a:extLst>
                <a:ext uri="{FF2B5EF4-FFF2-40B4-BE49-F238E27FC236}">
                  <a16:creationId xmlns:a16="http://schemas.microsoft.com/office/drawing/2014/main" id="{1D3B0978-A606-4DA4-81EF-9C44EA7413D8}"/>
                </a:ext>
              </a:extLst>
            </p:cNvPr>
            <p:cNvGraphicFramePr>
              <a:graphicFrameLocks/>
            </p:cNvGraphicFramePr>
            <p:nvPr>
              <p:extLst>
                <p:ext uri="{D42A27DB-BD31-4B8C-83A1-F6EECF244321}">
                  <p14:modId xmlns:p14="http://schemas.microsoft.com/office/powerpoint/2010/main" val="4080620955"/>
                </p:ext>
              </p:extLst>
            </p:nvPr>
          </p:nvGraphicFramePr>
          <p:xfrm>
            <a:off x="993182" y="843960"/>
            <a:ext cx="3362400" cy="59544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4" name="Group 3">
            <a:extLst>
              <a:ext uri="{FF2B5EF4-FFF2-40B4-BE49-F238E27FC236}">
                <a16:creationId xmlns:a16="http://schemas.microsoft.com/office/drawing/2014/main" id="{6596A3E8-694B-B61A-75AC-D3505F642934}"/>
              </a:ext>
            </a:extLst>
          </p:cNvPr>
          <p:cNvGrpSpPr/>
          <p:nvPr/>
        </p:nvGrpSpPr>
        <p:grpSpPr>
          <a:xfrm>
            <a:off x="4522108" y="852308"/>
            <a:ext cx="3437866" cy="5975865"/>
            <a:chOff x="4522108" y="852308"/>
            <a:chExt cx="3437866" cy="5975865"/>
          </a:xfrm>
        </p:grpSpPr>
        <p:sp>
          <p:nvSpPr>
            <p:cNvPr id="43" name="Rectangle: Rounded Corners 42">
              <a:extLst>
                <a:ext uri="{FF2B5EF4-FFF2-40B4-BE49-F238E27FC236}">
                  <a16:creationId xmlns:a16="http://schemas.microsoft.com/office/drawing/2014/main" id="{F4732FFD-60CB-FFE8-8FA0-8BEC39CB7167}"/>
                </a:ext>
              </a:extLst>
            </p:cNvPr>
            <p:cNvSpPr/>
            <p:nvPr/>
          </p:nvSpPr>
          <p:spPr>
            <a:xfrm>
              <a:off x="4522108" y="852308"/>
              <a:ext cx="3344327" cy="5955442"/>
            </a:xfrm>
            <a:prstGeom prst="roundRect">
              <a:avLst>
                <a:gd name="adj" fmla="val 510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aphicFrame>
          <p:nvGraphicFramePr>
            <p:cNvPr id="2" name="Chart 1">
              <a:extLst>
                <a:ext uri="{FF2B5EF4-FFF2-40B4-BE49-F238E27FC236}">
                  <a16:creationId xmlns:a16="http://schemas.microsoft.com/office/drawing/2014/main" id="{D3ED3F12-6D82-4DAF-A386-559D859B3AA6}"/>
                </a:ext>
              </a:extLst>
            </p:cNvPr>
            <p:cNvGraphicFramePr>
              <a:graphicFrameLocks/>
            </p:cNvGraphicFramePr>
            <p:nvPr>
              <p:extLst>
                <p:ext uri="{D42A27DB-BD31-4B8C-83A1-F6EECF244321}">
                  <p14:modId xmlns:p14="http://schemas.microsoft.com/office/powerpoint/2010/main" val="3988093436"/>
                </p:ext>
              </p:extLst>
            </p:nvPr>
          </p:nvGraphicFramePr>
          <p:xfrm>
            <a:off x="4597574" y="873773"/>
            <a:ext cx="3362400" cy="59544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8" name="Group 17">
            <a:extLst>
              <a:ext uri="{FF2B5EF4-FFF2-40B4-BE49-F238E27FC236}">
                <a16:creationId xmlns:a16="http://schemas.microsoft.com/office/drawing/2014/main" id="{2A7663C7-D5FB-CE83-C104-EFD290D15444}"/>
              </a:ext>
            </a:extLst>
          </p:cNvPr>
          <p:cNvGrpSpPr/>
          <p:nvPr/>
        </p:nvGrpSpPr>
        <p:grpSpPr>
          <a:xfrm>
            <a:off x="8076229" y="852308"/>
            <a:ext cx="3425285" cy="5975865"/>
            <a:chOff x="8076229" y="852308"/>
            <a:chExt cx="3425285" cy="5975865"/>
          </a:xfrm>
        </p:grpSpPr>
        <p:sp>
          <p:nvSpPr>
            <p:cNvPr id="39" name="Rectangle: Rounded Corners 38">
              <a:extLst>
                <a:ext uri="{FF2B5EF4-FFF2-40B4-BE49-F238E27FC236}">
                  <a16:creationId xmlns:a16="http://schemas.microsoft.com/office/drawing/2014/main" id="{420570CD-0AA4-E423-336D-FF1D0134FF0C}"/>
                </a:ext>
              </a:extLst>
            </p:cNvPr>
            <p:cNvSpPr/>
            <p:nvPr/>
          </p:nvSpPr>
          <p:spPr>
            <a:xfrm>
              <a:off x="8076229" y="852308"/>
              <a:ext cx="3344327" cy="5955442"/>
            </a:xfrm>
            <a:prstGeom prst="roundRect">
              <a:avLst>
                <a:gd name="adj" fmla="val 510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aphicFrame>
          <p:nvGraphicFramePr>
            <p:cNvPr id="15" name="Chart 14">
              <a:extLst>
                <a:ext uri="{FF2B5EF4-FFF2-40B4-BE49-F238E27FC236}">
                  <a16:creationId xmlns:a16="http://schemas.microsoft.com/office/drawing/2014/main" id="{F3C5DFB7-2ACE-44B5-AF1E-3096D25F12D0}"/>
                </a:ext>
              </a:extLst>
            </p:cNvPr>
            <p:cNvGraphicFramePr>
              <a:graphicFrameLocks/>
            </p:cNvGraphicFramePr>
            <p:nvPr>
              <p:extLst>
                <p:ext uri="{D42A27DB-BD31-4B8C-83A1-F6EECF244321}">
                  <p14:modId xmlns:p14="http://schemas.microsoft.com/office/powerpoint/2010/main" val="2031633014"/>
                </p:ext>
              </p:extLst>
            </p:nvPr>
          </p:nvGraphicFramePr>
          <p:xfrm>
            <a:off x="8139114" y="873773"/>
            <a:ext cx="3362400" cy="59544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1928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AACE-168B-6FAB-3AE8-B227C7F052FF}"/>
            </a:ext>
          </a:extLst>
        </p:cNvPr>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2E736821-EA4A-66B1-C961-51CBA143E357}"/>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23759DB-DEE6-52C2-2348-0714E7E7B4C5}"/>
              </a:ext>
            </a:extLst>
          </p:cNvPr>
          <p:cNvSpPr txBox="1"/>
          <p:nvPr/>
        </p:nvSpPr>
        <p:spPr>
          <a:xfrm>
            <a:off x="20320" y="73493"/>
            <a:ext cx="12151360" cy="738664"/>
          </a:xfrm>
          <a:prstGeom prst="rect">
            <a:avLst/>
          </a:prstGeom>
          <a:noFill/>
        </p:spPr>
        <p:txBody>
          <a:bodyPr wrap="square" rtlCol="0" anchor="t">
            <a:spAutoFit/>
          </a:bodyPr>
          <a:lstStyle/>
          <a:p>
            <a:r>
              <a:rPr lang="en-GB" sz="4200" b="1" dirty="0">
                <a:solidFill>
                  <a:srgbClr val="002060"/>
                </a:solidFill>
              </a:rPr>
              <a:t>Horizon Europe - Work Programmes 2026/27 </a:t>
            </a:r>
            <a:endParaRPr lang="en-GB" sz="4200" dirty="0">
              <a:solidFill>
                <a:srgbClr val="002060"/>
              </a:solidFill>
            </a:endParaRPr>
          </a:p>
        </p:txBody>
      </p:sp>
      <p:grpSp>
        <p:nvGrpSpPr>
          <p:cNvPr id="51" name="Group 50">
            <a:extLst>
              <a:ext uri="{FF2B5EF4-FFF2-40B4-BE49-F238E27FC236}">
                <a16:creationId xmlns:a16="http://schemas.microsoft.com/office/drawing/2014/main" id="{2D2A3B04-CF85-AD36-88CF-C891882D4F10}"/>
              </a:ext>
            </a:extLst>
          </p:cNvPr>
          <p:cNvGrpSpPr/>
          <p:nvPr/>
        </p:nvGrpSpPr>
        <p:grpSpPr>
          <a:xfrm>
            <a:off x="376071" y="856769"/>
            <a:ext cx="451666" cy="5933109"/>
            <a:chOff x="376071" y="763178"/>
            <a:chExt cx="451666" cy="6000750"/>
          </a:xfrm>
        </p:grpSpPr>
        <p:sp>
          <p:nvSpPr>
            <p:cNvPr id="52" name="Rectangle: Rounded Corners 51">
              <a:extLst>
                <a:ext uri="{FF2B5EF4-FFF2-40B4-BE49-F238E27FC236}">
                  <a16:creationId xmlns:a16="http://schemas.microsoft.com/office/drawing/2014/main" id="{F5B737E4-51F5-CC7D-4B76-74A5C4C85BE4}"/>
                </a:ext>
              </a:extLst>
            </p:cNvPr>
            <p:cNvSpPr/>
            <p:nvPr/>
          </p:nvSpPr>
          <p:spPr>
            <a:xfrm>
              <a:off x="376071" y="763178"/>
              <a:ext cx="451666" cy="6000750"/>
            </a:xfrm>
            <a:prstGeom prst="roundRect">
              <a:avLst>
                <a:gd name="adj" fmla="val 1906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3" name="TextBox 52">
              <a:extLst>
                <a:ext uri="{FF2B5EF4-FFF2-40B4-BE49-F238E27FC236}">
                  <a16:creationId xmlns:a16="http://schemas.microsoft.com/office/drawing/2014/main" id="{0BD59228-DAAC-AFC9-D830-77F9AA70FF8E}"/>
                </a:ext>
              </a:extLst>
            </p:cNvPr>
            <p:cNvSpPr txBox="1"/>
            <p:nvPr/>
          </p:nvSpPr>
          <p:spPr>
            <a:xfrm rot="16200000">
              <a:off x="-437045" y="2461242"/>
              <a:ext cx="2050113" cy="276999"/>
            </a:xfrm>
            <a:prstGeom prst="rect">
              <a:avLst/>
            </a:prstGeom>
            <a:noFill/>
          </p:spPr>
          <p:txBody>
            <a:bodyPr wrap="none" rtlCol="0">
              <a:spAutoFit/>
            </a:bodyPr>
            <a:lstStyle/>
            <a:p>
              <a:r>
                <a:rPr lang="en-GB" sz="1200"/>
                <a:t>DISTRIBTION (€m &amp; #Topics)</a:t>
              </a:r>
            </a:p>
          </p:txBody>
        </p:sp>
        <p:sp>
          <p:nvSpPr>
            <p:cNvPr id="55" name="TextBox 54">
              <a:extLst>
                <a:ext uri="{FF2B5EF4-FFF2-40B4-BE49-F238E27FC236}">
                  <a16:creationId xmlns:a16="http://schemas.microsoft.com/office/drawing/2014/main" id="{06633E2A-07C0-5DB8-A169-292A45CDF7F3}"/>
                </a:ext>
              </a:extLst>
            </p:cNvPr>
            <p:cNvSpPr txBox="1"/>
            <p:nvPr/>
          </p:nvSpPr>
          <p:spPr>
            <a:xfrm rot="16200000">
              <a:off x="-282520" y="5088577"/>
              <a:ext cx="1741054" cy="276999"/>
            </a:xfrm>
            <a:prstGeom prst="rect">
              <a:avLst/>
            </a:prstGeom>
            <a:noFill/>
          </p:spPr>
          <p:txBody>
            <a:bodyPr wrap="none" rtlCol="0">
              <a:spAutoFit/>
            </a:bodyPr>
            <a:lstStyle/>
            <a:p>
              <a:r>
                <a:rPr lang="en-GB" sz="1200"/>
                <a:t>DESTINATIONS (%total)</a:t>
              </a:r>
            </a:p>
          </p:txBody>
        </p:sp>
      </p:grpSp>
      <p:grpSp>
        <p:nvGrpSpPr>
          <p:cNvPr id="3" name="Group 2">
            <a:extLst>
              <a:ext uri="{FF2B5EF4-FFF2-40B4-BE49-F238E27FC236}">
                <a16:creationId xmlns:a16="http://schemas.microsoft.com/office/drawing/2014/main" id="{BD25B34D-EB82-AB4C-145D-02EDE50F728A}"/>
              </a:ext>
            </a:extLst>
          </p:cNvPr>
          <p:cNvGrpSpPr/>
          <p:nvPr/>
        </p:nvGrpSpPr>
        <p:grpSpPr>
          <a:xfrm>
            <a:off x="11612169" y="808644"/>
            <a:ext cx="490202" cy="6066789"/>
            <a:chOff x="11612169" y="808644"/>
            <a:chExt cx="490202" cy="6066789"/>
          </a:xfrm>
        </p:grpSpPr>
        <p:grpSp>
          <p:nvGrpSpPr>
            <p:cNvPr id="4" name="Group 3">
              <a:extLst>
                <a:ext uri="{FF2B5EF4-FFF2-40B4-BE49-F238E27FC236}">
                  <a16:creationId xmlns:a16="http://schemas.microsoft.com/office/drawing/2014/main" id="{51E848E9-F5E7-33F9-D7A2-61C55B94441F}"/>
                </a:ext>
              </a:extLst>
            </p:cNvPr>
            <p:cNvGrpSpPr/>
            <p:nvPr/>
          </p:nvGrpSpPr>
          <p:grpSpPr>
            <a:xfrm>
              <a:off x="11650705" y="808644"/>
              <a:ext cx="451666" cy="6066789"/>
              <a:chOff x="11300157" y="671717"/>
              <a:chExt cx="451666" cy="6240507"/>
            </a:xfrm>
          </p:grpSpPr>
          <p:sp>
            <p:nvSpPr>
              <p:cNvPr id="6" name="Rectangle: Rounded Corners 5">
                <a:extLst>
                  <a:ext uri="{FF2B5EF4-FFF2-40B4-BE49-F238E27FC236}">
                    <a16:creationId xmlns:a16="http://schemas.microsoft.com/office/drawing/2014/main" id="{17E56AFD-D6D6-E29D-FBE2-5087455F1FA3}"/>
                  </a:ext>
                </a:extLst>
              </p:cNvPr>
              <p:cNvSpPr/>
              <p:nvPr/>
            </p:nvSpPr>
            <p:spPr>
              <a:xfrm>
                <a:off x="11300157" y="781050"/>
                <a:ext cx="451666" cy="6000750"/>
              </a:xfrm>
              <a:prstGeom prst="roundRect">
                <a:avLst>
                  <a:gd name="adj" fmla="val 1906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EB1E5BF6-DA04-E581-A2A5-60C537E985E9}"/>
                  </a:ext>
                </a:extLst>
              </p:cNvPr>
              <p:cNvSpPr txBox="1"/>
              <p:nvPr/>
            </p:nvSpPr>
            <p:spPr>
              <a:xfrm rot="16200000">
                <a:off x="8417602" y="3584222"/>
                <a:ext cx="6240507" cy="415498"/>
              </a:xfrm>
              <a:prstGeom prst="rect">
                <a:avLst/>
              </a:prstGeom>
              <a:noFill/>
            </p:spPr>
            <p:txBody>
              <a:bodyPr wrap="square" rtlCol="0">
                <a:spAutoFit/>
              </a:bodyPr>
              <a:lstStyle/>
              <a:p>
                <a:pPr algn="ctr"/>
                <a:r>
                  <a:rPr lang="en-GB" sz="1050" i="1" dirty="0"/>
                  <a:t>The values are what is included in the Horizon Europe 2026/27 Work Programme for each Cluster. Further funding for thematic areas is available in Missions, Joint Undertakings, KICs etc.</a:t>
                </a:r>
              </a:p>
            </p:txBody>
          </p:sp>
        </p:grpSp>
        <p:sp>
          <p:nvSpPr>
            <p:cNvPr id="5" name="TextBox 4">
              <a:extLst>
                <a:ext uri="{FF2B5EF4-FFF2-40B4-BE49-F238E27FC236}">
                  <a16:creationId xmlns:a16="http://schemas.microsoft.com/office/drawing/2014/main" id="{33D350D1-776C-8395-69A7-BD15E86B7B13}"/>
                </a:ext>
              </a:extLst>
            </p:cNvPr>
            <p:cNvSpPr txBox="1"/>
            <p:nvPr/>
          </p:nvSpPr>
          <p:spPr>
            <a:xfrm rot="16200000">
              <a:off x="11639313" y="6469849"/>
              <a:ext cx="315044" cy="369332"/>
            </a:xfrm>
            <a:prstGeom prst="rect">
              <a:avLst/>
            </a:prstGeom>
            <a:noFill/>
          </p:spPr>
          <p:txBody>
            <a:bodyPr wrap="square">
              <a:spAutoFit/>
            </a:bodyPr>
            <a:lstStyle/>
            <a:p>
              <a:r>
                <a:rPr lang="en-US" sz="1800" dirty="0">
                  <a:solidFill>
                    <a:srgbClr val="FF0000"/>
                  </a:solidFill>
                </a:rPr>
                <a:t>*</a:t>
              </a:r>
              <a:endParaRPr lang="en-GB" dirty="0"/>
            </a:p>
          </p:txBody>
        </p:sp>
      </p:grpSp>
      <p:grpSp>
        <p:nvGrpSpPr>
          <p:cNvPr id="11" name="Group 10">
            <a:extLst>
              <a:ext uri="{FF2B5EF4-FFF2-40B4-BE49-F238E27FC236}">
                <a16:creationId xmlns:a16="http://schemas.microsoft.com/office/drawing/2014/main" id="{3DC8545B-4324-5276-74D8-16F304BB75B8}"/>
              </a:ext>
            </a:extLst>
          </p:cNvPr>
          <p:cNvGrpSpPr/>
          <p:nvPr/>
        </p:nvGrpSpPr>
        <p:grpSpPr>
          <a:xfrm>
            <a:off x="993795" y="852308"/>
            <a:ext cx="3395734" cy="5987824"/>
            <a:chOff x="993795" y="852308"/>
            <a:chExt cx="3395734" cy="5987824"/>
          </a:xfrm>
        </p:grpSpPr>
        <p:sp>
          <p:nvSpPr>
            <p:cNvPr id="35" name="Rectangle: Rounded Corners 34">
              <a:extLst>
                <a:ext uri="{FF2B5EF4-FFF2-40B4-BE49-F238E27FC236}">
                  <a16:creationId xmlns:a16="http://schemas.microsoft.com/office/drawing/2014/main" id="{4D57A129-2D20-BAA8-A8A3-EC05F3DDFB31}"/>
                </a:ext>
              </a:extLst>
            </p:cNvPr>
            <p:cNvSpPr/>
            <p:nvPr/>
          </p:nvSpPr>
          <p:spPr>
            <a:xfrm>
              <a:off x="993795" y="852308"/>
              <a:ext cx="3344327" cy="5947673"/>
            </a:xfrm>
            <a:prstGeom prst="roundRect">
              <a:avLst>
                <a:gd name="adj" fmla="val 510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aphicFrame>
          <p:nvGraphicFramePr>
            <p:cNvPr id="10" name="Chart 9">
              <a:extLst>
                <a:ext uri="{FF2B5EF4-FFF2-40B4-BE49-F238E27FC236}">
                  <a16:creationId xmlns:a16="http://schemas.microsoft.com/office/drawing/2014/main" id="{42D2ED72-20CF-4288-89C0-AFC94C095ABD}"/>
                </a:ext>
              </a:extLst>
            </p:cNvPr>
            <p:cNvGraphicFramePr>
              <a:graphicFrameLocks/>
            </p:cNvGraphicFramePr>
            <p:nvPr>
              <p:extLst>
                <p:ext uri="{D42A27DB-BD31-4B8C-83A1-F6EECF244321}">
                  <p14:modId xmlns:p14="http://schemas.microsoft.com/office/powerpoint/2010/main" val="1783444493"/>
                </p:ext>
              </p:extLst>
            </p:nvPr>
          </p:nvGraphicFramePr>
          <p:xfrm>
            <a:off x="1027129" y="885732"/>
            <a:ext cx="3362400" cy="59544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5" name="Group 14">
            <a:extLst>
              <a:ext uri="{FF2B5EF4-FFF2-40B4-BE49-F238E27FC236}">
                <a16:creationId xmlns:a16="http://schemas.microsoft.com/office/drawing/2014/main" id="{81CC839E-AC77-CE52-E74A-754EB0B0E811}"/>
              </a:ext>
            </a:extLst>
          </p:cNvPr>
          <p:cNvGrpSpPr/>
          <p:nvPr/>
        </p:nvGrpSpPr>
        <p:grpSpPr>
          <a:xfrm>
            <a:off x="4521195" y="851671"/>
            <a:ext cx="3367618" cy="6017662"/>
            <a:chOff x="4521195" y="851671"/>
            <a:chExt cx="3367618" cy="6017662"/>
          </a:xfrm>
        </p:grpSpPr>
        <p:sp>
          <p:nvSpPr>
            <p:cNvPr id="43" name="Rectangle: Rounded Corners 42">
              <a:extLst>
                <a:ext uri="{FF2B5EF4-FFF2-40B4-BE49-F238E27FC236}">
                  <a16:creationId xmlns:a16="http://schemas.microsoft.com/office/drawing/2014/main" id="{5A1B757F-957E-1497-32EE-DD371306494C}"/>
                </a:ext>
              </a:extLst>
            </p:cNvPr>
            <p:cNvSpPr/>
            <p:nvPr/>
          </p:nvSpPr>
          <p:spPr>
            <a:xfrm>
              <a:off x="4521195" y="851671"/>
              <a:ext cx="3344327" cy="5947674"/>
            </a:xfrm>
            <a:prstGeom prst="roundRect">
              <a:avLst>
                <a:gd name="adj" fmla="val 510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6DA9546A-B5D4-4901-A780-1EE402D322BA}"/>
                </a:ext>
              </a:extLst>
            </p:cNvPr>
            <p:cNvGraphicFramePr>
              <a:graphicFrameLocks/>
            </p:cNvGraphicFramePr>
            <p:nvPr>
              <p:extLst>
                <p:ext uri="{D42A27DB-BD31-4B8C-83A1-F6EECF244321}">
                  <p14:modId xmlns:p14="http://schemas.microsoft.com/office/powerpoint/2010/main" val="3632753300"/>
                </p:ext>
              </p:extLst>
            </p:nvPr>
          </p:nvGraphicFramePr>
          <p:xfrm>
            <a:off x="4526413" y="914933"/>
            <a:ext cx="3362400" cy="59544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8" name="Group 17">
            <a:extLst>
              <a:ext uri="{FF2B5EF4-FFF2-40B4-BE49-F238E27FC236}">
                <a16:creationId xmlns:a16="http://schemas.microsoft.com/office/drawing/2014/main" id="{3356A40C-1384-8DB2-4B53-D324722E4440}"/>
              </a:ext>
            </a:extLst>
          </p:cNvPr>
          <p:cNvGrpSpPr/>
          <p:nvPr/>
        </p:nvGrpSpPr>
        <p:grpSpPr>
          <a:xfrm>
            <a:off x="8077443" y="851671"/>
            <a:ext cx="3439527" cy="5976502"/>
            <a:chOff x="8077443" y="851671"/>
            <a:chExt cx="3439527" cy="5976502"/>
          </a:xfrm>
        </p:grpSpPr>
        <p:sp>
          <p:nvSpPr>
            <p:cNvPr id="39" name="Rectangle: Rounded Corners 38">
              <a:extLst>
                <a:ext uri="{FF2B5EF4-FFF2-40B4-BE49-F238E27FC236}">
                  <a16:creationId xmlns:a16="http://schemas.microsoft.com/office/drawing/2014/main" id="{CA8A7B9F-A1B1-23DA-4127-E6D646287992}"/>
                </a:ext>
              </a:extLst>
            </p:cNvPr>
            <p:cNvSpPr/>
            <p:nvPr/>
          </p:nvSpPr>
          <p:spPr>
            <a:xfrm>
              <a:off x="8077443" y="851671"/>
              <a:ext cx="3344327" cy="5947674"/>
            </a:xfrm>
            <a:prstGeom prst="roundRect">
              <a:avLst>
                <a:gd name="adj" fmla="val 510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aphicFrame>
          <p:nvGraphicFramePr>
            <p:cNvPr id="16" name="Chart 15">
              <a:extLst>
                <a:ext uri="{FF2B5EF4-FFF2-40B4-BE49-F238E27FC236}">
                  <a16:creationId xmlns:a16="http://schemas.microsoft.com/office/drawing/2014/main" id="{F5DE3909-7D12-4985-A8D6-0EE3AB419E89}"/>
                </a:ext>
              </a:extLst>
            </p:cNvPr>
            <p:cNvGraphicFramePr>
              <a:graphicFrameLocks/>
            </p:cNvGraphicFramePr>
            <p:nvPr>
              <p:extLst>
                <p:ext uri="{D42A27DB-BD31-4B8C-83A1-F6EECF244321}">
                  <p14:modId xmlns:p14="http://schemas.microsoft.com/office/powerpoint/2010/main" val="4075985547"/>
                </p:ext>
              </p:extLst>
            </p:nvPr>
          </p:nvGraphicFramePr>
          <p:xfrm>
            <a:off x="8154570" y="873773"/>
            <a:ext cx="3362400" cy="59544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18793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52DFD-4138-6A1E-3093-E470E3F10DBC}"/>
            </a:ext>
          </a:extLst>
        </p:cNvPr>
        <p:cNvGrpSpPr/>
        <p:nvPr/>
      </p:nvGrpSpPr>
      <p:grpSpPr>
        <a:xfrm>
          <a:off x="0" y="0"/>
          <a:ext cx="0" cy="0"/>
          <a:chOff x="0" y="0"/>
          <a:chExt cx="0" cy="0"/>
        </a:xfrm>
      </p:grpSpPr>
      <p:sp>
        <p:nvSpPr>
          <p:cNvPr id="11" name="Rectangle 4">
            <a:extLst>
              <a:ext uri="{FF2B5EF4-FFF2-40B4-BE49-F238E27FC236}">
                <a16:creationId xmlns:a16="http://schemas.microsoft.com/office/drawing/2014/main" id="{692D7C64-8F73-B2C6-786D-87F6C51724F0}"/>
              </a:ext>
            </a:extLst>
          </p:cNvPr>
          <p:cNvSpPr>
            <a:spLocks noChangeArrowheads="1"/>
          </p:cNvSpPr>
          <p:nvPr/>
        </p:nvSpPr>
        <p:spPr bwMode="auto">
          <a:xfrm>
            <a:off x="1199980" y="849171"/>
            <a:ext cx="9237869"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742950" lvl="1" indent="-285750">
              <a:spcAft>
                <a:spcPts val="200"/>
              </a:spcAft>
              <a:buFont typeface="Arial" panose="020B0604020202020204" pitchFamily="34" charset="0"/>
              <a:buChar char="•"/>
            </a:pPr>
            <a:r>
              <a:rPr lang="en-US" altLang="en-US" b="1" dirty="0">
                <a:solidFill>
                  <a:srgbClr val="A72D99"/>
                </a:solidFill>
                <a:latin typeface="+mn-lt"/>
                <a:hlinkClick r:id="rId3">
                  <a:extLst>
                    <a:ext uri="{A12FA001-AC4F-418D-AE19-62706E023703}">
                      <ahyp:hlinkClr xmlns:ahyp="http://schemas.microsoft.com/office/drawing/2018/hyperlinkcolor" val="tx"/>
                    </a:ext>
                  </a:extLst>
                </a:hlinkClick>
              </a:rPr>
              <a:t>Cluster 1: Health</a:t>
            </a:r>
            <a:endParaRPr lang="en-US" altLang="en-US" b="1" dirty="0">
              <a:solidFill>
                <a:srgbClr val="A72D99"/>
              </a:solidFill>
              <a:latin typeface="+mn-lt"/>
            </a:endParaRP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Ap26]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Ap27]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Ap27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 [June27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a:t>
            </a:r>
          </a:p>
          <a:p>
            <a:pPr marL="742950" lvl="1" indent="-285750">
              <a:spcBef>
                <a:spcPts val="1200"/>
              </a:spcBef>
              <a:spcAft>
                <a:spcPts val="200"/>
              </a:spcAft>
              <a:buFont typeface="Arial" panose="020B0604020202020204" pitchFamily="34" charset="0"/>
              <a:buChar char="•"/>
            </a:pPr>
            <a:r>
              <a:rPr lang="en-GB" altLang="en-US" b="1" dirty="0">
                <a:solidFill>
                  <a:srgbClr val="A72D99"/>
                </a:solidFill>
                <a:latin typeface="+mn-lt"/>
                <a:hlinkClick r:id="rId4">
                  <a:extLst>
                    <a:ext uri="{A12FA001-AC4F-418D-AE19-62706E023703}">
                      <ahyp:hlinkClr xmlns:ahyp="http://schemas.microsoft.com/office/drawing/2018/hyperlinkcolor" val="tx"/>
                    </a:ext>
                  </a:extLst>
                </a:hlinkClick>
              </a:rPr>
              <a:t>Cluster 2: Culture, Creativity and Inclusive Society</a:t>
            </a:r>
            <a:endParaRPr lang="en-GB" altLang="en-US" b="1" dirty="0">
              <a:solidFill>
                <a:srgbClr val="A72D99"/>
              </a:solidFill>
              <a:latin typeface="+mn-lt"/>
            </a:endParaRP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[May26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[May27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 [Mar27</a:t>
            </a:r>
            <a:r>
              <a:rPr lang="en-US" altLang="en-US" sz="1500" dirty="0">
                <a:solidFill>
                  <a:schemeClr val="accent4">
                    <a:lumMod val="50000"/>
                  </a:schemeClr>
                </a:solidFill>
              </a:rPr>
              <a:t>→</a:t>
            </a:r>
            <a:r>
              <a:rPr lang="en-US" altLang="en-US" sz="1500" dirty="0">
                <a:solidFill>
                  <a:schemeClr val="accent4">
                    <a:lumMod val="50000"/>
                  </a:schemeClr>
                </a:solidFill>
                <a:latin typeface="+mn-lt"/>
              </a:rPr>
              <a:t>May27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a:t>
            </a:r>
          </a:p>
          <a:p>
            <a:pPr marL="742950" lvl="1" indent="-285750">
              <a:spcBef>
                <a:spcPts val="1200"/>
              </a:spcBef>
              <a:spcAft>
                <a:spcPts val="200"/>
              </a:spcAft>
              <a:buFont typeface="Arial" panose="020B0604020202020204" pitchFamily="34" charset="0"/>
              <a:buChar char="•"/>
            </a:pPr>
            <a:r>
              <a:rPr lang="en-GB" altLang="en-US" b="1" dirty="0">
                <a:solidFill>
                  <a:srgbClr val="A72D99"/>
                </a:solidFill>
                <a:latin typeface="+mn-lt"/>
                <a:hlinkClick r:id="rId5">
                  <a:extLst>
                    <a:ext uri="{A12FA001-AC4F-418D-AE19-62706E023703}">
                      <ahyp:hlinkClr xmlns:ahyp="http://schemas.microsoft.com/office/drawing/2018/hyperlinkcolor" val="tx"/>
                    </a:ext>
                  </a:extLst>
                </a:hlinkClick>
              </a:rPr>
              <a:t>Cluster 3: </a:t>
            </a:r>
            <a:r>
              <a:rPr lang="en-US" altLang="en-US" b="1" dirty="0">
                <a:solidFill>
                  <a:srgbClr val="A72D99"/>
                </a:solidFill>
                <a:latin typeface="+mn-lt"/>
                <a:hlinkClick r:id="rId5">
                  <a:extLst>
                    <a:ext uri="{A12FA001-AC4F-418D-AE19-62706E023703}">
                      <ahyp:hlinkClr xmlns:ahyp="http://schemas.microsoft.com/office/drawing/2018/hyperlinkcolor" val="tx"/>
                    </a:ext>
                  </a:extLst>
                </a:hlinkClick>
              </a:rPr>
              <a:t>Civil Security For Society</a:t>
            </a:r>
            <a:endParaRPr lang="en-US" altLang="en-US" b="1" dirty="0">
              <a:solidFill>
                <a:srgbClr val="A72D99"/>
              </a:solidFill>
              <a:latin typeface="+mn-lt"/>
            </a:endParaRP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[Mar26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[May26</a:t>
            </a:r>
            <a:r>
              <a:rPr lang="en-US" altLang="en-US" sz="1500" dirty="0">
                <a:solidFill>
                  <a:schemeClr val="accent4">
                    <a:lumMod val="50000"/>
                  </a:schemeClr>
                </a:solidFill>
              </a:rPr>
              <a:t>→</a:t>
            </a:r>
            <a:r>
              <a:rPr lang="en-US" altLang="en-US" sz="1500" dirty="0">
                <a:solidFill>
                  <a:schemeClr val="accent4">
                    <a:lumMod val="50000"/>
                  </a:schemeClr>
                </a:solidFill>
                <a:latin typeface="+mn-lt"/>
              </a:rPr>
              <a:t>Nov26] [Mar27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 [May27</a:t>
            </a:r>
            <a:r>
              <a:rPr lang="en-US" altLang="en-US" sz="1500" dirty="0">
                <a:solidFill>
                  <a:schemeClr val="accent4">
                    <a:lumMod val="50000"/>
                  </a:schemeClr>
                </a:solidFill>
              </a:rPr>
              <a:t>→</a:t>
            </a:r>
            <a:r>
              <a:rPr lang="en-US" altLang="en-US" sz="1500" dirty="0">
                <a:solidFill>
                  <a:schemeClr val="accent4">
                    <a:lumMod val="50000"/>
                  </a:schemeClr>
                </a:solidFill>
                <a:latin typeface="+mn-lt"/>
              </a:rPr>
              <a:t>Nov27]</a:t>
            </a:r>
          </a:p>
          <a:p>
            <a:pPr marL="742950" lvl="1" indent="-285750">
              <a:spcBef>
                <a:spcPts val="1200"/>
              </a:spcBef>
              <a:spcAft>
                <a:spcPts val="200"/>
              </a:spcAft>
              <a:buFont typeface="Arial" panose="020B0604020202020204" pitchFamily="34" charset="0"/>
              <a:buChar char="•"/>
            </a:pPr>
            <a:r>
              <a:rPr kumimoji="0" lang="en-US" altLang="en-US" sz="1600" b="0" i="0" u="none" strike="noStrike" cap="none" normalizeH="0" baseline="0" dirty="0">
                <a:ln>
                  <a:noFill/>
                </a:ln>
                <a:solidFill>
                  <a:schemeClr val="accent4">
                    <a:lumMod val="50000"/>
                  </a:schemeClr>
                </a:solidFill>
                <a:effectLst/>
                <a:latin typeface="+mn-lt"/>
              </a:rPr>
              <a:t> </a:t>
            </a:r>
            <a:r>
              <a:rPr lang="en-US" altLang="en-US" b="1" dirty="0">
                <a:solidFill>
                  <a:srgbClr val="A72D99"/>
                </a:solidFill>
                <a:latin typeface="+mn-lt"/>
                <a:hlinkClick r:id="rId6">
                  <a:extLst>
                    <a:ext uri="{A12FA001-AC4F-418D-AE19-62706E023703}">
                      <ahyp:hlinkClr xmlns:ahyp="http://schemas.microsoft.com/office/drawing/2018/hyperlinkcolor" val="tx"/>
                    </a:ext>
                  </a:extLst>
                </a:hlinkClick>
              </a:rPr>
              <a:t>Cluster 4: Digital, Industry and Space</a:t>
            </a:r>
            <a:endParaRPr lang="en-US" altLang="en-US" b="1" dirty="0">
              <a:solidFill>
                <a:srgbClr val="A72D99"/>
              </a:solidFill>
              <a:latin typeface="+mn-lt"/>
            </a:endParaRP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Industry: [Jan26</a:t>
            </a:r>
            <a:r>
              <a:rPr lang="en-US" altLang="en-US" sz="1500" dirty="0">
                <a:solidFill>
                  <a:schemeClr val="accent4">
                    <a:lumMod val="50000"/>
                  </a:schemeClr>
                </a:solidFill>
              </a:rPr>
              <a:t>→</a:t>
            </a:r>
            <a:r>
              <a:rPr lang="en-US" altLang="en-US" sz="1500" dirty="0">
                <a:solidFill>
                  <a:schemeClr val="accent4">
                    <a:lumMod val="50000"/>
                  </a:schemeClr>
                </a:solidFill>
                <a:latin typeface="+mn-lt"/>
              </a:rPr>
              <a:t>Ap26] [Dec25</a:t>
            </a:r>
            <a:r>
              <a:rPr lang="en-US" altLang="en-US" sz="1500" dirty="0">
                <a:solidFill>
                  <a:schemeClr val="accent4">
                    <a:lumMod val="50000"/>
                  </a:schemeClr>
                </a:solidFill>
              </a:rPr>
              <a:t>→Mar</a:t>
            </a:r>
            <a:r>
              <a:rPr lang="en-US" altLang="en-US" sz="1500" dirty="0">
                <a:solidFill>
                  <a:schemeClr val="accent4">
                    <a:lumMod val="50000"/>
                  </a:schemeClr>
                </a:solidFill>
                <a:latin typeface="+mn-lt"/>
              </a:rPr>
              <a:t>26</a:t>
            </a:r>
            <a:r>
              <a:rPr lang="en-US" altLang="en-US" sz="1500" dirty="0">
                <a:solidFill>
                  <a:schemeClr val="accent4">
                    <a:lumMod val="50000"/>
                  </a:schemeClr>
                </a:solidFill>
              </a:rPr>
              <a:t>→</a:t>
            </a:r>
            <a:r>
              <a:rPr lang="en-US" altLang="en-US" sz="1500" dirty="0">
                <a:solidFill>
                  <a:schemeClr val="accent4">
                    <a:lumMod val="50000"/>
                  </a:schemeClr>
                </a:solidFill>
                <a:latin typeface="+mn-lt"/>
              </a:rPr>
              <a:t>Oct26] [Sept26</a:t>
            </a:r>
            <a:r>
              <a:rPr lang="en-US" altLang="en-US" sz="1500" dirty="0">
                <a:solidFill>
                  <a:schemeClr val="accent4">
                    <a:lumMod val="50000"/>
                  </a:schemeClr>
                </a:solidFill>
              </a:rPr>
              <a:t>→</a:t>
            </a:r>
            <a:r>
              <a:rPr lang="en-US" altLang="en-US" sz="1500" dirty="0">
                <a:solidFill>
                  <a:schemeClr val="accent4">
                    <a:lumMod val="50000"/>
                  </a:schemeClr>
                </a:solidFill>
                <a:latin typeface="+mn-lt"/>
              </a:rPr>
              <a:t>Feb27] [Sept26</a:t>
            </a:r>
            <a:r>
              <a:rPr lang="en-US" altLang="en-US" sz="1500" dirty="0">
                <a:solidFill>
                  <a:schemeClr val="accent4">
                    <a:lumMod val="50000"/>
                  </a:schemeClr>
                </a:solidFill>
              </a:rPr>
              <a:t>→</a:t>
            </a:r>
            <a:r>
              <a:rPr lang="en-US" altLang="en-US" sz="1500" dirty="0">
                <a:solidFill>
                  <a:schemeClr val="accent4">
                    <a:lumMod val="50000"/>
                  </a:schemeClr>
                </a:solidFill>
                <a:latin typeface="+mn-lt"/>
              </a:rPr>
              <a:t>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  </a:t>
            </a: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Space: [Mar26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 26] [Mar27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a:t>
            </a: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Digital: [Jan 26</a:t>
            </a:r>
            <a:r>
              <a:rPr lang="en-US" altLang="en-US" sz="1500" dirty="0">
                <a:solidFill>
                  <a:schemeClr val="accent4">
                    <a:lumMod val="50000"/>
                  </a:schemeClr>
                </a:solidFill>
              </a:rPr>
              <a:t>→</a:t>
            </a:r>
            <a:r>
              <a:rPr lang="en-US" altLang="en-US" sz="1500" dirty="0">
                <a:solidFill>
                  <a:schemeClr val="accent4">
                    <a:lumMod val="50000"/>
                  </a:schemeClr>
                </a:solidFill>
                <a:latin typeface="+mn-lt"/>
              </a:rPr>
              <a:t>Ap26] [Nov26</a:t>
            </a:r>
            <a:r>
              <a:rPr lang="en-US" altLang="en-US" sz="1500" dirty="0">
                <a:solidFill>
                  <a:schemeClr val="accent4">
                    <a:lumMod val="50000"/>
                  </a:schemeClr>
                </a:solidFill>
              </a:rPr>
              <a:t>→</a:t>
            </a:r>
            <a:r>
              <a:rPr lang="en-US" altLang="en-US" sz="1500" dirty="0">
                <a:solidFill>
                  <a:schemeClr val="accent4">
                    <a:lumMod val="50000"/>
                  </a:schemeClr>
                </a:solidFill>
                <a:latin typeface="+mn-lt"/>
              </a:rPr>
              <a:t>Mar27]</a:t>
            </a:r>
          </a:p>
          <a:p>
            <a:pPr marL="742950" lvl="1" indent="-285750">
              <a:spcBef>
                <a:spcPts val="1200"/>
              </a:spcBef>
              <a:spcAft>
                <a:spcPts val="200"/>
              </a:spcAft>
              <a:buFont typeface="Arial" panose="020B0604020202020204" pitchFamily="34" charset="0"/>
              <a:buChar char="•"/>
            </a:pPr>
            <a:r>
              <a:rPr kumimoji="0" lang="en-US" altLang="en-US" sz="1600" b="0" i="0" u="none" strike="noStrike" cap="none" normalizeH="0" baseline="0" dirty="0">
                <a:ln>
                  <a:noFill/>
                </a:ln>
                <a:solidFill>
                  <a:schemeClr val="accent4">
                    <a:lumMod val="50000"/>
                  </a:schemeClr>
                </a:solidFill>
                <a:effectLst/>
                <a:latin typeface="+mn-lt"/>
              </a:rPr>
              <a:t> </a:t>
            </a:r>
            <a:r>
              <a:rPr lang="en-US" altLang="en-US" b="1" dirty="0">
                <a:solidFill>
                  <a:srgbClr val="A72D99"/>
                </a:solidFill>
                <a:latin typeface="+mn-lt"/>
                <a:hlinkClick r:id="rId7">
                  <a:extLst>
                    <a:ext uri="{A12FA001-AC4F-418D-AE19-62706E023703}">
                      <ahyp:hlinkClr xmlns:ahyp="http://schemas.microsoft.com/office/drawing/2018/hyperlinkcolor" val="tx"/>
                    </a:ext>
                  </a:extLst>
                </a:hlinkClick>
              </a:rPr>
              <a:t>Cluster 5: Climate, Energy and Mobility</a:t>
            </a:r>
            <a:endParaRPr lang="en-US" altLang="en-US" b="1" dirty="0">
              <a:solidFill>
                <a:srgbClr val="A72D99"/>
              </a:solidFill>
              <a:latin typeface="+mn-lt"/>
            </a:endParaRP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[Dec25</a:t>
            </a:r>
            <a:r>
              <a:rPr lang="en-US" altLang="en-US" sz="1500" dirty="0">
                <a:solidFill>
                  <a:schemeClr val="accent4">
                    <a:lumMod val="50000"/>
                  </a:schemeClr>
                </a:solidFill>
              </a:rPr>
              <a:t>→</a:t>
            </a:r>
            <a:r>
              <a:rPr lang="en-US" altLang="en-US" sz="1500" dirty="0">
                <a:solidFill>
                  <a:schemeClr val="accent4">
                    <a:lumMod val="50000"/>
                  </a:schemeClr>
                </a:solidFill>
                <a:latin typeface="+mn-lt"/>
              </a:rPr>
              <a:t>Mar&amp;Ap26] [Dec25</a:t>
            </a:r>
            <a:r>
              <a:rPr lang="en-US" altLang="en-US" sz="1500" dirty="0">
                <a:solidFill>
                  <a:schemeClr val="accent4">
                    <a:lumMod val="50000"/>
                  </a:schemeClr>
                </a:solidFill>
              </a:rPr>
              <a:t>→</a:t>
            </a:r>
            <a:r>
              <a:rPr lang="en-US" altLang="en-US" sz="1500" dirty="0">
                <a:solidFill>
                  <a:schemeClr val="accent4">
                    <a:lumMod val="50000"/>
                  </a:schemeClr>
                </a:solidFill>
                <a:latin typeface="+mn-lt"/>
              </a:rPr>
              <a:t>Mar/&amp;Ap26</a:t>
            </a:r>
            <a:r>
              <a:rPr lang="en-US" altLang="en-US" sz="1500" dirty="0">
                <a:solidFill>
                  <a:schemeClr val="accent4">
                    <a:lumMod val="50000"/>
                  </a:schemeClr>
                </a:solidFill>
              </a:rPr>
              <a:t>→</a:t>
            </a:r>
            <a:r>
              <a:rPr lang="en-US" altLang="en-US" sz="1500" dirty="0">
                <a:solidFill>
                  <a:schemeClr val="accent4">
                    <a:lumMod val="50000"/>
                  </a:schemeClr>
                </a:solidFill>
                <a:latin typeface="+mn-lt"/>
              </a:rPr>
              <a:t>Oct26]</a:t>
            </a: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[May26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[June26</a:t>
            </a:r>
            <a:r>
              <a:rPr lang="en-US" altLang="en-US" sz="1500" dirty="0">
                <a:solidFill>
                  <a:schemeClr val="accent4">
                    <a:lumMod val="50000"/>
                  </a:schemeClr>
                </a:solidFill>
              </a:rPr>
              <a:t>→O</a:t>
            </a:r>
            <a:r>
              <a:rPr lang="en-US" altLang="en-US" sz="1500" dirty="0">
                <a:solidFill>
                  <a:schemeClr val="accent4">
                    <a:lumMod val="50000"/>
                  </a:schemeClr>
                </a:solidFill>
                <a:latin typeface="+mn-lt"/>
              </a:rPr>
              <a:t>ct26] [Aug26</a:t>
            </a:r>
            <a:r>
              <a:rPr lang="en-US" altLang="en-US" sz="1500" dirty="0">
                <a:solidFill>
                  <a:schemeClr val="accent4">
                    <a:lumMod val="50000"/>
                  </a:schemeClr>
                </a:solidFill>
              </a:rPr>
              <a:t>→</a:t>
            </a:r>
            <a:r>
              <a:rPr lang="en-US" altLang="en-US" sz="1500" dirty="0">
                <a:solidFill>
                  <a:schemeClr val="accent4">
                    <a:lumMod val="50000"/>
                  </a:schemeClr>
                </a:solidFill>
                <a:latin typeface="+mn-lt"/>
              </a:rPr>
              <a:t>Dec26] </a:t>
            </a: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[Nov/Dec26</a:t>
            </a:r>
            <a:r>
              <a:rPr lang="en-US" altLang="en-US" sz="1500" dirty="0">
                <a:solidFill>
                  <a:schemeClr val="accent4">
                    <a:lumMod val="50000"/>
                  </a:schemeClr>
                </a:solidFill>
              </a:rPr>
              <a:t>→</a:t>
            </a:r>
            <a:r>
              <a:rPr lang="en-US" altLang="en-US" sz="1500" dirty="0">
                <a:solidFill>
                  <a:schemeClr val="accent4">
                    <a:lumMod val="50000"/>
                  </a:schemeClr>
                </a:solidFill>
                <a:latin typeface="+mn-lt"/>
              </a:rPr>
              <a:t>Mar27] [Dec26</a:t>
            </a:r>
            <a:r>
              <a:rPr lang="en-US" altLang="en-US" sz="1500" dirty="0">
                <a:solidFill>
                  <a:schemeClr val="accent4">
                    <a:lumMod val="50000"/>
                  </a:schemeClr>
                </a:solidFill>
              </a:rPr>
              <a:t>→</a:t>
            </a:r>
            <a:r>
              <a:rPr lang="en-US" altLang="en-US" sz="1500" dirty="0">
                <a:solidFill>
                  <a:schemeClr val="accent4">
                    <a:lumMod val="50000"/>
                  </a:schemeClr>
                </a:solidFill>
                <a:latin typeface="+mn-lt"/>
              </a:rPr>
              <a:t>Ap27] [Dec26</a:t>
            </a:r>
            <a:r>
              <a:rPr lang="en-US" altLang="en-US" sz="1500" dirty="0">
                <a:solidFill>
                  <a:schemeClr val="accent4">
                    <a:lumMod val="50000"/>
                  </a:schemeClr>
                </a:solidFill>
              </a:rPr>
              <a:t>→</a:t>
            </a:r>
            <a:r>
              <a:rPr lang="en-US" altLang="en-US" sz="1500" dirty="0">
                <a:solidFill>
                  <a:schemeClr val="accent4">
                    <a:lumMod val="50000"/>
                  </a:schemeClr>
                </a:solidFill>
                <a:latin typeface="+mn-lt"/>
              </a:rPr>
              <a:t>Ap27</a:t>
            </a:r>
            <a:r>
              <a:rPr lang="en-US" altLang="en-US" sz="1500" dirty="0">
                <a:solidFill>
                  <a:schemeClr val="accent4">
                    <a:lumMod val="50000"/>
                  </a:schemeClr>
                </a:solidFill>
              </a:rPr>
              <a:t>→Oct27</a:t>
            </a:r>
            <a:r>
              <a:rPr lang="en-US" altLang="en-US" sz="1500" dirty="0">
                <a:solidFill>
                  <a:schemeClr val="accent4">
                    <a:lumMod val="50000"/>
                  </a:schemeClr>
                </a:solidFill>
                <a:latin typeface="+mn-lt"/>
              </a:rPr>
              <a:t>]</a:t>
            </a: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[May27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 [June27</a:t>
            </a:r>
            <a:r>
              <a:rPr lang="en-US" altLang="en-US" sz="1500" dirty="0">
                <a:solidFill>
                  <a:schemeClr val="accent4">
                    <a:lumMod val="50000"/>
                  </a:schemeClr>
                </a:solidFill>
              </a:rPr>
              <a:t>→</a:t>
            </a:r>
            <a:r>
              <a:rPr lang="en-US" altLang="en-US" sz="1500" dirty="0">
                <a:solidFill>
                  <a:schemeClr val="accent4">
                    <a:lumMod val="50000"/>
                  </a:schemeClr>
                </a:solidFill>
                <a:latin typeface="+mn-lt"/>
              </a:rPr>
              <a:t>Oct27] [Aug27</a:t>
            </a:r>
            <a:r>
              <a:rPr lang="en-US" altLang="en-US" sz="1500" dirty="0">
                <a:solidFill>
                  <a:schemeClr val="accent4">
                    <a:lumMod val="50000"/>
                  </a:schemeClr>
                </a:solidFill>
              </a:rPr>
              <a:t>→</a:t>
            </a:r>
            <a:r>
              <a:rPr lang="en-US" altLang="en-US" sz="1500" dirty="0">
                <a:solidFill>
                  <a:schemeClr val="accent4">
                    <a:lumMod val="50000"/>
                  </a:schemeClr>
                </a:solidFill>
                <a:latin typeface="+mn-lt"/>
              </a:rPr>
              <a:t>Dec27] </a:t>
            </a:r>
          </a:p>
          <a:p>
            <a:pPr marL="742950" lvl="1" indent="-285750">
              <a:spcBef>
                <a:spcPts val="1200"/>
              </a:spcBef>
              <a:spcAft>
                <a:spcPts val="200"/>
              </a:spcAft>
              <a:buFont typeface="Arial" panose="020B0604020202020204" pitchFamily="34" charset="0"/>
              <a:buChar char="•"/>
            </a:pPr>
            <a:r>
              <a:rPr lang="en-US" altLang="en-US" b="1" dirty="0">
                <a:solidFill>
                  <a:srgbClr val="A72D99"/>
                </a:solidFill>
                <a:latin typeface="+mn-lt"/>
                <a:hlinkClick r:id="rId8">
                  <a:extLst>
                    <a:ext uri="{A12FA001-AC4F-418D-AE19-62706E023703}">
                      <ahyp:hlinkClr xmlns:ahyp="http://schemas.microsoft.com/office/drawing/2018/hyperlinkcolor" val="tx"/>
                    </a:ext>
                  </a:extLst>
                </a:hlinkClick>
              </a:rPr>
              <a:t>Cluster 6: Food, Bioeconomy Natural Resources, Agriculture and Environment</a:t>
            </a:r>
            <a:endParaRPr lang="en-US" altLang="en-US" b="1" dirty="0">
              <a:solidFill>
                <a:srgbClr val="A72D99"/>
              </a:solidFill>
              <a:latin typeface="+mn-lt"/>
            </a:endParaRP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[Ap26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[Jan26</a:t>
            </a:r>
            <a:r>
              <a:rPr lang="en-US" altLang="en-US" sz="1500" dirty="0">
                <a:solidFill>
                  <a:schemeClr val="accent4">
                    <a:lumMod val="50000"/>
                  </a:schemeClr>
                </a:solidFill>
              </a:rPr>
              <a:t>→</a:t>
            </a:r>
            <a:r>
              <a:rPr lang="en-US" altLang="en-US" sz="1500" dirty="0">
                <a:solidFill>
                  <a:schemeClr val="accent4">
                    <a:lumMod val="50000"/>
                  </a:schemeClr>
                </a:solidFill>
                <a:latin typeface="+mn-lt"/>
              </a:rPr>
              <a:t>Ap26] [Aug26</a:t>
            </a:r>
            <a:r>
              <a:rPr lang="en-US" altLang="en-US" sz="1500" dirty="0">
                <a:solidFill>
                  <a:schemeClr val="accent4">
                    <a:lumMod val="50000"/>
                  </a:schemeClr>
                </a:solidFill>
              </a:rPr>
              <a:t>→</a:t>
            </a:r>
            <a:r>
              <a:rPr lang="en-US" altLang="en-US" sz="1500" dirty="0">
                <a:solidFill>
                  <a:schemeClr val="accent4">
                    <a:lumMod val="50000"/>
                  </a:schemeClr>
                </a:solidFill>
                <a:latin typeface="+mn-lt"/>
              </a:rPr>
              <a:t>Nov26] [Feb26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Ap26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a:t>
            </a:r>
          </a:p>
          <a:p>
            <a:pPr marL="1200150" lvl="2" indent="-285750">
              <a:spcAft>
                <a:spcPts val="0"/>
              </a:spcAft>
              <a:buFont typeface="Arial" panose="020B0604020202020204" pitchFamily="34" charset="0"/>
              <a:buChar char="•"/>
            </a:pPr>
            <a:r>
              <a:rPr lang="en-US" altLang="en-US" sz="1500" dirty="0">
                <a:solidFill>
                  <a:schemeClr val="accent4">
                    <a:lumMod val="50000"/>
                  </a:schemeClr>
                </a:solidFill>
                <a:latin typeface="+mn-lt"/>
              </a:rPr>
              <a:t>[Ap27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May27]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Ap27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a:t>
            </a:r>
          </a:p>
          <a:p>
            <a:pPr marL="1200150" lvl="2" indent="-285750">
              <a:spcAft>
                <a:spcPts val="0"/>
              </a:spcAft>
              <a:buFont typeface="Arial" panose="020B0604020202020204" pitchFamily="34" charset="0"/>
              <a:buChar char="•"/>
            </a:pPr>
            <a:endParaRPr lang="en-US" altLang="en-US" sz="1500" dirty="0">
              <a:solidFill>
                <a:schemeClr val="accent4">
                  <a:lumMod val="50000"/>
                </a:schemeClr>
              </a:solidFill>
              <a:latin typeface="+mn-lt"/>
            </a:endParaRPr>
          </a:p>
          <a:p>
            <a:pPr>
              <a:spcAft>
                <a:spcPts val="0"/>
              </a:spcAft>
            </a:pPr>
            <a:r>
              <a:rPr lang="en-US" altLang="en-US" dirty="0">
                <a:solidFill>
                  <a:schemeClr val="accent4">
                    <a:lumMod val="50000"/>
                  </a:schemeClr>
                </a:solidFill>
                <a:latin typeface="+mn-lt"/>
              </a:rPr>
              <a:t>        </a:t>
            </a:r>
            <a:endParaRPr lang="en-GB" b="1" dirty="0">
              <a:latin typeface="+mn-lt"/>
            </a:endParaRPr>
          </a:p>
          <a:p>
            <a:pPr lvl="0">
              <a:spcAft>
                <a:spcPts val="0"/>
              </a:spcAft>
            </a:pPr>
            <a:endParaRPr kumimoji="0" lang="en-US" altLang="en-US" b="0" i="0" u="none" strike="noStrike" cap="none" normalizeH="0" baseline="0" dirty="0">
              <a:ln>
                <a:noFill/>
              </a:ln>
              <a:solidFill>
                <a:schemeClr val="accent4">
                  <a:lumMod val="50000"/>
                </a:schemeClr>
              </a:solidFill>
              <a:effectLst/>
              <a:latin typeface="+mn-lt"/>
            </a:endParaRPr>
          </a:p>
        </p:txBody>
      </p:sp>
      <p:pic>
        <p:nvPicPr>
          <p:cNvPr id="6" name="Picture 5">
            <a:extLst>
              <a:ext uri="{FF2B5EF4-FFF2-40B4-BE49-F238E27FC236}">
                <a16:creationId xmlns:a16="http://schemas.microsoft.com/office/drawing/2014/main" id="{A25F5E74-BAFB-B3E8-8F19-DE1265502E11}"/>
              </a:ext>
            </a:extLst>
          </p:cNvPr>
          <p:cNvPicPr>
            <a:picLocks noChangeAspect="1"/>
          </p:cNvPicPr>
          <p:nvPr/>
        </p:nvPicPr>
        <p:blipFill>
          <a:blip r:embed="rId9"/>
          <a:stretch>
            <a:fillRect/>
          </a:stretch>
        </p:blipFill>
        <p:spPr>
          <a:xfrm>
            <a:off x="10596049" y="0"/>
            <a:ext cx="1595951" cy="6858000"/>
          </a:xfrm>
          <a:prstGeom prst="rect">
            <a:avLst/>
          </a:prstGeom>
        </p:spPr>
      </p:pic>
      <p:sp>
        <p:nvSpPr>
          <p:cNvPr id="2" name="TextBox 1">
            <a:extLst>
              <a:ext uri="{FF2B5EF4-FFF2-40B4-BE49-F238E27FC236}">
                <a16:creationId xmlns:a16="http://schemas.microsoft.com/office/drawing/2014/main" id="{2A8EB8F4-9441-E5CD-5818-BCB0CD84F8E3}"/>
              </a:ext>
            </a:extLst>
          </p:cNvPr>
          <p:cNvSpPr txBox="1"/>
          <p:nvPr/>
        </p:nvSpPr>
        <p:spPr>
          <a:xfrm>
            <a:off x="1604760" y="6338975"/>
            <a:ext cx="3220305" cy="369332"/>
          </a:xfrm>
          <a:prstGeom prst="rect">
            <a:avLst/>
          </a:prstGeom>
          <a:noFill/>
        </p:spPr>
        <p:txBody>
          <a:bodyPr wrap="none" rtlCol="0">
            <a:spAutoFit/>
          </a:bodyPr>
          <a:lstStyle/>
          <a:p>
            <a:r>
              <a:rPr lang="en-US" altLang="en-US" b="1" dirty="0">
                <a:solidFill>
                  <a:srgbClr val="A72D99"/>
                </a:solidFill>
                <a:hlinkClick r:id="rId10">
                  <a:extLst>
                    <a:ext uri="{A12FA001-AC4F-418D-AE19-62706E023703}">
                      <ahyp:hlinkClr xmlns:ahyp="http://schemas.microsoft.com/office/drawing/2018/hyperlinkcolor" val="tx"/>
                    </a:ext>
                  </a:extLst>
                </a:hlinkClick>
              </a:rPr>
              <a:t>All Pillar II Work Programmes</a:t>
            </a:r>
            <a:endParaRPr lang="en-US" altLang="en-US" b="1" dirty="0">
              <a:solidFill>
                <a:srgbClr val="A72D99"/>
              </a:solidFill>
            </a:endParaRPr>
          </a:p>
        </p:txBody>
      </p:sp>
      <p:sp>
        <p:nvSpPr>
          <p:cNvPr id="5" name="Rectangle: Rounded Corners 4">
            <a:extLst>
              <a:ext uri="{FF2B5EF4-FFF2-40B4-BE49-F238E27FC236}">
                <a16:creationId xmlns:a16="http://schemas.microsoft.com/office/drawing/2014/main" id="{ABA1EC0D-3C28-4076-4879-40F00A4AB473}"/>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A477E7C-B130-D9DD-8260-11B9A37D1EDB}"/>
              </a:ext>
            </a:extLst>
          </p:cNvPr>
          <p:cNvSpPr txBox="1"/>
          <p:nvPr/>
        </p:nvSpPr>
        <p:spPr>
          <a:xfrm>
            <a:off x="20320" y="73493"/>
            <a:ext cx="12151360" cy="738664"/>
          </a:xfrm>
          <a:prstGeom prst="rect">
            <a:avLst/>
          </a:prstGeom>
          <a:noFill/>
        </p:spPr>
        <p:txBody>
          <a:bodyPr wrap="square" rtlCol="0" anchor="t">
            <a:spAutoFit/>
          </a:bodyPr>
          <a:lstStyle/>
          <a:p>
            <a:r>
              <a:rPr lang="en-GB" sz="4200" b="1" dirty="0">
                <a:solidFill>
                  <a:srgbClr val="002060"/>
                </a:solidFill>
              </a:rPr>
              <a:t>Horizon Europe - Work Programmes 2026/27 </a:t>
            </a:r>
            <a:endParaRPr lang="en-GB" sz="4200" dirty="0">
              <a:solidFill>
                <a:srgbClr val="002060"/>
              </a:solidFill>
            </a:endParaRPr>
          </a:p>
        </p:txBody>
      </p:sp>
      <p:pic>
        <p:nvPicPr>
          <p:cNvPr id="8" name="Picture 7">
            <a:extLst>
              <a:ext uri="{FF2B5EF4-FFF2-40B4-BE49-F238E27FC236}">
                <a16:creationId xmlns:a16="http://schemas.microsoft.com/office/drawing/2014/main" id="{1CED48D9-9145-4981-3B5D-FAA296A4503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4991" y="6403399"/>
            <a:ext cx="1036400" cy="304908"/>
          </a:xfrm>
          <a:prstGeom prst="rect">
            <a:avLst/>
          </a:prstGeom>
          <a:ln>
            <a:noFill/>
          </a:ln>
        </p:spPr>
      </p:pic>
    </p:spTree>
    <p:extLst>
      <p:ext uri="{BB962C8B-B14F-4D97-AF65-F5344CB8AC3E}">
        <p14:creationId xmlns:p14="http://schemas.microsoft.com/office/powerpoint/2010/main" val="330058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698A7-0C44-4F54-9F77-53A209764366}"/>
            </a:ext>
          </a:extLst>
        </p:cNvPr>
        <p:cNvGrpSpPr/>
        <p:nvPr/>
      </p:nvGrpSpPr>
      <p:grpSpPr>
        <a:xfrm>
          <a:off x="0" y="0"/>
          <a:ext cx="0" cy="0"/>
          <a:chOff x="0" y="0"/>
          <a:chExt cx="0" cy="0"/>
        </a:xfrm>
      </p:grpSpPr>
      <p:sp>
        <p:nvSpPr>
          <p:cNvPr id="11" name="Rectangle 4">
            <a:extLst>
              <a:ext uri="{FF2B5EF4-FFF2-40B4-BE49-F238E27FC236}">
                <a16:creationId xmlns:a16="http://schemas.microsoft.com/office/drawing/2014/main" id="{066AE580-1B88-6B94-26EA-44CAB3B170FA}"/>
              </a:ext>
            </a:extLst>
          </p:cNvPr>
          <p:cNvSpPr>
            <a:spLocks noChangeArrowheads="1"/>
          </p:cNvSpPr>
          <p:nvPr/>
        </p:nvSpPr>
        <p:spPr bwMode="auto">
          <a:xfrm>
            <a:off x="1332980" y="911104"/>
            <a:ext cx="8950044" cy="587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742950" lvl="1" indent="-285750">
              <a:spcAft>
                <a:spcPts val="200"/>
              </a:spcAft>
              <a:buFont typeface="Arial" panose="020B0604020202020204" pitchFamily="34" charset="0"/>
              <a:buChar char="•"/>
            </a:pPr>
            <a:r>
              <a:rPr lang="en-US" altLang="en-US" b="1" dirty="0">
                <a:solidFill>
                  <a:srgbClr val="A72D99"/>
                </a:solidFill>
                <a:latin typeface="+mn-lt"/>
                <a:hlinkClick r:id="rId3">
                  <a:extLst>
                    <a:ext uri="{A12FA001-AC4F-418D-AE19-62706E023703}">
                      <ahyp:hlinkClr xmlns:ahyp="http://schemas.microsoft.com/office/drawing/2018/hyperlinkcolor" val="tx"/>
                    </a:ext>
                  </a:extLst>
                </a:hlinkClick>
              </a:rPr>
              <a:t>EU Missions</a:t>
            </a:r>
            <a:endParaRPr lang="en-US" altLang="en-US" b="1" dirty="0">
              <a:solidFill>
                <a:srgbClr val="A72D99"/>
              </a:solidFill>
              <a:latin typeface="+mn-lt"/>
            </a:endParaRPr>
          </a:p>
          <a:p>
            <a:pPr marL="1200150" lvl="2" indent="-285750">
              <a:spcBef>
                <a:spcPts val="300"/>
              </a:spcBef>
              <a:spcAft>
                <a:spcPts val="200"/>
              </a:spcAft>
              <a:buFont typeface="Arial" panose="020B0604020202020204" pitchFamily="34" charset="0"/>
              <a:buChar char="•"/>
            </a:pPr>
            <a:r>
              <a:rPr lang="en-US" altLang="en-US" sz="1500" dirty="0">
                <a:solidFill>
                  <a:schemeClr val="accent4">
                    <a:lumMod val="50000"/>
                  </a:schemeClr>
                </a:solidFill>
                <a:latin typeface="+mn-lt"/>
              </a:rPr>
              <a:t>Climate Mission: [Feb26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a:t>
            </a:r>
          </a:p>
          <a:p>
            <a:pPr marL="1200150" lvl="2" indent="-285750">
              <a:spcBef>
                <a:spcPts val="300"/>
              </a:spcBef>
              <a:spcAft>
                <a:spcPts val="200"/>
              </a:spcAft>
              <a:buFont typeface="Arial" panose="020B0604020202020204" pitchFamily="34" charset="0"/>
              <a:buChar char="•"/>
            </a:pPr>
            <a:r>
              <a:rPr lang="en-US" altLang="en-US" sz="1500" dirty="0">
                <a:solidFill>
                  <a:schemeClr val="accent4">
                    <a:lumMod val="50000"/>
                  </a:schemeClr>
                </a:solidFill>
                <a:latin typeface="+mn-lt"/>
              </a:rPr>
              <a:t>Cancer Mission: [Feb26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a:t>
            </a:r>
          </a:p>
          <a:p>
            <a:pPr marL="1200150" lvl="2" indent="-285750">
              <a:spcBef>
                <a:spcPts val="300"/>
              </a:spcBef>
              <a:spcAft>
                <a:spcPts val="200"/>
              </a:spcAft>
              <a:buFont typeface="Arial" panose="020B0604020202020204" pitchFamily="34" charset="0"/>
              <a:buChar char="•"/>
            </a:pPr>
            <a:r>
              <a:rPr lang="en-US" altLang="en-US" sz="1500" dirty="0">
                <a:solidFill>
                  <a:schemeClr val="accent4">
                    <a:lumMod val="50000"/>
                  </a:schemeClr>
                </a:solidFill>
                <a:latin typeface="+mn-lt"/>
              </a:rPr>
              <a:t>Oceans &amp; Water Mission: [Feb26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a:t>
            </a:r>
          </a:p>
          <a:p>
            <a:pPr marL="1200150" lvl="2" indent="-285750">
              <a:spcBef>
                <a:spcPts val="300"/>
              </a:spcBef>
              <a:spcAft>
                <a:spcPts val="200"/>
              </a:spcAft>
              <a:buFont typeface="Arial" panose="020B0604020202020204" pitchFamily="34" charset="0"/>
              <a:buChar char="•"/>
            </a:pPr>
            <a:r>
              <a:rPr lang="en-US" altLang="en-US" sz="1500" dirty="0">
                <a:solidFill>
                  <a:schemeClr val="accent4">
                    <a:lumMod val="50000"/>
                  </a:schemeClr>
                </a:solidFill>
                <a:latin typeface="+mn-lt"/>
              </a:rPr>
              <a:t>Climate-Neutral Smart Cities: [Feb26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Oct26]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Oct27]</a:t>
            </a:r>
          </a:p>
          <a:p>
            <a:pPr marL="1200150" lvl="2" indent="-285750">
              <a:spcBef>
                <a:spcPts val="300"/>
              </a:spcBef>
              <a:spcAft>
                <a:spcPts val="200"/>
              </a:spcAft>
              <a:buFont typeface="Arial" panose="020B0604020202020204" pitchFamily="34" charset="0"/>
              <a:buChar char="•"/>
            </a:pPr>
            <a:r>
              <a:rPr lang="en-US" altLang="en-US" sz="1500" dirty="0">
                <a:solidFill>
                  <a:schemeClr val="accent4">
                    <a:lumMod val="50000"/>
                  </a:schemeClr>
                </a:solidFill>
                <a:latin typeface="+mn-lt"/>
              </a:rPr>
              <a:t>Soil: [Feb26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Ap26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Ap27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 </a:t>
            </a:r>
          </a:p>
          <a:p>
            <a:pPr marL="1200150" lvl="2" indent="-285750">
              <a:spcBef>
                <a:spcPts val="300"/>
              </a:spcBef>
              <a:spcAft>
                <a:spcPts val="200"/>
              </a:spcAft>
              <a:buFont typeface="Arial" panose="020B0604020202020204" pitchFamily="34" charset="0"/>
              <a:buChar char="•"/>
            </a:pPr>
            <a:r>
              <a:rPr lang="en-US" altLang="en-US" sz="1500" dirty="0">
                <a:solidFill>
                  <a:schemeClr val="accent4">
                    <a:lumMod val="50000"/>
                  </a:schemeClr>
                </a:solidFill>
                <a:latin typeface="+mn-lt"/>
              </a:rPr>
              <a:t>City + NEB Joint Call: [Feb26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Oct26]</a:t>
            </a:r>
          </a:p>
          <a:p>
            <a:pPr marL="1200150" lvl="2" indent="-285750">
              <a:spcBef>
                <a:spcPts val="300"/>
              </a:spcBef>
              <a:spcAft>
                <a:spcPts val="200"/>
              </a:spcAft>
              <a:buFont typeface="Arial" panose="020B0604020202020204" pitchFamily="34" charset="0"/>
              <a:buChar char="•"/>
            </a:pPr>
            <a:r>
              <a:rPr lang="en-US" altLang="en-US" sz="1500" dirty="0">
                <a:solidFill>
                  <a:schemeClr val="accent4">
                    <a:lumMod val="50000"/>
                  </a:schemeClr>
                </a:solidFill>
                <a:latin typeface="+mn-lt"/>
              </a:rPr>
              <a:t>Climate + Cities + NEB Joint Call: [Feb26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a:t>
            </a:r>
          </a:p>
          <a:p>
            <a:pPr marL="1200150" lvl="2" indent="-285750">
              <a:spcBef>
                <a:spcPts val="300"/>
              </a:spcBef>
              <a:spcAft>
                <a:spcPts val="200"/>
              </a:spcAft>
              <a:buFont typeface="Arial" panose="020B0604020202020204" pitchFamily="34" charset="0"/>
              <a:buChar char="•"/>
            </a:pPr>
            <a:r>
              <a:rPr lang="en-US" altLang="en-US" sz="1500" dirty="0">
                <a:solidFill>
                  <a:schemeClr val="accent4">
                    <a:lumMod val="50000"/>
                  </a:schemeClr>
                </a:solidFill>
                <a:latin typeface="+mn-lt"/>
              </a:rPr>
              <a:t>Soil + Climate Joint Call: [Feb26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 </a:t>
            </a:r>
          </a:p>
          <a:p>
            <a:pPr marL="1200150" lvl="2" indent="-285750">
              <a:spcBef>
                <a:spcPts val="300"/>
              </a:spcBef>
              <a:spcAft>
                <a:spcPts val="200"/>
              </a:spcAft>
              <a:buFont typeface="Arial" panose="020B0604020202020204" pitchFamily="34" charset="0"/>
              <a:buChar char="•"/>
            </a:pPr>
            <a:r>
              <a:rPr lang="en-US" altLang="en-US" sz="1500" dirty="0">
                <a:solidFill>
                  <a:schemeClr val="accent4">
                    <a:lumMod val="50000"/>
                  </a:schemeClr>
                </a:solidFill>
                <a:latin typeface="+mn-lt"/>
              </a:rPr>
              <a:t>Soil + Cancer Joint Call: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a:t>
            </a:r>
          </a:p>
          <a:p>
            <a:pPr marL="1200150" lvl="2" indent="-285750">
              <a:spcBef>
                <a:spcPts val="300"/>
              </a:spcBef>
              <a:spcAft>
                <a:spcPts val="200"/>
              </a:spcAft>
              <a:buFont typeface="Arial" panose="020B0604020202020204" pitchFamily="34" charset="0"/>
              <a:buChar char="•"/>
            </a:pPr>
            <a:r>
              <a:rPr lang="en-US" altLang="en-US" sz="1500" dirty="0">
                <a:solidFill>
                  <a:schemeClr val="accent4">
                    <a:lumMod val="50000"/>
                  </a:schemeClr>
                </a:solidFill>
                <a:latin typeface="+mn-lt"/>
              </a:rPr>
              <a:t>Climate + Cities Joint Call: [Feb27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 </a:t>
            </a:r>
          </a:p>
          <a:p>
            <a:pPr marL="742950" lvl="1" indent="-285750">
              <a:spcAft>
                <a:spcPts val="200"/>
              </a:spcAft>
              <a:buFont typeface="Arial" panose="020B0604020202020204" pitchFamily="34" charset="0"/>
              <a:buChar char="•"/>
            </a:pPr>
            <a:endParaRPr lang="en-US" altLang="en-US" sz="1000" b="1" dirty="0">
              <a:solidFill>
                <a:srgbClr val="002060"/>
              </a:solidFill>
              <a:latin typeface="+mn-lt"/>
            </a:endParaRPr>
          </a:p>
          <a:p>
            <a:pPr marL="742950" lvl="1" indent="-285750">
              <a:spcAft>
                <a:spcPts val="200"/>
              </a:spcAft>
              <a:buFont typeface="Arial" panose="020B0604020202020204" pitchFamily="34" charset="0"/>
              <a:buChar char="•"/>
            </a:pPr>
            <a:r>
              <a:rPr lang="en-US" altLang="en-US" b="1" dirty="0">
                <a:solidFill>
                  <a:srgbClr val="A72D99"/>
                </a:solidFill>
                <a:latin typeface="+mn-lt"/>
                <a:hlinkClick r:id="rId4">
                  <a:extLst>
                    <a:ext uri="{A12FA001-AC4F-418D-AE19-62706E023703}">
                      <ahyp:hlinkClr xmlns:ahyp="http://schemas.microsoft.com/office/drawing/2018/hyperlinkcolor" val="tx"/>
                    </a:ext>
                  </a:extLst>
                </a:hlinkClick>
              </a:rPr>
              <a:t>New European Bauhaus Facility and Horizontal Activities</a:t>
            </a:r>
            <a:endParaRPr lang="en-US" altLang="en-US" b="1" dirty="0">
              <a:solidFill>
                <a:srgbClr val="A72D99"/>
              </a:solidFill>
              <a:latin typeface="+mn-lt"/>
            </a:endParaRPr>
          </a:p>
          <a:p>
            <a:pPr marL="1200150" lvl="2" indent="-285750">
              <a:spcAft>
                <a:spcPts val="200"/>
              </a:spcAft>
              <a:buFont typeface="Arial" panose="020B0604020202020204" pitchFamily="34" charset="0"/>
              <a:buChar char="•"/>
            </a:pPr>
            <a:r>
              <a:rPr lang="en-US" altLang="en-US" sz="1500" dirty="0">
                <a:solidFill>
                  <a:schemeClr val="accent4">
                    <a:lumMod val="50000"/>
                  </a:schemeClr>
                </a:solidFill>
                <a:latin typeface="+mn-lt"/>
              </a:rPr>
              <a:t>NEB: [May26</a:t>
            </a:r>
            <a:r>
              <a:rPr lang="en-US" altLang="en-US" sz="1500" dirty="0">
                <a:solidFill>
                  <a:schemeClr val="accent4">
                    <a:lumMod val="50000"/>
                  </a:schemeClr>
                </a:solidFill>
              </a:rPr>
              <a:t>→</a:t>
            </a:r>
            <a:r>
              <a:rPr lang="en-US" altLang="en-US" sz="1500" dirty="0">
                <a:solidFill>
                  <a:schemeClr val="accent4">
                    <a:lumMod val="50000"/>
                  </a:schemeClr>
                </a:solidFill>
                <a:latin typeface="+mn-lt"/>
              </a:rPr>
              <a:t>Dec26] [May27</a:t>
            </a:r>
            <a:r>
              <a:rPr lang="en-US" altLang="en-US" sz="1500" dirty="0">
                <a:solidFill>
                  <a:schemeClr val="accent4">
                    <a:lumMod val="50000"/>
                  </a:schemeClr>
                </a:solidFill>
              </a:rPr>
              <a:t>→</a:t>
            </a:r>
            <a:r>
              <a:rPr lang="en-US" altLang="en-US" sz="1500" dirty="0">
                <a:solidFill>
                  <a:schemeClr val="accent4">
                    <a:lumMod val="50000"/>
                  </a:schemeClr>
                </a:solidFill>
                <a:latin typeface="+mn-lt"/>
              </a:rPr>
              <a:t>Dec27] </a:t>
            </a:r>
          </a:p>
          <a:p>
            <a:pPr marL="1200150" lvl="2" indent="-285750">
              <a:spcAft>
                <a:spcPts val="200"/>
              </a:spcAft>
              <a:buFont typeface="Arial" panose="020B0604020202020204" pitchFamily="34" charset="0"/>
              <a:buChar char="•"/>
            </a:pPr>
            <a:r>
              <a:rPr lang="en-US" altLang="en-US" sz="1500" dirty="0">
                <a:solidFill>
                  <a:schemeClr val="accent4">
                    <a:lumMod val="50000"/>
                  </a:schemeClr>
                </a:solidFill>
                <a:latin typeface="+mn-lt"/>
              </a:rPr>
              <a:t>Soil Mission + NEB Joint Call: [May27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Sept7] </a:t>
            </a:r>
          </a:p>
          <a:p>
            <a:pPr marL="1200150" lvl="2" indent="-285750">
              <a:spcAft>
                <a:spcPts val="200"/>
              </a:spcAft>
              <a:buFont typeface="Arial" panose="020B0604020202020204" pitchFamily="34" charset="0"/>
              <a:buChar char="•"/>
            </a:pPr>
            <a:endParaRPr lang="en-US" altLang="en-US" sz="1000" dirty="0">
              <a:solidFill>
                <a:schemeClr val="accent4">
                  <a:lumMod val="50000"/>
                </a:schemeClr>
              </a:solidFill>
              <a:latin typeface="+mn-lt"/>
            </a:endParaRPr>
          </a:p>
          <a:p>
            <a:pPr marL="742950" lvl="1" indent="-285750">
              <a:spcAft>
                <a:spcPts val="200"/>
              </a:spcAft>
              <a:buFont typeface="Arial" panose="020B0604020202020204" pitchFamily="34" charset="0"/>
              <a:buChar char="•"/>
            </a:pPr>
            <a:r>
              <a:rPr lang="en-US" altLang="en-US" b="1" dirty="0">
                <a:solidFill>
                  <a:srgbClr val="A72D99"/>
                </a:solidFill>
                <a:latin typeface="+mn-lt"/>
                <a:hlinkClick r:id="rId5">
                  <a:extLst>
                    <a:ext uri="{A12FA001-AC4F-418D-AE19-62706E023703}">
                      <ahyp:hlinkClr xmlns:ahyp="http://schemas.microsoft.com/office/drawing/2018/hyperlinkcolor" val="tx"/>
                    </a:ext>
                  </a:extLst>
                </a:hlinkClick>
              </a:rPr>
              <a:t>Widening participation and strengthening the European Research Area</a:t>
            </a:r>
            <a:endParaRPr lang="en-US" altLang="en-US" b="1" dirty="0">
              <a:solidFill>
                <a:srgbClr val="A72D99"/>
              </a:solidFill>
              <a:latin typeface="+mn-lt"/>
            </a:endParaRPr>
          </a:p>
          <a:p>
            <a:pPr marL="1200150" lvl="2" indent="-285750">
              <a:spcAft>
                <a:spcPts val="200"/>
              </a:spcAft>
              <a:buFont typeface="Arial" panose="020B0604020202020204" pitchFamily="34" charset="0"/>
              <a:buChar char="•"/>
            </a:pPr>
            <a:r>
              <a:rPr lang="en-US" altLang="en-US" sz="1500" dirty="0">
                <a:solidFill>
                  <a:schemeClr val="accent4">
                    <a:lumMod val="50000"/>
                  </a:schemeClr>
                </a:solidFill>
                <a:latin typeface="+mn-lt"/>
              </a:rPr>
              <a:t>[Dec26</a:t>
            </a:r>
            <a:r>
              <a:rPr lang="en-US" altLang="en-US" sz="1500" dirty="0">
                <a:solidFill>
                  <a:schemeClr val="accent4">
                    <a:lumMod val="50000"/>
                  </a:schemeClr>
                </a:solidFill>
              </a:rPr>
              <a:t>→</a:t>
            </a:r>
            <a:r>
              <a:rPr lang="en-US" altLang="en-US" sz="1500" dirty="0">
                <a:solidFill>
                  <a:schemeClr val="accent4">
                    <a:lumMod val="50000"/>
                  </a:schemeClr>
                </a:solidFill>
                <a:latin typeface="+mn-lt"/>
              </a:rPr>
              <a:t>Mar26][Jan26</a:t>
            </a:r>
            <a:r>
              <a:rPr lang="en-US" altLang="en-US" sz="1500" dirty="0">
                <a:solidFill>
                  <a:schemeClr val="accent4">
                    <a:lumMod val="50000"/>
                  </a:schemeClr>
                </a:solidFill>
              </a:rPr>
              <a:t>→</a:t>
            </a:r>
            <a:r>
              <a:rPr lang="en-US" altLang="en-US" sz="1500" dirty="0">
                <a:solidFill>
                  <a:schemeClr val="accent4">
                    <a:lumMod val="50000"/>
                  </a:schemeClr>
                </a:solidFill>
                <a:latin typeface="+mn-lt"/>
              </a:rPr>
              <a:t>Apr26] [Apr26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[Jan26</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Sept26] [Sept26</a:t>
            </a:r>
            <a:r>
              <a:rPr lang="en-US" altLang="en-US" sz="1500" dirty="0">
                <a:solidFill>
                  <a:schemeClr val="accent4">
                    <a:lumMod val="50000"/>
                  </a:schemeClr>
                </a:solidFill>
              </a:rPr>
              <a:t>→</a:t>
            </a:r>
            <a:r>
              <a:rPr lang="en-US" altLang="en-US" sz="1500" dirty="0">
                <a:solidFill>
                  <a:schemeClr val="accent4">
                    <a:lumMod val="50000"/>
                  </a:schemeClr>
                </a:solidFill>
                <a:latin typeface="+mn-lt"/>
              </a:rPr>
              <a:t>Mar27]</a:t>
            </a:r>
          </a:p>
          <a:p>
            <a:pPr marL="1200150" lvl="2" indent="-285750">
              <a:spcAft>
                <a:spcPts val="200"/>
              </a:spcAft>
              <a:buFont typeface="Arial" panose="020B0604020202020204" pitchFamily="34" charset="0"/>
              <a:buChar char="•"/>
            </a:pPr>
            <a:r>
              <a:rPr lang="en-US" altLang="en-US" sz="1500" dirty="0">
                <a:solidFill>
                  <a:schemeClr val="accent4">
                    <a:lumMod val="50000"/>
                  </a:schemeClr>
                </a:solidFill>
                <a:latin typeface="+mn-lt"/>
              </a:rPr>
              <a:t>[Dec26</a:t>
            </a:r>
            <a:r>
              <a:rPr lang="en-US" altLang="en-US" sz="1500" dirty="0">
                <a:solidFill>
                  <a:schemeClr val="accent4">
                    <a:lumMod val="50000"/>
                  </a:schemeClr>
                </a:solidFill>
              </a:rPr>
              <a:t>→</a:t>
            </a:r>
            <a:r>
              <a:rPr lang="en-US" altLang="en-US" sz="1500" dirty="0">
                <a:solidFill>
                  <a:schemeClr val="accent4">
                    <a:lumMod val="50000"/>
                  </a:schemeClr>
                </a:solidFill>
                <a:latin typeface="+mn-lt"/>
              </a:rPr>
              <a:t>Mar27] [May27</a:t>
            </a:r>
            <a:r>
              <a:rPr lang="en-US" altLang="en-US" sz="1500" dirty="0">
                <a:solidFill>
                  <a:schemeClr val="accent4">
                    <a:lumMod val="50000"/>
                  </a:schemeClr>
                </a:solidFill>
              </a:rPr>
              <a:t>→</a:t>
            </a:r>
            <a:r>
              <a:rPr lang="en-US" altLang="en-US" sz="1500" dirty="0">
                <a:solidFill>
                  <a:schemeClr val="accent4">
                    <a:lumMod val="50000"/>
                  </a:schemeClr>
                </a:solidFill>
                <a:latin typeface="+mn-lt"/>
              </a:rPr>
              <a:t>Nov27] [Ap27</a:t>
            </a:r>
            <a:r>
              <a:rPr lang="en-US" altLang="en-US" sz="1500" dirty="0">
                <a:solidFill>
                  <a:schemeClr val="accent4">
                    <a:lumMod val="50000"/>
                  </a:schemeClr>
                </a:solidFill>
              </a:rPr>
              <a:t>→</a:t>
            </a:r>
            <a:r>
              <a:rPr lang="en-US" altLang="en-US" sz="1500" dirty="0">
                <a:solidFill>
                  <a:schemeClr val="accent4">
                    <a:lumMod val="50000"/>
                  </a:schemeClr>
                </a:solidFill>
                <a:latin typeface="+mn-lt"/>
              </a:rPr>
              <a:t>Sept27]</a:t>
            </a: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en-US" b="0" i="0" u="none" strike="noStrike" cap="none" normalizeH="0" baseline="0" dirty="0">
              <a:ln>
                <a:noFill/>
              </a:ln>
              <a:solidFill>
                <a:schemeClr val="accent4">
                  <a:lumMod val="50000"/>
                </a:schemeClr>
              </a:solidFill>
              <a:effectLst/>
              <a:latin typeface="+mn-lt"/>
            </a:endParaRPr>
          </a:p>
          <a:p>
            <a:pPr lvl="0">
              <a:spcAft>
                <a:spcPts val="600"/>
              </a:spcAft>
            </a:pPr>
            <a:r>
              <a:rPr lang="en-US" altLang="en-US" dirty="0">
                <a:solidFill>
                  <a:schemeClr val="accent4">
                    <a:lumMod val="50000"/>
                  </a:schemeClr>
                </a:solidFill>
              </a:rPr>
              <a:t>         </a:t>
            </a:r>
            <a:endParaRPr lang="en-US" altLang="en-US" b="1" dirty="0">
              <a:solidFill>
                <a:srgbClr val="002060"/>
              </a:solidFill>
              <a:latin typeface="+mn-lt"/>
            </a:endParaRPr>
          </a:p>
        </p:txBody>
      </p:sp>
      <p:pic>
        <p:nvPicPr>
          <p:cNvPr id="5" name="Picture 4">
            <a:extLst>
              <a:ext uri="{FF2B5EF4-FFF2-40B4-BE49-F238E27FC236}">
                <a16:creationId xmlns:a16="http://schemas.microsoft.com/office/drawing/2014/main" id="{E71D14C5-73E0-D763-0896-277CAF4745CA}"/>
              </a:ext>
            </a:extLst>
          </p:cNvPr>
          <p:cNvPicPr>
            <a:picLocks noChangeAspect="1"/>
          </p:cNvPicPr>
          <p:nvPr/>
        </p:nvPicPr>
        <p:blipFill>
          <a:blip r:embed="rId6"/>
          <a:stretch>
            <a:fillRect/>
          </a:stretch>
        </p:blipFill>
        <p:spPr>
          <a:xfrm>
            <a:off x="10596049" y="0"/>
            <a:ext cx="1595951" cy="6858000"/>
          </a:xfrm>
          <a:prstGeom prst="rect">
            <a:avLst/>
          </a:prstGeom>
        </p:spPr>
      </p:pic>
      <p:sp>
        <p:nvSpPr>
          <p:cNvPr id="2" name="TextBox 1">
            <a:extLst>
              <a:ext uri="{FF2B5EF4-FFF2-40B4-BE49-F238E27FC236}">
                <a16:creationId xmlns:a16="http://schemas.microsoft.com/office/drawing/2014/main" id="{CFA62E0D-84E4-AFAB-B766-DF89805F57B8}"/>
              </a:ext>
            </a:extLst>
          </p:cNvPr>
          <p:cNvSpPr txBox="1"/>
          <p:nvPr/>
        </p:nvSpPr>
        <p:spPr>
          <a:xfrm>
            <a:off x="1757160" y="6338975"/>
            <a:ext cx="3220305" cy="369332"/>
          </a:xfrm>
          <a:prstGeom prst="rect">
            <a:avLst/>
          </a:prstGeom>
          <a:noFill/>
        </p:spPr>
        <p:txBody>
          <a:bodyPr wrap="none" rtlCol="0">
            <a:spAutoFit/>
          </a:bodyPr>
          <a:lstStyle/>
          <a:p>
            <a:r>
              <a:rPr lang="en-US" altLang="en-US" b="1" dirty="0">
                <a:solidFill>
                  <a:srgbClr val="A72D99"/>
                </a:solidFill>
                <a:hlinkClick r:id="rId7">
                  <a:extLst>
                    <a:ext uri="{A12FA001-AC4F-418D-AE19-62706E023703}">
                      <ahyp:hlinkClr xmlns:ahyp="http://schemas.microsoft.com/office/drawing/2018/hyperlinkcolor" val="tx"/>
                    </a:ext>
                  </a:extLst>
                </a:hlinkClick>
              </a:rPr>
              <a:t>All Pillar II Work Programmes</a:t>
            </a:r>
            <a:endParaRPr lang="en-US" altLang="en-US" b="1" dirty="0">
              <a:solidFill>
                <a:srgbClr val="A72D99"/>
              </a:solidFill>
            </a:endParaRPr>
          </a:p>
        </p:txBody>
      </p:sp>
      <p:sp>
        <p:nvSpPr>
          <p:cNvPr id="6" name="TextBox 5">
            <a:extLst>
              <a:ext uri="{FF2B5EF4-FFF2-40B4-BE49-F238E27FC236}">
                <a16:creationId xmlns:a16="http://schemas.microsoft.com/office/drawing/2014/main" id="{91993E06-0772-9015-C409-41AD8F17D5B1}"/>
              </a:ext>
            </a:extLst>
          </p:cNvPr>
          <p:cNvSpPr txBox="1"/>
          <p:nvPr/>
        </p:nvSpPr>
        <p:spPr>
          <a:xfrm>
            <a:off x="2154726" y="6091853"/>
            <a:ext cx="4054676" cy="276999"/>
          </a:xfrm>
          <a:prstGeom prst="rect">
            <a:avLst/>
          </a:prstGeom>
          <a:noFill/>
        </p:spPr>
        <p:txBody>
          <a:bodyPr wrap="square" rtlCol="0">
            <a:spAutoFit/>
          </a:bodyPr>
          <a:lstStyle/>
          <a:p>
            <a:pPr>
              <a:spcAft>
                <a:spcPts val="900"/>
              </a:spcAft>
            </a:pPr>
            <a:r>
              <a:rPr lang="en-GB" sz="1200" b="1" dirty="0">
                <a:solidFill>
                  <a:srgbClr val="A72D99"/>
                </a:solidFill>
                <a:hlinkClick r:id="rId8">
                  <a:extLst>
                    <a:ext uri="{A12FA001-AC4F-418D-AE19-62706E023703}">
                      <ahyp:hlinkClr xmlns:ahyp="http://schemas.microsoft.com/office/drawing/2018/hyperlinkcolor" val="tx"/>
                    </a:ext>
                  </a:extLst>
                </a:hlinkClick>
              </a:rPr>
              <a:t>See ‘Widening participation and spreading excellence’</a:t>
            </a:r>
            <a:endParaRPr lang="en-GB" sz="1200" b="1" dirty="0">
              <a:solidFill>
                <a:srgbClr val="A72D99"/>
              </a:solidFill>
            </a:endParaRPr>
          </a:p>
        </p:txBody>
      </p:sp>
      <p:sp>
        <p:nvSpPr>
          <p:cNvPr id="3" name="Rectangle: Rounded Corners 2">
            <a:extLst>
              <a:ext uri="{FF2B5EF4-FFF2-40B4-BE49-F238E27FC236}">
                <a16:creationId xmlns:a16="http://schemas.microsoft.com/office/drawing/2014/main" id="{9E752072-419F-4922-1455-8F9385512D4F}"/>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C8F4831-CD80-4A16-F207-321A7BF83AAF}"/>
              </a:ext>
            </a:extLst>
          </p:cNvPr>
          <p:cNvSpPr txBox="1"/>
          <p:nvPr/>
        </p:nvSpPr>
        <p:spPr>
          <a:xfrm>
            <a:off x="20320" y="73493"/>
            <a:ext cx="12151360" cy="738664"/>
          </a:xfrm>
          <a:prstGeom prst="rect">
            <a:avLst/>
          </a:prstGeom>
          <a:noFill/>
        </p:spPr>
        <p:txBody>
          <a:bodyPr wrap="square" rtlCol="0" anchor="t">
            <a:spAutoFit/>
          </a:bodyPr>
          <a:lstStyle/>
          <a:p>
            <a:r>
              <a:rPr lang="en-GB" sz="4200" b="1" dirty="0">
                <a:solidFill>
                  <a:srgbClr val="002060"/>
                </a:solidFill>
              </a:rPr>
              <a:t>Horizon Europe - Work Programmes 2026/27 </a:t>
            </a:r>
            <a:endParaRPr lang="en-GB" sz="4200" dirty="0">
              <a:solidFill>
                <a:srgbClr val="002060"/>
              </a:solidFill>
            </a:endParaRPr>
          </a:p>
        </p:txBody>
      </p:sp>
      <p:pic>
        <p:nvPicPr>
          <p:cNvPr id="9" name="Picture 8">
            <a:extLst>
              <a:ext uri="{FF2B5EF4-FFF2-40B4-BE49-F238E27FC236}">
                <a16:creationId xmlns:a16="http://schemas.microsoft.com/office/drawing/2014/main" id="{214952ED-B860-C4C8-9EDB-AFA6114C8FB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4991" y="6403399"/>
            <a:ext cx="1036400" cy="304908"/>
          </a:xfrm>
          <a:prstGeom prst="rect">
            <a:avLst/>
          </a:prstGeom>
          <a:ln>
            <a:noFill/>
          </a:ln>
        </p:spPr>
      </p:pic>
    </p:spTree>
    <p:extLst>
      <p:ext uri="{BB962C8B-B14F-4D97-AF65-F5344CB8AC3E}">
        <p14:creationId xmlns:p14="http://schemas.microsoft.com/office/powerpoint/2010/main" val="130840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4D936-D1C6-4B84-9DF1-C3FCBC10D930}"/>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ECBA6FDF-52A2-F6DF-3B44-901DF577A71B}"/>
              </a:ext>
            </a:extLst>
          </p:cNvPr>
          <p:cNvGrpSpPr/>
          <p:nvPr/>
        </p:nvGrpSpPr>
        <p:grpSpPr>
          <a:xfrm>
            <a:off x="3720248" y="5310128"/>
            <a:ext cx="5351740" cy="1297930"/>
            <a:chOff x="1775500" y="5448278"/>
            <a:chExt cx="8053594" cy="1297930"/>
          </a:xfrm>
        </p:grpSpPr>
        <p:sp>
          <p:nvSpPr>
            <p:cNvPr id="24" name="Rectangle: Folded Corner 23">
              <a:extLst>
                <a:ext uri="{FF2B5EF4-FFF2-40B4-BE49-F238E27FC236}">
                  <a16:creationId xmlns:a16="http://schemas.microsoft.com/office/drawing/2014/main" id="{13A1709E-D885-57DF-719C-0A0925A2A4CB}"/>
                </a:ext>
              </a:extLst>
            </p:cNvPr>
            <p:cNvSpPr/>
            <p:nvPr/>
          </p:nvSpPr>
          <p:spPr>
            <a:xfrm rot="10800000">
              <a:off x="1775500" y="5448278"/>
              <a:ext cx="7983179" cy="1297930"/>
            </a:xfrm>
            <a:prstGeom prst="foldedCorner">
              <a:avLst>
                <a:gd name="adj" fmla="val 15215"/>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65C7CCF6-8FEF-8E79-A9FF-BEB617353444}"/>
                </a:ext>
              </a:extLst>
            </p:cNvPr>
            <p:cNvSpPr txBox="1"/>
            <p:nvPr/>
          </p:nvSpPr>
          <p:spPr>
            <a:xfrm>
              <a:off x="1803567" y="5515101"/>
              <a:ext cx="8025527"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Increased use of lump-sum</a:t>
              </a:r>
            </a:p>
          </p:txBody>
        </p:sp>
      </p:grpSp>
      <p:sp>
        <p:nvSpPr>
          <p:cNvPr id="19" name="TextBox 18">
            <a:extLst>
              <a:ext uri="{FF2B5EF4-FFF2-40B4-BE49-F238E27FC236}">
                <a16:creationId xmlns:a16="http://schemas.microsoft.com/office/drawing/2014/main" id="{C8F76D37-8379-00DB-7D4D-0BE4C3BFD0D7}"/>
              </a:ext>
            </a:extLst>
          </p:cNvPr>
          <p:cNvSpPr txBox="1"/>
          <p:nvPr/>
        </p:nvSpPr>
        <p:spPr>
          <a:xfrm>
            <a:off x="3735656" y="5376951"/>
            <a:ext cx="4987166" cy="1231106"/>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Increased use of lump-sum</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50% of call budget</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Especially grants below €10m</a:t>
            </a:r>
          </a:p>
        </p:txBody>
      </p:sp>
      <p:grpSp>
        <p:nvGrpSpPr>
          <p:cNvPr id="30" name="Group 29">
            <a:extLst>
              <a:ext uri="{FF2B5EF4-FFF2-40B4-BE49-F238E27FC236}">
                <a16:creationId xmlns:a16="http://schemas.microsoft.com/office/drawing/2014/main" id="{9DE6D8AE-4E5D-2529-D8DA-F9763CD377EA}"/>
              </a:ext>
            </a:extLst>
          </p:cNvPr>
          <p:cNvGrpSpPr/>
          <p:nvPr/>
        </p:nvGrpSpPr>
        <p:grpSpPr>
          <a:xfrm>
            <a:off x="2072631" y="3207245"/>
            <a:ext cx="7096733" cy="1855219"/>
            <a:chOff x="1352577" y="3388379"/>
            <a:chExt cx="7707018" cy="1855219"/>
          </a:xfrm>
        </p:grpSpPr>
        <p:sp>
          <p:nvSpPr>
            <p:cNvPr id="22" name="Rectangle: Folded Corner 21">
              <a:extLst>
                <a:ext uri="{FF2B5EF4-FFF2-40B4-BE49-F238E27FC236}">
                  <a16:creationId xmlns:a16="http://schemas.microsoft.com/office/drawing/2014/main" id="{4519C115-1019-3F4A-F72E-9C8C4D698FDA}"/>
                </a:ext>
              </a:extLst>
            </p:cNvPr>
            <p:cNvSpPr/>
            <p:nvPr/>
          </p:nvSpPr>
          <p:spPr>
            <a:xfrm rot="10800000">
              <a:off x="1352577" y="3388379"/>
              <a:ext cx="7707018" cy="1855219"/>
            </a:xfrm>
            <a:prstGeom prst="foldedCorner">
              <a:avLst>
                <a:gd name="adj" fmla="val 8561"/>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B6FCBDA-AAE3-1C1C-8339-17C4D0B6D337}"/>
                </a:ext>
              </a:extLst>
            </p:cNvPr>
            <p:cNvSpPr txBox="1"/>
            <p:nvPr/>
          </p:nvSpPr>
          <p:spPr>
            <a:xfrm>
              <a:off x="1442491" y="3388381"/>
              <a:ext cx="7511354"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Fewer topics</a:t>
              </a:r>
            </a:p>
          </p:txBody>
        </p:sp>
      </p:grpSp>
      <p:sp>
        <p:nvSpPr>
          <p:cNvPr id="17" name="TextBox 16">
            <a:extLst>
              <a:ext uri="{FF2B5EF4-FFF2-40B4-BE49-F238E27FC236}">
                <a16:creationId xmlns:a16="http://schemas.microsoft.com/office/drawing/2014/main" id="{35872E1F-0F0A-91D2-61CE-E9FA0132E8F4}"/>
              </a:ext>
            </a:extLst>
          </p:cNvPr>
          <p:cNvSpPr txBox="1"/>
          <p:nvPr/>
        </p:nvSpPr>
        <p:spPr>
          <a:xfrm>
            <a:off x="2156195" y="3207887"/>
            <a:ext cx="7511354" cy="1862048"/>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Fewer topics</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35% reduction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compared with WP2023-24</a:t>
            </a:r>
          </a:p>
          <a:p>
            <a:pPr marL="800100" lvl="1" indent="-342900">
              <a:spcAft>
                <a:spcPts val="600"/>
              </a:spcAft>
              <a:buFont typeface="Arial" panose="020B0604020202020204" pitchFamily="34" charset="0"/>
              <a:buChar char="•"/>
            </a:pP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Greater focus on </a:t>
            </a: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fewer but larger topics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 increasing impact</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50% decrease in topics funding only one project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and increase in number of project funded per topic</a:t>
            </a:r>
          </a:p>
        </p:txBody>
      </p:sp>
      <p:grpSp>
        <p:nvGrpSpPr>
          <p:cNvPr id="29" name="Group 28">
            <a:extLst>
              <a:ext uri="{FF2B5EF4-FFF2-40B4-BE49-F238E27FC236}">
                <a16:creationId xmlns:a16="http://schemas.microsoft.com/office/drawing/2014/main" id="{588D3FB8-36AE-C5D6-1C57-E30B1B1FE7BF}"/>
              </a:ext>
            </a:extLst>
          </p:cNvPr>
          <p:cNvGrpSpPr/>
          <p:nvPr/>
        </p:nvGrpSpPr>
        <p:grpSpPr>
          <a:xfrm>
            <a:off x="983867" y="1020589"/>
            <a:ext cx="6763098" cy="2005816"/>
            <a:chOff x="670289" y="1398595"/>
            <a:chExt cx="7479931" cy="1829396"/>
          </a:xfrm>
        </p:grpSpPr>
        <p:sp>
          <p:nvSpPr>
            <p:cNvPr id="21" name="Rectangle: Folded Corner 20">
              <a:extLst>
                <a:ext uri="{FF2B5EF4-FFF2-40B4-BE49-F238E27FC236}">
                  <a16:creationId xmlns:a16="http://schemas.microsoft.com/office/drawing/2014/main" id="{6B01FD74-656B-71F4-0992-607EE22064FF}"/>
                </a:ext>
              </a:extLst>
            </p:cNvPr>
            <p:cNvSpPr/>
            <p:nvPr/>
          </p:nvSpPr>
          <p:spPr>
            <a:xfrm rot="10800000">
              <a:off x="670289" y="1398595"/>
              <a:ext cx="7286513" cy="1829396"/>
            </a:xfrm>
            <a:prstGeom prst="foldedCorner">
              <a:avLst>
                <a:gd name="adj" fmla="val 8561"/>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F38D19F-B206-26D4-E07E-9A11D8BD3852}"/>
                </a:ext>
              </a:extLst>
            </p:cNvPr>
            <p:cNvSpPr txBox="1"/>
            <p:nvPr/>
          </p:nvSpPr>
          <p:spPr>
            <a:xfrm>
              <a:off x="673047" y="1398596"/>
              <a:ext cx="7477173"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Less prescriptive topic descriptions</a:t>
              </a:r>
            </a:p>
          </p:txBody>
        </p:sp>
      </p:grpSp>
      <p:sp>
        <p:nvSpPr>
          <p:cNvPr id="16" name="TextBox 15">
            <a:extLst>
              <a:ext uri="{FF2B5EF4-FFF2-40B4-BE49-F238E27FC236}">
                <a16:creationId xmlns:a16="http://schemas.microsoft.com/office/drawing/2014/main" id="{538B858A-3B77-167C-8193-81890EA4466A}"/>
              </a:ext>
            </a:extLst>
          </p:cNvPr>
          <p:cNvSpPr txBox="1"/>
          <p:nvPr/>
        </p:nvSpPr>
        <p:spPr>
          <a:xfrm>
            <a:off x="989378" y="1020590"/>
            <a:ext cx="7286514" cy="1938992"/>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Less prescriptive topic descriptions</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Shorter</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 topic descriptions </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Less prescriptive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 increasing flexibility</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More open topics</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 in Pillar II</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Shorter Work Programmes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(33% shorter than WP2023-24)</a:t>
            </a:r>
          </a:p>
        </p:txBody>
      </p:sp>
      <p:grpSp>
        <p:nvGrpSpPr>
          <p:cNvPr id="14" name="Group 13">
            <a:extLst>
              <a:ext uri="{FF2B5EF4-FFF2-40B4-BE49-F238E27FC236}">
                <a16:creationId xmlns:a16="http://schemas.microsoft.com/office/drawing/2014/main" id="{FDCA49F6-6583-9FF3-44F2-E18D0A3CB026}"/>
              </a:ext>
            </a:extLst>
          </p:cNvPr>
          <p:cNvGrpSpPr/>
          <p:nvPr/>
        </p:nvGrpSpPr>
        <p:grpSpPr>
          <a:xfrm>
            <a:off x="10678160" y="5515101"/>
            <a:ext cx="1450459" cy="1258329"/>
            <a:chOff x="10678160" y="5515101"/>
            <a:chExt cx="1450459" cy="1258329"/>
          </a:xfrm>
        </p:grpSpPr>
        <p:sp>
          <p:nvSpPr>
            <p:cNvPr id="15" name="Rectangle: Folded Corner 14">
              <a:extLst>
                <a:ext uri="{FF2B5EF4-FFF2-40B4-BE49-F238E27FC236}">
                  <a16:creationId xmlns:a16="http://schemas.microsoft.com/office/drawing/2014/main" id="{8CD3B344-C0B1-F616-2E1E-3ECD9C323859}"/>
                </a:ext>
              </a:extLst>
            </p:cNvPr>
            <p:cNvSpPr/>
            <p:nvPr/>
          </p:nvSpPr>
          <p:spPr>
            <a:xfrm rot="10800000">
              <a:off x="10678160" y="5515101"/>
              <a:ext cx="1422400" cy="1258329"/>
            </a:xfrm>
            <a:prstGeom prst="foldedCorner">
              <a:avLst>
                <a:gd name="adj" fmla="val 8561"/>
              </a:avLst>
            </a:prstGeom>
            <a:solidFill>
              <a:schemeClr val="accent6">
                <a:lumMod val="20000"/>
                <a:lumOff val="80000"/>
              </a:schemeClr>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D78F157-27A6-A4DC-2BE7-71F6932FA982}"/>
                </a:ext>
              </a:extLst>
            </p:cNvPr>
            <p:cNvSpPr txBox="1"/>
            <p:nvPr/>
          </p:nvSpPr>
          <p:spPr>
            <a:xfrm>
              <a:off x="10779011" y="5552164"/>
              <a:ext cx="1349608" cy="1169551"/>
            </a:xfrm>
            <a:prstGeom prst="rect">
              <a:avLst/>
            </a:prstGeom>
            <a:noFill/>
            <a:ln>
              <a:noFill/>
            </a:ln>
          </p:spPr>
          <p:txBody>
            <a:bodyPr wrap="square">
              <a:spAutoFit/>
            </a:bodyPr>
            <a:lstStyle/>
            <a:p>
              <a:r>
                <a:rPr lang="en-GB" sz="14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Work Programme 2026-2027 – 1. General Introduction</a:t>
              </a:r>
              <a:endParaRPr lang="en-GB" sz="1400" b="1" dirty="0">
                <a:solidFill>
                  <a:srgbClr val="A72D9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23965A69-B6EC-9389-61D6-8A48805FA634}"/>
              </a:ext>
            </a:extLst>
          </p:cNvPr>
          <p:cNvGrpSpPr/>
          <p:nvPr/>
        </p:nvGrpSpPr>
        <p:grpSpPr>
          <a:xfrm>
            <a:off x="7465119" y="1703684"/>
            <a:ext cx="2396395" cy="1062816"/>
            <a:chOff x="9277979" y="1891381"/>
            <a:chExt cx="2372786" cy="1328585"/>
          </a:xfrm>
          <a:effectLst>
            <a:outerShdw blurRad="50800" dist="38100" dir="16200000" rotWithShape="0">
              <a:prstClr val="black">
                <a:alpha val="40000"/>
              </a:prstClr>
            </a:outerShdw>
          </a:effectLst>
        </p:grpSpPr>
        <p:sp>
          <p:nvSpPr>
            <p:cNvPr id="27" name="Rectangle: Folded Corner 26">
              <a:extLst>
                <a:ext uri="{FF2B5EF4-FFF2-40B4-BE49-F238E27FC236}">
                  <a16:creationId xmlns:a16="http://schemas.microsoft.com/office/drawing/2014/main" id="{6A45408D-4B72-6E38-0F0D-DD87A1861950}"/>
                </a:ext>
              </a:extLst>
            </p:cNvPr>
            <p:cNvSpPr/>
            <p:nvPr/>
          </p:nvSpPr>
          <p:spPr>
            <a:xfrm rot="10800000">
              <a:off x="9277979" y="1891381"/>
              <a:ext cx="2372786" cy="1328585"/>
            </a:xfrm>
            <a:prstGeom prst="foldedCorner">
              <a:avLst>
                <a:gd name="adj" fmla="val 8561"/>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6B634985-0804-4F10-7011-292F35261415}"/>
                </a:ext>
              </a:extLst>
            </p:cNvPr>
            <p:cNvSpPr txBox="1"/>
            <p:nvPr/>
          </p:nvSpPr>
          <p:spPr>
            <a:xfrm>
              <a:off x="9277979" y="1953798"/>
              <a:ext cx="2372785" cy="830998"/>
            </a:xfrm>
            <a:prstGeom prst="rect">
              <a:avLst/>
            </a:prstGeom>
            <a:noFill/>
            <a:ln>
              <a:noFill/>
            </a:ln>
          </p:spPr>
          <p:txBody>
            <a:bodyPr wrap="square">
              <a:spAutoFit/>
            </a:bodyPr>
            <a:lstStyle/>
            <a:p>
              <a:r>
                <a:rPr lang="en-GB" sz="1200" dirty="0">
                  <a:solidFill>
                    <a:srgbClr val="002F8E"/>
                  </a:solidFill>
                  <a:latin typeface="Calibri" panose="020F0502020204030204" pitchFamily="34" charset="0"/>
                  <a:ea typeface="Calibri" panose="020F0502020204030204" pitchFamily="34" charset="0"/>
                  <a:cs typeface="Calibri" panose="020F0502020204030204" pitchFamily="34" charset="0"/>
                </a:rPr>
                <a:t>*Open topics are topics for which the expected outcomes or impacts are clearly defined, but the pathways and methods to achieve them remain open-ended. </a:t>
              </a:r>
            </a:p>
          </p:txBody>
        </p:sp>
      </p:grpSp>
      <p:sp>
        <p:nvSpPr>
          <p:cNvPr id="33" name="Rectangle: Rounded Corners 32">
            <a:extLst>
              <a:ext uri="{FF2B5EF4-FFF2-40B4-BE49-F238E27FC236}">
                <a16:creationId xmlns:a16="http://schemas.microsoft.com/office/drawing/2014/main" id="{AED59EF5-4617-44D7-13D7-0F1105643BC9}"/>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BAC34647-4BD1-2FBF-B95A-F650AF625081}"/>
              </a:ext>
            </a:extLst>
          </p:cNvPr>
          <p:cNvSpPr txBox="1"/>
          <p:nvPr/>
        </p:nvSpPr>
        <p:spPr>
          <a:xfrm>
            <a:off x="583014" y="-86091"/>
            <a:ext cx="11513139" cy="1015663"/>
          </a:xfrm>
          <a:prstGeom prst="rect">
            <a:avLst/>
          </a:prstGeom>
          <a:noFill/>
        </p:spPr>
        <p:txBody>
          <a:bodyPr wrap="square" rtlCol="0" anchor="t">
            <a:spAutoFit/>
          </a:bodyPr>
          <a:lstStyle/>
          <a:p>
            <a:r>
              <a:rPr lang="en-GB" sz="4400" b="1">
                <a:solidFill>
                  <a:srgbClr val="002060"/>
                </a:solidFill>
              </a:rPr>
              <a:t>Key Novelties – </a:t>
            </a:r>
            <a:r>
              <a:rPr lang="en-GB" sz="6000" b="1">
                <a:solidFill>
                  <a:srgbClr val="002060"/>
                </a:solidFill>
              </a:rPr>
              <a:t>General Introduction</a:t>
            </a:r>
          </a:p>
        </p:txBody>
      </p:sp>
      <p:pic>
        <p:nvPicPr>
          <p:cNvPr id="2" name="Picture 1">
            <a:extLst>
              <a:ext uri="{FF2B5EF4-FFF2-40B4-BE49-F238E27FC236}">
                <a16:creationId xmlns:a16="http://schemas.microsoft.com/office/drawing/2014/main" id="{18FCC743-1C5A-3DF4-CDAB-7090F7D885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991" y="6403399"/>
            <a:ext cx="1036400" cy="304908"/>
          </a:xfrm>
          <a:prstGeom prst="rect">
            <a:avLst/>
          </a:prstGeom>
          <a:ln>
            <a:noFill/>
          </a:ln>
        </p:spPr>
      </p:pic>
    </p:spTree>
    <p:extLst>
      <p:ext uri="{BB962C8B-B14F-4D97-AF65-F5344CB8AC3E}">
        <p14:creationId xmlns:p14="http://schemas.microsoft.com/office/powerpoint/2010/main" val="326642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243E4-8932-D6F7-A75B-75C215651F90}"/>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91EE56D2-E969-C423-4BC2-8688FBEFF3EB}"/>
              </a:ext>
            </a:extLst>
          </p:cNvPr>
          <p:cNvGrpSpPr/>
          <p:nvPr/>
        </p:nvGrpSpPr>
        <p:grpSpPr>
          <a:xfrm>
            <a:off x="2319060" y="5237897"/>
            <a:ext cx="8171140" cy="1297930"/>
            <a:chOff x="1775500" y="5448278"/>
            <a:chExt cx="8053594" cy="1297930"/>
          </a:xfrm>
        </p:grpSpPr>
        <p:sp>
          <p:nvSpPr>
            <p:cNvPr id="24" name="Rectangle: Folded Corner 23">
              <a:extLst>
                <a:ext uri="{FF2B5EF4-FFF2-40B4-BE49-F238E27FC236}">
                  <a16:creationId xmlns:a16="http://schemas.microsoft.com/office/drawing/2014/main" id="{BA2E448C-A8F5-6D4F-E41E-022CDCB3D7B6}"/>
                </a:ext>
              </a:extLst>
            </p:cNvPr>
            <p:cNvSpPr/>
            <p:nvPr/>
          </p:nvSpPr>
          <p:spPr>
            <a:xfrm rot="10800000">
              <a:off x="1775500" y="5448278"/>
              <a:ext cx="7983179" cy="1297930"/>
            </a:xfrm>
            <a:prstGeom prst="foldedCorner">
              <a:avLst>
                <a:gd name="adj" fmla="val 15215"/>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46DE915B-8630-B0FA-442C-D3FBE11F4EC1}"/>
                </a:ext>
              </a:extLst>
            </p:cNvPr>
            <p:cNvSpPr txBox="1"/>
            <p:nvPr/>
          </p:nvSpPr>
          <p:spPr>
            <a:xfrm>
              <a:off x="1803567" y="5515101"/>
              <a:ext cx="8025527"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Reduces complexity of proposal template</a:t>
              </a:r>
            </a:p>
          </p:txBody>
        </p:sp>
      </p:grpSp>
      <p:grpSp>
        <p:nvGrpSpPr>
          <p:cNvPr id="29" name="Group 28">
            <a:extLst>
              <a:ext uri="{FF2B5EF4-FFF2-40B4-BE49-F238E27FC236}">
                <a16:creationId xmlns:a16="http://schemas.microsoft.com/office/drawing/2014/main" id="{15636604-C106-70F6-C29E-56E91476778F}"/>
              </a:ext>
            </a:extLst>
          </p:cNvPr>
          <p:cNvGrpSpPr/>
          <p:nvPr/>
        </p:nvGrpSpPr>
        <p:grpSpPr>
          <a:xfrm>
            <a:off x="577502" y="1020589"/>
            <a:ext cx="7479931" cy="1829396"/>
            <a:chOff x="670289" y="1398595"/>
            <a:chExt cx="7479931" cy="1829396"/>
          </a:xfrm>
        </p:grpSpPr>
        <p:sp>
          <p:nvSpPr>
            <p:cNvPr id="21" name="Rectangle: Folded Corner 20">
              <a:extLst>
                <a:ext uri="{FF2B5EF4-FFF2-40B4-BE49-F238E27FC236}">
                  <a16:creationId xmlns:a16="http://schemas.microsoft.com/office/drawing/2014/main" id="{AAD5E610-221E-FBFA-CA62-08FE3E9CA471}"/>
                </a:ext>
              </a:extLst>
            </p:cNvPr>
            <p:cNvSpPr/>
            <p:nvPr/>
          </p:nvSpPr>
          <p:spPr>
            <a:xfrm rot="10800000">
              <a:off x="670289" y="1398595"/>
              <a:ext cx="7286513" cy="1829396"/>
            </a:xfrm>
            <a:prstGeom prst="foldedCorner">
              <a:avLst>
                <a:gd name="adj" fmla="val 8561"/>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682A260-2C24-E26C-573B-9F04593E7EBA}"/>
                </a:ext>
              </a:extLst>
            </p:cNvPr>
            <p:cNvSpPr txBox="1"/>
            <p:nvPr/>
          </p:nvSpPr>
          <p:spPr>
            <a:xfrm>
              <a:off x="673047" y="1398596"/>
              <a:ext cx="7477173"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‘Newcomer’ &amp; SME-friendly topics</a:t>
              </a:r>
              <a:endParaRPr lang="en-GB" sz="2800">
                <a:solidFill>
                  <a:srgbClr val="002F8E"/>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15B64BCD-82D8-FDB8-D04F-64D19C493253}"/>
              </a:ext>
            </a:extLst>
          </p:cNvPr>
          <p:cNvGrpSpPr/>
          <p:nvPr/>
        </p:nvGrpSpPr>
        <p:grpSpPr>
          <a:xfrm>
            <a:off x="1342417" y="3110825"/>
            <a:ext cx="7707018" cy="1855219"/>
            <a:chOff x="1352577" y="3388379"/>
            <a:chExt cx="7707018" cy="1855219"/>
          </a:xfrm>
        </p:grpSpPr>
        <p:sp>
          <p:nvSpPr>
            <p:cNvPr id="22" name="Rectangle: Folded Corner 21">
              <a:extLst>
                <a:ext uri="{FF2B5EF4-FFF2-40B4-BE49-F238E27FC236}">
                  <a16:creationId xmlns:a16="http://schemas.microsoft.com/office/drawing/2014/main" id="{09CFCE90-5AD7-02D4-6D95-3B9A5A9299EF}"/>
                </a:ext>
              </a:extLst>
            </p:cNvPr>
            <p:cNvSpPr/>
            <p:nvPr/>
          </p:nvSpPr>
          <p:spPr>
            <a:xfrm rot="10800000">
              <a:off x="1352577" y="3388379"/>
              <a:ext cx="7707018" cy="1855219"/>
            </a:xfrm>
            <a:prstGeom prst="foldedCorner">
              <a:avLst>
                <a:gd name="adj" fmla="val 8561"/>
              </a:avLst>
            </a:prstGeom>
            <a:solidFill>
              <a:srgbClr val="FFFFCC"/>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584ECFB-E577-8A2D-1BA3-F82400B6DF99}"/>
                </a:ext>
              </a:extLst>
            </p:cNvPr>
            <p:cNvSpPr txBox="1"/>
            <p:nvPr/>
          </p:nvSpPr>
          <p:spPr>
            <a:xfrm>
              <a:off x="1442491" y="3388381"/>
              <a:ext cx="7511354" cy="52322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a:solidFill>
                    <a:srgbClr val="002F8E"/>
                  </a:solidFill>
                  <a:latin typeface="Calibri" panose="020F0502020204030204" pitchFamily="34" charset="0"/>
                  <a:ea typeface="Calibri" panose="020F0502020204030204" pitchFamily="34" charset="0"/>
                  <a:cs typeface="Calibri" panose="020F0502020204030204" pitchFamily="34" charset="0"/>
                </a:rPr>
                <a:t>Use of two-stage calls</a:t>
              </a:r>
            </a:p>
          </p:txBody>
        </p:sp>
      </p:grpSp>
      <p:sp>
        <p:nvSpPr>
          <p:cNvPr id="16" name="TextBox 15">
            <a:extLst>
              <a:ext uri="{FF2B5EF4-FFF2-40B4-BE49-F238E27FC236}">
                <a16:creationId xmlns:a16="http://schemas.microsoft.com/office/drawing/2014/main" id="{531B54E5-A97A-D833-D0FA-8344A8DD37EA}"/>
              </a:ext>
            </a:extLst>
          </p:cNvPr>
          <p:cNvSpPr txBox="1"/>
          <p:nvPr/>
        </p:nvSpPr>
        <p:spPr>
          <a:xfrm>
            <a:off x="583014" y="1020590"/>
            <a:ext cx="7286514" cy="1785104"/>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‘Newcomer’ &amp; SME-friendly topics</a:t>
            </a:r>
          </a:p>
          <a:p>
            <a:pPr marL="800100" lvl="1" indent="-342900">
              <a:spcAft>
                <a:spcPts val="600"/>
              </a:spcAft>
              <a:buFont typeface="Arial" panose="020B0604020202020204" pitchFamily="34" charset="0"/>
              <a:buChar char="•"/>
            </a:pP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Includes </a:t>
            </a: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topics specifically designed to encourage SMEs, start-ups and scale-ups, civil society organisations and small public administrations participation</a:t>
            </a:r>
          </a:p>
          <a:p>
            <a:pPr marL="800100" lvl="1" indent="-342900">
              <a:spcAft>
                <a:spcPts val="600"/>
              </a:spcAft>
              <a:buFont typeface="Arial" panose="020B0604020202020204" pitchFamily="34" charset="0"/>
              <a:buChar char="•"/>
            </a:pP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More topics </a:t>
            </a: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allowing financial support to third parties</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a:t>
            </a:r>
          </a:p>
        </p:txBody>
      </p:sp>
      <p:sp>
        <p:nvSpPr>
          <p:cNvPr id="17" name="TextBox 16">
            <a:extLst>
              <a:ext uri="{FF2B5EF4-FFF2-40B4-BE49-F238E27FC236}">
                <a16:creationId xmlns:a16="http://schemas.microsoft.com/office/drawing/2014/main" id="{DF57D9A1-50CF-4814-0BC3-65D47245085C}"/>
              </a:ext>
            </a:extLst>
          </p:cNvPr>
          <p:cNvSpPr txBox="1"/>
          <p:nvPr/>
        </p:nvSpPr>
        <p:spPr>
          <a:xfrm>
            <a:off x="1432331" y="3111467"/>
            <a:ext cx="7511354" cy="1862048"/>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Use of two-stage calls</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41 call topics with two-stage evaluation</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Mostly blind evaluation of short proposals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 to overcome risk of bias</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Shorter time to grant </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 through shorter first stage submission period and simplification of evaluation process (from 17m to 14m)</a:t>
            </a:r>
          </a:p>
        </p:txBody>
      </p:sp>
      <p:sp>
        <p:nvSpPr>
          <p:cNvPr id="19" name="TextBox 18">
            <a:extLst>
              <a:ext uri="{FF2B5EF4-FFF2-40B4-BE49-F238E27FC236}">
                <a16:creationId xmlns:a16="http://schemas.microsoft.com/office/drawing/2014/main" id="{901BF207-0F99-A3E2-C10C-81B64F932F7A}"/>
              </a:ext>
            </a:extLst>
          </p:cNvPr>
          <p:cNvSpPr txBox="1"/>
          <p:nvPr/>
        </p:nvSpPr>
        <p:spPr>
          <a:xfrm>
            <a:off x="2347120" y="5304721"/>
            <a:ext cx="8025527" cy="1231106"/>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b="1" dirty="0">
                <a:solidFill>
                  <a:srgbClr val="002F8E"/>
                </a:solidFill>
                <a:latin typeface="Calibri" panose="020F0502020204030204" pitchFamily="34" charset="0"/>
                <a:ea typeface="Calibri" panose="020F0502020204030204" pitchFamily="34" charset="0"/>
                <a:cs typeface="Calibri" panose="020F0502020204030204" pitchFamily="34" charset="0"/>
              </a:rPr>
              <a:t>Reduces complexity of proposal template</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Simplification</a:t>
            </a:r>
            <a:r>
              <a:rPr lang="en-GB" dirty="0">
                <a:solidFill>
                  <a:srgbClr val="002F8E"/>
                </a:solidFill>
                <a:latin typeface="Calibri" panose="020F0502020204030204" pitchFamily="34" charset="0"/>
                <a:ea typeface="Calibri" panose="020F0502020204030204" pitchFamily="34" charset="0"/>
                <a:cs typeface="Calibri" panose="020F0502020204030204" pitchFamily="34" charset="0"/>
              </a:rPr>
              <a:t> of requirements for the </a:t>
            </a: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impact and implementation sections</a:t>
            </a:r>
          </a:p>
          <a:p>
            <a:pPr marL="800100" lvl="1" indent="-342900">
              <a:spcAft>
                <a:spcPts val="600"/>
              </a:spcAft>
              <a:buFont typeface="Arial" panose="020B0604020202020204" pitchFamily="34" charset="0"/>
              <a:buChar char="•"/>
            </a:pPr>
            <a:r>
              <a:rPr lang="en-GB" b="1" dirty="0">
                <a:solidFill>
                  <a:srgbClr val="002F8E"/>
                </a:solidFill>
                <a:latin typeface="Calibri" panose="020F0502020204030204" pitchFamily="34" charset="0"/>
                <a:ea typeface="Calibri" panose="020F0502020204030204" pitchFamily="34" charset="0"/>
                <a:cs typeface="Calibri" panose="020F0502020204030204" pitchFamily="34" charset="0"/>
              </a:rPr>
              <a:t>Reduction in overall page limit</a:t>
            </a:r>
          </a:p>
        </p:txBody>
      </p:sp>
      <p:grpSp>
        <p:nvGrpSpPr>
          <p:cNvPr id="14" name="Group 13">
            <a:extLst>
              <a:ext uri="{FF2B5EF4-FFF2-40B4-BE49-F238E27FC236}">
                <a16:creationId xmlns:a16="http://schemas.microsoft.com/office/drawing/2014/main" id="{0A029A30-87EF-243D-4D43-A0F515C4773A}"/>
              </a:ext>
            </a:extLst>
          </p:cNvPr>
          <p:cNvGrpSpPr/>
          <p:nvPr/>
        </p:nvGrpSpPr>
        <p:grpSpPr>
          <a:xfrm>
            <a:off x="10678160" y="5515101"/>
            <a:ext cx="1450459" cy="1258329"/>
            <a:chOff x="10678160" y="5515101"/>
            <a:chExt cx="1450459" cy="1258329"/>
          </a:xfrm>
        </p:grpSpPr>
        <p:sp>
          <p:nvSpPr>
            <p:cNvPr id="15" name="Rectangle: Folded Corner 14">
              <a:extLst>
                <a:ext uri="{FF2B5EF4-FFF2-40B4-BE49-F238E27FC236}">
                  <a16:creationId xmlns:a16="http://schemas.microsoft.com/office/drawing/2014/main" id="{FA51F3DE-D34B-3307-5C3F-9000FBFCDAA8}"/>
                </a:ext>
              </a:extLst>
            </p:cNvPr>
            <p:cNvSpPr/>
            <p:nvPr/>
          </p:nvSpPr>
          <p:spPr>
            <a:xfrm rot="10800000">
              <a:off x="10678160" y="5515101"/>
              <a:ext cx="1422400" cy="1258329"/>
            </a:xfrm>
            <a:prstGeom prst="foldedCorner">
              <a:avLst>
                <a:gd name="adj" fmla="val 8561"/>
              </a:avLst>
            </a:prstGeom>
            <a:solidFill>
              <a:schemeClr val="accent6">
                <a:lumMod val="20000"/>
                <a:lumOff val="80000"/>
              </a:schemeClr>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65B3311-90C9-C521-34C3-CE99E6DBD5CB}"/>
                </a:ext>
              </a:extLst>
            </p:cNvPr>
            <p:cNvSpPr txBox="1"/>
            <p:nvPr/>
          </p:nvSpPr>
          <p:spPr>
            <a:xfrm>
              <a:off x="10779011" y="5552164"/>
              <a:ext cx="1349608" cy="1179689"/>
            </a:xfrm>
            <a:prstGeom prst="rect">
              <a:avLst/>
            </a:prstGeom>
            <a:noFill/>
            <a:ln>
              <a:noFill/>
            </a:ln>
          </p:spPr>
          <p:txBody>
            <a:bodyPr wrap="square">
              <a:spAutoFit/>
            </a:bodyPr>
            <a:lstStyle/>
            <a:p>
              <a:r>
                <a:rPr lang="en-GB" sz="1400" b="1" dirty="0">
                  <a:solidFill>
                    <a:srgbClr val="A72D99"/>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Work Programme 2026-2027 – 1. General Introduction</a:t>
              </a:r>
              <a:endParaRPr lang="en-GB" sz="1400" b="1" dirty="0">
                <a:solidFill>
                  <a:srgbClr val="A72D99"/>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417FD03C-DA11-AE5E-D225-F2064129E7D7}"/>
              </a:ext>
            </a:extLst>
          </p:cNvPr>
          <p:cNvGrpSpPr/>
          <p:nvPr/>
        </p:nvGrpSpPr>
        <p:grpSpPr>
          <a:xfrm>
            <a:off x="7782655" y="1375584"/>
            <a:ext cx="3396329" cy="1328584"/>
            <a:chOff x="9277979" y="1891381"/>
            <a:chExt cx="2372786" cy="1328585"/>
          </a:xfrm>
          <a:effectLst>
            <a:outerShdw blurRad="50800" dist="38100" dir="16200000" rotWithShape="0">
              <a:prstClr val="black">
                <a:alpha val="40000"/>
              </a:prstClr>
            </a:outerShdw>
          </a:effectLst>
        </p:grpSpPr>
        <p:sp>
          <p:nvSpPr>
            <p:cNvPr id="27" name="Rectangle: Folded Corner 26">
              <a:extLst>
                <a:ext uri="{FF2B5EF4-FFF2-40B4-BE49-F238E27FC236}">
                  <a16:creationId xmlns:a16="http://schemas.microsoft.com/office/drawing/2014/main" id="{07520E0E-9D61-CB1B-0578-E7151E15F1A3}"/>
                </a:ext>
              </a:extLst>
            </p:cNvPr>
            <p:cNvSpPr/>
            <p:nvPr/>
          </p:nvSpPr>
          <p:spPr>
            <a:xfrm rot="10800000">
              <a:off x="9277979" y="1891381"/>
              <a:ext cx="2372786" cy="1328585"/>
            </a:xfrm>
            <a:prstGeom prst="foldedCorner">
              <a:avLst>
                <a:gd name="adj" fmla="val 8561"/>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C2E2E99-293F-B91B-2CBD-62A88F65AA6C}"/>
                </a:ext>
              </a:extLst>
            </p:cNvPr>
            <p:cNvSpPr txBox="1"/>
            <p:nvPr/>
          </p:nvSpPr>
          <p:spPr>
            <a:xfrm>
              <a:off x="9277979" y="1953798"/>
              <a:ext cx="2372785" cy="1200330"/>
            </a:xfrm>
            <a:prstGeom prst="rect">
              <a:avLst/>
            </a:prstGeom>
            <a:noFill/>
            <a:ln>
              <a:noFill/>
            </a:ln>
          </p:spPr>
          <p:txBody>
            <a:bodyPr wrap="square">
              <a:spAutoFit/>
            </a:bodyPr>
            <a:lstStyle/>
            <a:p>
              <a:r>
                <a:rPr lang="en-GB" sz="1200">
                  <a:solidFill>
                    <a:srgbClr val="002F8E"/>
                  </a:solidFill>
                  <a:latin typeface="Calibri" panose="020F0502020204030204" pitchFamily="34" charset="0"/>
                  <a:ea typeface="Calibri" panose="020F0502020204030204" pitchFamily="34" charset="0"/>
                  <a:cs typeface="Calibri" panose="020F0502020204030204" pitchFamily="34" charset="0"/>
                </a:rPr>
                <a:t>^Grants with </a:t>
              </a:r>
              <a:r>
                <a:rPr lang="en-GB" sz="1200" b="1">
                  <a:solidFill>
                    <a:srgbClr val="A72D99"/>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financial support to third parties </a:t>
              </a:r>
              <a:endParaRPr lang="en-GB" sz="1200" b="1">
                <a:solidFill>
                  <a:srgbClr val="A72D99"/>
                </a:solidFill>
                <a:latin typeface="Calibri" panose="020F0502020204030204" pitchFamily="34" charset="0"/>
                <a:ea typeface="Calibri" panose="020F0502020204030204" pitchFamily="34" charset="0"/>
                <a:cs typeface="Calibri" panose="020F0502020204030204" pitchFamily="34" charset="0"/>
              </a:endParaRPr>
            </a:p>
            <a:p>
              <a:r>
                <a:rPr lang="en-GB" sz="1200">
                  <a:solidFill>
                    <a:srgbClr val="002F8E"/>
                  </a:solidFill>
                  <a:latin typeface="Calibri" panose="020F0502020204030204" pitchFamily="34" charset="0"/>
                  <a:ea typeface="Calibri" panose="020F0502020204030204" pitchFamily="34" charset="0"/>
                  <a:cs typeface="Calibri" panose="020F0502020204030204" pitchFamily="34" charset="0"/>
                </a:rPr>
                <a:t>(‘FSTP’ or ‘cascade funding’) are EU grants which include a budget window that can be used by the beneficiaries to publish calls for recipients downstream, in cascade mode. They are allowed if the call conditions of the EU call/topic provide for it</a:t>
              </a:r>
            </a:p>
          </p:txBody>
        </p:sp>
      </p:grpSp>
      <p:sp>
        <p:nvSpPr>
          <p:cNvPr id="33" name="Rectangle: Rounded Corners 32">
            <a:extLst>
              <a:ext uri="{FF2B5EF4-FFF2-40B4-BE49-F238E27FC236}">
                <a16:creationId xmlns:a16="http://schemas.microsoft.com/office/drawing/2014/main" id="{8E28700D-BF43-5B2C-4AE3-875AC16A5651}"/>
              </a:ext>
            </a:extLst>
          </p:cNvPr>
          <p:cNvSpPr/>
          <p:nvPr/>
        </p:nvSpPr>
        <p:spPr>
          <a:xfrm rot="16200000">
            <a:off x="5694230" y="-5593282"/>
            <a:ext cx="778813" cy="12025033"/>
          </a:xfrm>
          <a:prstGeom prst="roundRect">
            <a:avLst>
              <a:gd name="adj" fmla="val 6021"/>
            </a:avLst>
          </a:prstGeom>
          <a:gradFill>
            <a:gsLst>
              <a:gs pos="1000">
                <a:srgbClr val="9DD4E6"/>
              </a:gs>
              <a:gs pos="100000">
                <a:srgbClr val="AAD36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72FBCAD3-811E-88FC-CE48-8A9D5B99A197}"/>
              </a:ext>
            </a:extLst>
          </p:cNvPr>
          <p:cNvSpPr txBox="1"/>
          <p:nvPr/>
        </p:nvSpPr>
        <p:spPr>
          <a:xfrm>
            <a:off x="583014" y="-86091"/>
            <a:ext cx="11513139" cy="1015663"/>
          </a:xfrm>
          <a:prstGeom prst="rect">
            <a:avLst/>
          </a:prstGeom>
          <a:noFill/>
        </p:spPr>
        <p:txBody>
          <a:bodyPr wrap="square" rtlCol="0" anchor="t">
            <a:spAutoFit/>
          </a:bodyPr>
          <a:lstStyle/>
          <a:p>
            <a:r>
              <a:rPr lang="en-GB" sz="4400" b="1">
                <a:solidFill>
                  <a:srgbClr val="002060"/>
                </a:solidFill>
              </a:rPr>
              <a:t>Key Novelties – </a:t>
            </a:r>
            <a:r>
              <a:rPr lang="en-GB" sz="6000" b="1">
                <a:solidFill>
                  <a:srgbClr val="002060"/>
                </a:solidFill>
              </a:rPr>
              <a:t>General Introduction</a:t>
            </a:r>
          </a:p>
        </p:txBody>
      </p:sp>
      <p:pic>
        <p:nvPicPr>
          <p:cNvPr id="2" name="Picture 1">
            <a:extLst>
              <a:ext uri="{FF2B5EF4-FFF2-40B4-BE49-F238E27FC236}">
                <a16:creationId xmlns:a16="http://schemas.microsoft.com/office/drawing/2014/main" id="{CED87299-8A24-B549-8A73-2537C18CF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991" y="6403399"/>
            <a:ext cx="1036400" cy="304908"/>
          </a:xfrm>
          <a:prstGeom prst="rect">
            <a:avLst/>
          </a:prstGeom>
          <a:ln>
            <a:noFill/>
          </a:ln>
        </p:spPr>
      </p:pic>
    </p:spTree>
    <p:extLst>
      <p:ext uri="{BB962C8B-B14F-4D97-AF65-F5344CB8AC3E}">
        <p14:creationId xmlns:p14="http://schemas.microsoft.com/office/powerpoint/2010/main" val="27990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24dfb7-a69e-40eb-b94f-44b9ca9c25ed" xsi:nil="true"/>
    <lcf76f155ced4ddcb4097134ff3c332f xmlns="74f390bb-360c-48b0-93f4-ee70ab145e86">
      <Terms xmlns="http://schemas.microsoft.com/office/infopath/2007/PartnerControls"/>
    </lcf76f155ced4ddcb4097134ff3c332f>
    <_dlc_DocId xmlns="36ebd4db-6f78-4d9b-a8bd-dda683c55855">6HYZPCKXR67N-904599621-165480</_dlc_DocId>
    <_dlc_DocIdUrl xmlns="36ebd4db-6f78-4d9b-a8bd-dda683c55855">
      <Url>https://ukri.sharepoint.com/sites/og_UKRO/_layouts/15/DocIdRedir.aspx?ID=6HYZPCKXR67N-904599621-165480</Url>
      <Description>6HYZPCKXR67N-904599621-165480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3530174739AF4F96212F895B41B814" ma:contentTypeVersion="22" ma:contentTypeDescription="Create a new document." ma:contentTypeScope="" ma:versionID="1534c7b8afa3438fb6265b0614498c53">
  <xsd:schema xmlns:xsd="http://www.w3.org/2001/XMLSchema" xmlns:xs="http://www.w3.org/2001/XMLSchema" xmlns:p="http://schemas.microsoft.com/office/2006/metadata/properties" xmlns:ns2="36ebd4db-6f78-4d9b-a8bd-dda683c55855" xmlns:ns3="74f390bb-360c-48b0-93f4-ee70ab145e86" xmlns:ns4="2e24dfb7-a69e-40eb-b94f-44b9ca9c25ed" targetNamespace="http://schemas.microsoft.com/office/2006/metadata/properties" ma:root="true" ma:fieldsID="23051ee2d6876c71584c14ceb5efa824" ns2:_="" ns3:_="" ns4:_="">
    <xsd:import namespace="36ebd4db-6f78-4d9b-a8bd-dda683c55855"/>
    <xsd:import namespace="74f390bb-360c-48b0-93f4-ee70ab145e86"/>
    <xsd:import namespace="2e24dfb7-a69e-40eb-b94f-44b9ca9c25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TaxCatchAll"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bd4db-6f78-4d9b-a8bd-dda683c55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f390bb-360c-48b0-93f4-ee70ab145e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40697fe-e63d-4b13-b1ca-036afad04734}" ma:internalName="TaxCatchAll" ma:showField="CatchAllData" ma:web="36ebd4db-6f78-4d9b-a8bd-dda683c55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29EAACA-5719-4D8D-9CDE-0192667451CE}">
  <ds:schemaRefs>
    <ds:schemaRef ds:uri="http://schemas.microsoft.com/sharepoint/v3/contenttype/forms"/>
  </ds:schemaRefs>
</ds:datastoreItem>
</file>

<file path=customXml/itemProps2.xml><?xml version="1.0" encoding="utf-8"?>
<ds:datastoreItem xmlns:ds="http://schemas.openxmlformats.org/officeDocument/2006/customXml" ds:itemID="{B16D316D-1B16-484E-A3FD-1A86DFE0EF51}">
  <ds:schemaRefs>
    <ds:schemaRef ds:uri="0c86d861-a247-412f-a213-accfd8a0d788"/>
    <ds:schemaRef ds:uri="7c78c2f1-d397-4438-ba8d-1ff3953d4e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65BB765-953A-43AD-8061-4CEFD41F5285}"/>
</file>

<file path=customXml/itemProps4.xml><?xml version="1.0" encoding="utf-8"?>
<ds:datastoreItem xmlns:ds="http://schemas.openxmlformats.org/officeDocument/2006/customXml" ds:itemID="{462C3F7C-DB98-4822-AD28-857904DDC121}"/>
</file>

<file path=docProps/app.xml><?xml version="1.0" encoding="utf-8"?>
<Properties xmlns="http://schemas.openxmlformats.org/officeDocument/2006/extended-properties" xmlns:vt="http://schemas.openxmlformats.org/officeDocument/2006/docPropsVTypes">
  <TotalTime>218</TotalTime>
  <Words>2871</Words>
  <Application>Microsoft Office PowerPoint</Application>
  <PresentationFormat>Widescreen</PresentationFormat>
  <Paragraphs>401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Aptos Narrow</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Perry Guess - Innovate UK UKRI</dc:creator>
  <cp:lastModifiedBy>Perry Guess - Innovate UK UKRI</cp:lastModifiedBy>
  <cp:revision>2</cp:revision>
  <cp:lastPrinted>2025-12-08T10:54:45Z</cp:lastPrinted>
  <dcterms:created xsi:type="dcterms:W3CDTF">2025-12-05T14:50:17Z</dcterms:created>
  <dcterms:modified xsi:type="dcterms:W3CDTF">2026-01-23T17:52:25Z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0x0101004C3530174739AF4F96212F895B41B814</vt:lpwstr>
  </property>
  <property fmtid="{D5CDD505-2E9C-101B-9397-08002B2CF9AE}" pid="3" name="MediaServiceImageTags">
    <vt:lpwstr/>
  </property>
  <property fmtid="{D5CDD505-2E9C-101B-9397-08002B2CF9AE}" pid="4" name="_dlc_DocIdItemGuid">
    <vt:lpwstr>4624cdbe-c90c-49a5-ade5-5bdaa97deca3</vt:lpwstr>
  </property>
</Properties>
</file>