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16"/>
  </p:notesMasterIdLst>
  <p:sldIdLst>
    <p:sldId id="484" r:id="rId6"/>
    <p:sldId id="258" r:id="rId7"/>
    <p:sldId id="490" r:id="rId8"/>
    <p:sldId id="476" r:id="rId9"/>
    <p:sldId id="481" r:id="rId10"/>
    <p:sldId id="477" r:id="rId11"/>
    <p:sldId id="486" r:id="rId12"/>
    <p:sldId id="487" r:id="rId13"/>
    <p:sldId id="492" r:id="rId14"/>
    <p:sldId id="4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3F2F1"/>
    <a:srgbClr val="2E2D62"/>
    <a:srgbClr val="E4C8DF"/>
    <a:srgbClr val="ECC0E6"/>
    <a:srgbClr val="FF6900"/>
    <a:srgbClr val="FBBB10"/>
    <a:srgbClr val="BE2BBB"/>
    <a:srgbClr val="FFFFFF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91" autoAdjust="0"/>
  </p:normalViewPr>
  <p:slideViewPr>
    <p:cSldViewPr snapToGrid="0">
      <p:cViewPr varScale="1">
        <p:scale>
          <a:sx n="65" d="100"/>
          <a:sy n="65" d="100"/>
        </p:scale>
        <p:origin x="1512" y="78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Meco Melguizo - UKRI" userId="28ba3235-0415-4c3a-be71-f85aebc21e30" providerId="ADAL" clId="{9E768BEC-9D8F-451A-A4B7-5F8D36E4E0D2}"/>
    <pc:docChg chg="modSld">
      <pc:chgData name="Raquel Meco Melguizo - UKRI" userId="28ba3235-0415-4c3a-be71-f85aebc21e30" providerId="ADAL" clId="{9E768BEC-9D8F-451A-A4B7-5F8D36E4E0D2}" dt="2026-02-10T16:51:58.739" v="5" actId="113"/>
      <pc:docMkLst>
        <pc:docMk/>
      </pc:docMkLst>
      <pc:sldChg chg="modNotesTx">
        <pc:chgData name="Raquel Meco Melguizo - UKRI" userId="28ba3235-0415-4c3a-be71-f85aebc21e30" providerId="ADAL" clId="{9E768BEC-9D8F-451A-A4B7-5F8D36E4E0D2}" dt="2026-02-10T16:51:58.739" v="5" actId="113"/>
        <pc:sldMkLst>
          <pc:docMk/>
          <pc:sldMk cId="3210835205" sldId="4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D6AC4-6948-49CA-B8DD-C9FAD29F9696}" type="doc">
      <dgm:prSet loTypeId="urn:microsoft.com/office/officeart/2018/2/layout/IconLabelList" loCatId="icon" qsTypeId="urn:microsoft.com/office/officeart/2005/8/quickstyle/simple2" qsCatId="simple" csTypeId="urn:microsoft.com/office/officeart/2005/8/colors/colorful1" csCatId="colorful" phldr="1"/>
      <dgm:spPr/>
    </dgm:pt>
    <dgm:pt modelId="{C1FE2F85-2EDB-4C5B-9747-BD9BCFF2589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b="1" dirty="0">
              <a:solidFill>
                <a:srgbClr val="2E2D62"/>
              </a:solidFill>
            </a:rPr>
            <a:t>Excellence</a:t>
          </a:r>
        </a:p>
      </dgm:t>
    </dgm:pt>
    <dgm:pt modelId="{E58690EE-8898-43D1-9170-234CAC95C183}" type="parTrans" cxnId="{EB249E25-CAAD-4D08-A168-FD0BC734A338}">
      <dgm:prSet/>
      <dgm:spPr/>
      <dgm:t>
        <a:bodyPr/>
        <a:lstStyle/>
        <a:p>
          <a:endParaRPr lang="en-GB"/>
        </a:p>
      </dgm:t>
    </dgm:pt>
    <dgm:pt modelId="{0D4FD6F7-2DBC-4C3A-806D-1B7E4B62DB07}" type="sibTrans" cxnId="{EB249E25-CAAD-4D08-A168-FD0BC734A338}">
      <dgm:prSet/>
      <dgm:spPr/>
      <dgm:t>
        <a:bodyPr/>
        <a:lstStyle/>
        <a:p>
          <a:endParaRPr lang="en-GB"/>
        </a:p>
      </dgm:t>
    </dgm:pt>
    <dgm:pt modelId="{F8B6D97E-1E75-4727-98EA-F318AD7ECBE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solidFill>
                <a:srgbClr val="2E2D62"/>
              </a:solidFill>
            </a:rPr>
            <a:t>Recruitment and working conditions </a:t>
          </a:r>
        </a:p>
      </dgm:t>
    </dgm:pt>
    <dgm:pt modelId="{BC5B07A6-9EF9-45D3-B932-E5117970729B}" type="parTrans" cxnId="{6C046722-48A4-4780-A9DA-AB23DDD0F1EA}">
      <dgm:prSet/>
      <dgm:spPr/>
      <dgm:t>
        <a:bodyPr/>
        <a:lstStyle/>
        <a:p>
          <a:endParaRPr lang="en-GB"/>
        </a:p>
      </dgm:t>
    </dgm:pt>
    <dgm:pt modelId="{7890EB16-A91D-4227-9FAE-8B4C0A0860FE}" type="sibTrans" cxnId="{6C046722-48A4-4780-A9DA-AB23DDD0F1EA}">
      <dgm:prSet/>
      <dgm:spPr/>
      <dgm:t>
        <a:bodyPr/>
        <a:lstStyle/>
        <a:p>
          <a:endParaRPr lang="en-GB"/>
        </a:p>
      </dgm:t>
    </dgm:pt>
    <dgm:pt modelId="{CB088B50-52EA-46B9-A82F-D8975E3F87E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2E2D62"/>
              </a:solidFill>
            </a:rPr>
            <a:t>Open Science and Responsible Research and Innovation</a:t>
          </a:r>
        </a:p>
      </dgm:t>
    </dgm:pt>
    <dgm:pt modelId="{CFB90173-C95A-4E0A-B688-6E2AD3453018}" type="parTrans" cxnId="{4791AB96-98CB-409B-8F3F-22909BA6A164}">
      <dgm:prSet/>
      <dgm:spPr/>
      <dgm:t>
        <a:bodyPr/>
        <a:lstStyle/>
        <a:p>
          <a:endParaRPr lang="en-GB"/>
        </a:p>
      </dgm:t>
    </dgm:pt>
    <dgm:pt modelId="{EA0A3568-9E90-430B-A8B8-58D1F7ED663C}" type="sibTrans" cxnId="{4791AB96-98CB-409B-8F3F-22909BA6A164}">
      <dgm:prSet/>
      <dgm:spPr/>
      <dgm:t>
        <a:bodyPr/>
        <a:lstStyle/>
        <a:p>
          <a:endParaRPr lang="en-GB"/>
        </a:p>
      </dgm:t>
    </dgm:pt>
    <dgm:pt modelId="{F533C697-A5E3-457B-9F8C-F70C64DA9E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b="1" dirty="0">
              <a:solidFill>
                <a:srgbClr val="2E2D62"/>
              </a:solidFill>
            </a:rPr>
            <a:t>Mobility</a:t>
          </a:r>
          <a:r>
            <a:rPr lang="en-GB" sz="2000" b="1" dirty="0">
              <a:solidFill>
                <a:srgbClr val="2E2D62"/>
              </a:solidFill>
            </a:rPr>
            <a:t> </a:t>
          </a:r>
        </a:p>
      </dgm:t>
    </dgm:pt>
    <dgm:pt modelId="{4380AFA0-9B25-4E06-AE94-9102608A7B2A}" type="parTrans" cxnId="{A1706C4C-F95A-4B38-89C7-64136631A75A}">
      <dgm:prSet/>
      <dgm:spPr/>
      <dgm:t>
        <a:bodyPr/>
        <a:lstStyle/>
        <a:p>
          <a:endParaRPr lang="en-GB"/>
        </a:p>
      </dgm:t>
    </dgm:pt>
    <dgm:pt modelId="{33CB6CBF-919D-4A4C-BB3E-AECA2E67D626}" type="sibTrans" cxnId="{A1706C4C-F95A-4B38-89C7-64136631A75A}">
      <dgm:prSet/>
      <dgm:spPr/>
      <dgm:t>
        <a:bodyPr/>
        <a:lstStyle/>
        <a:p>
          <a:endParaRPr lang="en-GB"/>
        </a:p>
      </dgm:t>
    </dgm:pt>
    <dgm:pt modelId="{C8E55ED5-97A7-4A72-B7D7-B87DA8F771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0" dirty="0">
              <a:solidFill>
                <a:srgbClr val="2E2D62"/>
              </a:solidFill>
            </a:rPr>
            <a:t>Bottom-up and open to the world</a:t>
          </a:r>
          <a:endParaRPr lang="en-GB" sz="2000" b="1" dirty="0">
            <a:solidFill>
              <a:srgbClr val="2E2D62"/>
            </a:solidFill>
          </a:endParaRPr>
        </a:p>
      </dgm:t>
    </dgm:pt>
    <dgm:pt modelId="{4F1A3C8F-FECF-41AC-BCC1-0F713A921CBF}" type="parTrans" cxnId="{B793BFAC-2FDB-446F-B64E-F5D48FC7D976}">
      <dgm:prSet/>
      <dgm:spPr/>
      <dgm:t>
        <a:bodyPr/>
        <a:lstStyle/>
        <a:p>
          <a:endParaRPr lang="en-GB"/>
        </a:p>
      </dgm:t>
    </dgm:pt>
    <dgm:pt modelId="{F95B1337-55C8-49A4-A35A-1DD04140CCB5}" type="sibTrans" cxnId="{B793BFAC-2FDB-446F-B64E-F5D48FC7D976}">
      <dgm:prSet/>
      <dgm:spPr/>
      <dgm:t>
        <a:bodyPr/>
        <a:lstStyle/>
        <a:p>
          <a:endParaRPr lang="en-GB"/>
        </a:p>
      </dgm:t>
    </dgm:pt>
    <dgm:pt modelId="{4FCCB38D-634C-463D-8FEF-CAFDB659BD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b="1" dirty="0">
              <a:solidFill>
                <a:srgbClr val="2E2D62"/>
              </a:solidFill>
            </a:rPr>
            <a:t>Supervision</a:t>
          </a:r>
        </a:p>
      </dgm:t>
    </dgm:pt>
    <dgm:pt modelId="{3E86DE4F-3791-4E07-A644-BA6CE806F13D}" type="parTrans" cxnId="{DB895175-2E8E-4BD2-8AC8-91114CDFDAEA}">
      <dgm:prSet/>
      <dgm:spPr/>
      <dgm:t>
        <a:bodyPr/>
        <a:lstStyle/>
        <a:p>
          <a:endParaRPr lang="en-GB"/>
        </a:p>
      </dgm:t>
    </dgm:pt>
    <dgm:pt modelId="{B74440DF-26BC-470A-9D79-9129E3AD8C2E}" type="sibTrans" cxnId="{DB895175-2E8E-4BD2-8AC8-91114CDFDAEA}">
      <dgm:prSet/>
      <dgm:spPr/>
      <dgm:t>
        <a:bodyPr/>
        <a:lstStyle/>
        <a:p>
          <a:endParaRPr lang="en-GB"/>
        </a:p>
      </dgm:t>
    </dgm:pt>
    <dgm:pt modelId="{4D160D80-D008-4228-A27E-AD0444B92C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b="1" dirty="0">
              <a:solidFill>
                <a:srgbClr val="2E2D62"/>
              </a:solidFill>
            </a:rPr>
            <a:t>European Green Deal</a:t>
          </a:r>
        </a:p>
      </dgm:t>
    </dgm:pt>
    <dgm:pt modelId="{2B31E182-B4FB-430A-8902-32857E5D37CE}" type="parTrans" cxnId="{2DA53BFA-9CBA-48BA-83DD-B39F2E4B7A85}">
      <dgm:prSet/>
      <dgm:spPr/>
      <dgm:t>
        <a:bodyPr/>
        <a:lstStyle/>
        <a:p>
          <a:endParaRPr lang="en-GB"/>
        </a:p>
      </dgm:t>
    </dgm:pt>
    <dgm:pt modelId="{CA6F8C6C-FCBF-4E65-8631-A70BF4C95E91}" type="sibTrans" cxnId="{2DA53BFA-9CBA-48BA-83DD-B39F2E4B7A85}">
      <dgm:prSet/>
      <dgm:spPr/>
      <dgm:t>
        <a:bodyPr/>
        <a:lstStyle/>
        <a:p>
          <a:endParaRPr lang="en-GB"/>
        </a:p>
      </dgm:t>
    </dgm:pt>
    <dgm:pt modelId="{833E9388-F611-4C52-8044-1B8C40C15DFE}" type="pres">
      <dgm:prSet presAssocID="{709D6AC4-6948-49CA-B8DD-C9FAD29F9696}" presName="root" presStyleCnt="0">
        <dgm:presLayoutVars>
          <dgm:dir/>
          <dgm:resizeHandles val="exact"/>
        </dgm:presLayoutVars>
      </dgm:prSet>
      <dgm:spPr/>
    </dgm:pt>
    <dgm:pt modelId="{79FA03E1-6023-4CB3-BF73-3F43D2B171CB}" type="pres">
      <dgm:prSet presAssocID="{C1FE2F85-2EDB-4C5B-9747-BD9BCFF2589C}" presName="compNode" presStyleCnt="0"/>
      <dgm:spPr/>
    </dgm:pt>
    <dgm:pt modelId="{D13A3A6C-8A14-4B9F-81C9-1EDF32896E61}" type="pres">
      <dgm:prSet presAssocID="{C1FE2F85-2EDB-4C5B-9747-BD9BCFF2589C}" presName="iconRect" presStyleLbl="node1" presStyleIdx="0" presStyleCnt="7" custScaleX="130930" custScaleY="130930" custLinFactNeighborX="-32690" custLinFactNeighborY="47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751D361-CEF3-4ABB-9F78-10CDE1CD1ECE}" type="pres">
      <dgm:prSet presAssocID="{C1FE2F85-2EDB-4C5B-9747-BD9BCFF2589C}" presName="spaceRect" presStyleCnt="0"/>
      <dgm:spPr/>
    </dgm:pt>
    <dgm:pt modelId="{5801FB22-66FD-4A04-965A-00E6732A3D8F}" type="pres">
      <dgm:prSet presAssocID="{C1FE2F85-2EDB-4C5B-9747-BD9BCFF2589C}" presName="textRect" presStyleLbl="revTx" presStyleIdx="0" presStyleCnt="7" custLinFactNeighborX="-14066" custLinFactNeighborY="-3739">
        <dgm:presLayoutVars>
          <dgm:chMax val="1"/>
          <dgm:chPref val="1"/>
        </dgm:presLayoutVars>
      </dgm:prSet>
      <dgm:spPr/>
    </dgm:pt>
    <dgm:pt modelId="{0E5DC807-3916-4A2E-B541-B338E1BCB292}" type="pres">
      <dgm:prSet presAssocID="{0D4FD6F7-2DBC-4C3A-806D-1B7E4B62DB07}" presName="sibTrans" presStyleCnt="0"/>
      <dgm:spPr/>
    </dgm:pt>
    <dgm:pt modelId="{E981F071-2812-4E3F-B93A-9D0E02244337}" type="pres">
      <dgm:prSet presAssocID="{F533C697-A5E3-457B-9F8C-F70C64DA9E42}" presName="compNode" presStyleCnt="0"/>
      <dgm:spPr/>
    </dgm:pt>
    <dgm:pt modelId="{9602F722-6BB2-4F72-97AC-6BD9FEBDDF32}" type="pres">
      <dgm:prSet presAssocID="{F533C697-A5E3-457B-9F8C-F70C64DA9E42}" presName="iconRect" presStyleLbl="node1" presStyleIdx="1" presStyleCnt="7" custScaleX="131535" custScaleY="131535" custLinFactX="-17364" custLinFactY="168801" custLinFactNeighborX="-100000" custLinFactNeighborY="2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392CE97-69C1-487F-A9F0-CB985D2B2176}" type="pres">
      <dgm:prSet presAssocID="{F533C697-A5E3-457B-9F8C-F70C64DA9E42}" presName="spaceRect" presStyleCnt="0"/>
      <dgm:spPr/>
    </dgm:pt>
    <dgm:pt modelId="{35D52A8F-73A9-4871-A1F6-744A02BD2AD7}" type="pres">
      <dgm:prSet presAssocID="{F533C697-A5E3-457B-9F8C-F70C64DA9E42}" presName="textRect" presStyleLbl="revTx" presStyleIdx="1" presStyleCnt="7" custLinFactNeighborX="25021" custLinFactNeighborY="-3632">
        <dgm:presLayoutVars>
          <dgm:chMax val="1"/>
          <dgm:chPref val="1"/>
        </dgm:presLayoutVars>
      </dgm:prSet>
      <dgm:spPr/>
    </dgm:pt>
    <dgm:pt modelId="{D81C9D2A-FCED-4B0F-B536-A498D75783DD}" type="pres">
      <dgm:prSet presAssocID="{33CB6CBF-919D-4A4C-BB3E-AECA2E67D626}" presName="sibTrans" presStyleCnt="0"/>
      <dgm:spPr/>
    </dgm:pt>
    <dgm:pt modelId="{0D6354DD-3A9C-4DCA-B1D2-F5D3D909F152}" type="pres">
      <dgm:prSet presAssocID="{C8E55ED5-97A7-4A72-B7D7-B87DA8F7717E}" presName="compNode" presStyleCnt="0"/>
      <dgm:spPr/>
    </dgm:pt>
    <dgm:pt modelId="{930E342F-5F5D-4842-99B6-46530F204A56}" type="pres">
      <dgm:prSet presAssocID="{C8E55ED5-97A7-4A72-B7D7-B87DA8F7717E}" presName="iconRect" presStyleLbl="node1" presStyleIdx="2" presStyleCnt="7" custScaleX="130930" custScaleY="130930" custLinFactX="61319" custLinFactNeighborX="100000" custLinFactNeighborY="473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0239E98-2D1C-4826-81E6-270582CC5742}" type="pres">
      <dgm:prSet presAssocID="{C8E55ED5-97A7-4A72-B7D7-B87DA8F7717E}" presName="spaceRect" presStyleCnt="0"/>
      <dgm:spPr/>
    </dgm:pt>
    <dgm:pt modelId="{6D2FF320-2AFD-4866-95A5-1DCD4AE6EFE4}" type="pres">
      <dgm:prSet presAssocID="{C8E55ED5-97A7-4A72-B7D7-B87DA8F7717E}" presName="textRect" presStyleLbl="revTx" presStyleIdx="2" presStyleCnt="7" custLinFactNeighborX="74343" custLinFactNeighborY="-3739">
        <dgm:presLayoutVars>
          <dgm:chMax val="1"/>
          <dgm:chPref val="1"/>
        </dgm:presLayoutVars>
      </dgm:prSet>
      <dgm:spPr/>
    </dgm:pt>
    <dgm:pt modelId="{53C92831-7946-428F-8B85-CE11A4B03360}" type="pres">
      <dgm:prSet presAssocID="{F95B1337-55C8-49A4-A35A-1DD04140CCB5}" presName="sibTrans" presStyleCnt="0"/>
      <dgm:spPr/>
    </dgm:pt>
    <dgm:pt modelId="{8990C0A4-53EF-4DCF-8276-5B74988E9B2D}" type="pres">
      <dgm:prSet presAssocID="{F8B6D97E-1E75-4727-98EA-F318AD7ECBEF}" presName="compNode" presStyleCnt="0"/>
      <dgm:spPr/>
    </dgm:pt>
    <dgm:pt modelId="{D3DBE5EB-A392-4392-BA2F-1A972EA76421}" type="pres">
      <dgm:prSet presAssocID="{F8B6D97E-1E75-4727-98EA-F318AD7ECBEF}" presName="iconRect" presStyleLbl="node1" presStyleIdx="3" presStyleCnt="7" custScaleX="130930" custScaleY="130930" custLinFactX="100000" custLinFactNeighborX="160578" custLinFactNeighborY="473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6E1B6E8-D237-4727-9BC2-068AAD00332B}" type="pres">
      <dgm:prSet presAssocID="{F8B6D97E-1E75-4727-98EA-F318AD7ECBEF}" presName="spaceRect" presStyleCnt="0"/>
      <dgm:spPr/>
    </dgm:pt>
    <dgm:pt modelId="{8C92D377-7AE5-4C69-97BF-CDA39EA98B78}" type="pres">
      <dgm:prSet presAssocID="{F8B6D97E-1E75-4727-98EA-F318AD7ECBEF}" presName="textRect" presStyleLbl="revTx" presStyleIdx="3" presStyleCnt="7" custScaleX="118851" custLinFactX="17069" custLinFactNeighborX="100000" custLinFactNeighborY="-3694">
        <dgm:presLayoutVars>
          <dgm:chMax val="1"/>
          <dgm:chPref val="1"/>
        </dgm:presLayoutVars>
      </dgm:prSet>
      <dgm:spPr/>
    </dgm:pt>
    <dgm:pt modelId="{49AC8BC4-E118-46AE-8C74-049ADFE8A7EC}" type="pres">
      <dgm:prSet presAssocID="{7890EB16-A91D-4227-9FAE-8B4C0A0860FE}" presName="sibTrans" presStyleCnt="0"/>
      <dgm:spPr/>
    </dgm:pt>
    <dgm:pt modelId="{6D9DC6A3-5636-42BF-A412-A56035D12BEB}" type="pres">
      <dgm:prSet presAssocID="{4FCCB38D-634C-463D-8FEF-CAFDB659BD04}" presName="compNode" presStyleCnt="0"/>
      <dgm:spPr/>
    </dgm:pt>
    <dgm:pt modelId="{7031B780-3C02-4D83-83A7-760EAFC9E8FA}" type="pres">
      <dgm:prSet presAssocID="{4FCCB38D-634C-463D-8FEF-CAFDB659BD04}" presName="iconRect" presStyleLbl="node1" presStyleIdx="4" presStyleCnt="7" custScaleX="131535" custScaleY="131535" custLinFactX="-16047" custLinFactY="168801" custLinFactNeighborX="-100000" custLinFactNeighborY="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9166648-9CA4-4F2E-B3F7-DF9D13FBE3AD}" type="pres">
      <dgm:prSet presAssocID="{4FCCB38D-634C-463D-8FEF-CAFDB659BD04}" presName="spaceRect" presStyleCnt="0"/>
      <dgm:spPr/>
    </dgm:pt>
    <dgm:pt modelId="{FB524D79-33D3-42A3-9C04-47134BE05504}" type="pres">
      <dgm:prSet presAssocID="{4FCCB38D-634C-463D-8FEF-CAFDB659BD04}" presName="textRect" presStyleLbl="revTx" presStyleIdx="4" presStyleCnt="7" custScaleX="115816" custLinFactX="-200000" custLinFactY="100000" custLinFactNeighborX="-233558" custLinFactNeighborY="151728">
        <dgm:presLayoutVars>
          <dgm:chMax val="1"/>
          <dgm:chPref val="1"/>
        </dgm:presLayoutVars>
      </dgm:prSet>
      <dgm:spPr/>
    </dgm:pt>
    <dgm:pt modelId="{404366D4-9909-4D6B-956E-0DB1E774DF48}" type="pres">
      <dgm:prSet presAssocID="{B74440DF-26BC-470A-9D79-9129E3AD8C2E}" presName="sibTrans" presStyleCnt="0"/>
      <dgm:spPr/>
    </dgm:pt>
    <dgm:pt modelId="{9ACDB12E-C4F3-43D3-A7FB-AA75E04E6A66}" type="pres">
      <dgm:prSet presAssocID="{CB088B50-52EA-46B9-A82F-D8975E3F87E9}" presName="compNode" presStyleCnt="0"/>
      <dgm:spPr/>
    </dgm:pt>
    <dgm:pt modelId="{F2899A95-62AC-40F7-BE12-B739F1D85818}" type="pres">
      <dgm:prSet presAssocID="{CB088B50-52EA-46B9-A82F-D8975E3F87E9}" presName="iconRect" presStyleLbl="node1" presStyleIdx="5" presStyleCnt="7" custScaleX="131535" custScaleY="131535" custLinFactX="38749" custLinFactNeighborX="100000" custLinFactNeighborY="221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968EDCE-3BC1-413E-A730-B35A5A93F433}" type="pres">
      <dgm:prSet presAssocID="{CB088B50-52EA-46B9-A82F-D8975E3F87E9}" presName="spaceRect" presStyleCnt="0"/>
      <dgm:spPr/>
    </dgm:pt>
    <dgm:pt modelId="{5897E3FA-04C9-40EE-8592-60DE8839092E}" type="pres">
      <dgm:prSet presAssocID="{CB088B50-52EA-46B9-A82F-D8975E3F87E9}" presName="textRect" presStyleLbl="revTx" presStyleIdx="5" presStyleCnt="7" custScaleX="136931" custScaleY="105813" custLinFactNeighborX="63409" custLinFactNeighborY="2811">
        <dgm:presLayoutVars>
          <dgm:chMax val="1"/>
          <dgm:chPref val="1"/>
        </dgm:presLayoutVars>
      </dgm:prSet>
      <dgm:spPr/>
    </dgm:pt>
    <dgm:pt modelId="{7FD85E6B-E462-47D1-AC5C-941BC9A5942C}" type="pres">
      <dgm:prSet presAssocID="{EA0A3568-9E90-430B-A8B8-58D1F7ED663C}" presName="sibTrans" presStyleCnt="0"/>
      <dgm:spPr/>
    </dgm:pt>
    <dgm:pt modelId="{AF34E4E3-D457-486A-A44A-9DF017932C88}" type="pres">
      <dgm:prSet presAssocID="{4D160D80-D008-4228-A27E-AD0444B92C7B}" presName="compNode" presStyleCnt="0"/>
      <dgm:spPr/>
    </dgm:pt>
    <dgm:pt modelId="{C88711C1-D9BB-432E-9B15-ECCB9F3A931E}" type="pres">
      <dgm:prSet presAssocID="{4D160D80-D008-4228-A27E-AD0444B92C7B}" presName="iconRect" presStyleLbl="node1" presStyleIdx="6" presStyleCnt="7" custScaleX="130930" custScaleY="130930" custLinFactX="-200000" custLinFactY="-160246" custLinFactNeighborX="-218537" custLinFactNeighborY="-20000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4E5763F4-15E6-4A76-8E0D-DCA2DBAEBD0B}" type="pres">
      <dgm:prSet presAssocID="{4D160D80-D008-4228-A27E-AD0444B92C7B}" presName="spaceRect" presStyleCnt="0"/>
      <dgm:spPr/>
    </dgm:pt>
    <dgm:pt modelId="{08E32F94-10A3-4530-9B9B-23AB8CBA97CE}" type="pres">
      <dgm:prSet presAssocID="{4D160D80-D008-4228-A27E-AD0444B92C7B}" presName="textRect" presStyleLbl="revTx" presStyleIdx="6" presStyleCnt="7" custLinFactX="17908" custLinFactNeighborX="100000" custLinFactNeighborY="-1445">
        <dgm:presLayoutVars>
          <dgm:chMax val="1"/>
          <dgm:chPref val="1"/>
        </dgm:presLayoutVars>
      </dgm:prSet>
      <dgm:spPr/>
    </dgm:pt>
  </dgm:ptLst>
  <dgm:cxnLst>
    <dgm:cxn modelId="{6C046722-48A4-4780-A9DA-AB23DDD0F1EA}" srcId="{709D6AC4-6948-49CA-B8DD-C9FAD29F9696}" destId="{F8B6D97E-1E75-4727-98EA-F318AD7ECBEF}" srcOrd="3" destOrd="0" parTransId="{BC5B07A6-9EF9-45D3-B932-E5117970729B}" sibTransId="{7890EB16-A91D-4227-9FAE-8B4C0A0860FE}"/>
    <dgm:cxn modelId="{EB249E25-CAAD-4D08-A168-FD0BC734A338}" srcId="{709D6AC4-6948-49CA-B8DD-C9FAD29F9696}" destId="{C1FE2F85-2EDB-4C5B-9747-BD9BCFF2589C}" srcOrd="0" destOrd="0" parTransId="{E58690EE-8898-43D1-9170-234CAC95C183}" sibTransId="{0D4FD6F7-2DBC-4C3A-806D-1B7E4B62DB07}"/>
    <dgm:cxn modelId="{528A863F-B405-41D7-9CAD-3C9538292383}" type="presOf" srcId="{F8B6D97E-1E75-4727-98EA-F318AD7ECBEF}" destId="{8C92D377-7AE5-4C69-97BF-CDA39EA98B78}" srcOrd="0" destOrd="0" presId="urn:microsoft.com/office/officeart/2018/2/layout/IconLabelList"/>
    <dgm:cxn modelId="{A1706C4C-F95A-4B38-89C7-64136631A75A}" srcId="{709D6AC4-6948-49CA-B8DD-C9FAD29F9696}" destId="{F533C697-A5E3-457B-9F8C-F70C64DA9E42}" srcOrd="1" destOrd="0" parTransId="{4380AFA0-9B25-4E06-AE94-9102608A7B2A}" sibTransId="{33CB6CBF-919D-4A4C-BB3E-AECA2E67D626}"/>
    <dgm:cxn modelId="{DB895175-2E8E-4BD2-8AC8-91114CDFDAEA}" srcId="{709D6AC4-6948-49CA-B8DD-C9FAD29F9696}" destId="{4FCCB38D-634C-463D-8FEF-CAFDB659BD04}" srcOrd="4" destOrd="0" parTransId="{3E86DE4F-3791-4E07-A644-BA6CE806F13D}" sibTransId="{B74440DF-26BC-470A-9D79-9129E3AD8C2E}"/>
    <dgm:cxn modelId="{9CFDC788-853F-4ADD-A8CD-B7448D37D7DF}" type="presOf" srcId="{CB088B50-52EA-46B9-A82F-D8975E3F87E9}" destId="{5897E3FA-04C9-40EE-8592-60DE8839092E}" srcOrd="0" destOrd="0" presId="urn:microsoft.com/office/officeart/2018/2/layout/IconLabelList"/>
    <dgm:cxn modelId="{4791AB96-98CB-409B-8F3F-22909BA6A164}" srcId="{709D6AC4-6948-49CA-B8DD-C9FAD29F9696}" destId="{CB088B50-52EA-46B9-A82F-D8975E3F87E9}" srcOrd="5" destOrd="0" parTransId="{CFB90173-C95A-4E0A-B688-6E2AD3453018}" sibTransId="{EA0A3568-9E90-430B-A8B8-58D1F7ED663C}"/>
    <dgm:cxn modelId="{44CED096-80AC-494D-A420-70162E785AAF}" type="presOf" srcId="{4D160D80-D008-4228-A27E-AD0444B92C7B}" destId="{08E32F94-10A3-4530-9B9B-23AB8CBA97CE}" srcOrd="0" destOrd="0" presId="urn:microsoft.com/office/officeart/2018/2/layout/IconLabelList"/>
    <dgm:cxn modelId="{4D665AA0-B74A-4581-B3F2-F87B26A63D0B}" type="presOf" srcId="{709D6AC4-6948-49CA-B8DD-C9FAD29F9696}" destId="{833E9388-F611-4C52-8044-1B8C40C15DFE}" srcOrd="0" destOrd="0" presId="urn:microsoft.com/office/officeart/2018/2/layout/IconLabelList"/>
    <dgm:cxn modelId="{B793BFAC-2FDB-446F-B64E-F5D48FC7D976}" srcId="{709D6AC4-6948-49CA-B8DD-C9FAD29F9696}" destId="{C8E55ED5-97A7-4A72-B7D7-B87DA8F7717E}" srcOrd="2" destOrd="0" parTransId="{4F1A3C8F-FECF-41AC-BCC1-0F713A921CBF}" sibTransId="{F95B1337-55C8-49A4-A35A-1DD04140CCB5}"/>
    <dgm:cxn modelId="{E8E588CF-CEE4-462D-8D68-5E735C54F734}" type="presOf" srcId="{C8E55ED5-97A7-4A72-B7D7-B87DA8F7717E}" destId="{6D2FF320-2AFD-4866-95A5-1DCD4AE6EFE4}" srcOrd="0" destOrd="0" presId="urn:microsoft.com/office/officeart/2018/2/layout/IconLabelList"/>
    <dgm:cxn modelId="{807719D3-5223-43F6-922D-BABF673C43B0}" type="presOf" srcId="{C1FE2F85-2EDB-4C5B-9747-BD9BCFF2589C}" destId="{5801FB22-66FD-4A04-965A-00E6732A3D8F}" srcOrd="0" destOrd="0" presId="urn:microsoft.com/office/officeart/2018/2/layout/IconLabelList"/>
    <dgm:cxn modelId="{A17A73F5-C4CC-4E0E-946C-009A7C518805}" type="presOf" srcId="{F533C697-A5E3-457B-9F8C-F70C64DA9E42}" destId="{35D52A8F-73A9-4871-A1F6-744A02BD2AD7}" srcOrd="0" destOrd="0" presId="urn:microsoft.com/office/officeart/2018/2/layout/IconLabelList"/>
    <dgm:cxn modelId="{03B129F7-A2CF-47DB-BD19-21EAF8A3AA77}" type="presOf" srcId="{4FCCB38D-634C-463D-8FEF-CAFDB659BD04}" destId="{FB524D79-33D3-42A3-9C04-47134BE05504}" srcOrd="0" destOrd="0" presId="urn:microsoft.com/office/officeart/2018/2/layout/IconLabelList"/>
    <dgm:cxn modelId="{2DA53BFA-9CBA-48BA-83DD-B39F2E4B7A85}" srcId="{709D6AC4-6948-49CA-B8DD-C9FAD29F9696}" destId="{4D160D80-D008-4228-A27E-AD0444B92C7B}" srcOrd="6" destOrd="0" parTransId="{2B31E182-B4FB-430A-8902-32857E5D37CE}" sibTransId="{CA6F8C6C-FCBF-4E65-8631-A70BF4C95E91}"/>
    <dgm:cxn modelId="{722C4C8F-D2D0-4BBB-8F3A-B157264DB863}" type="presParOf" srcId="{833E9388-F611-4C52-8044-1B8C40C15DFE}" destId="{79FA03E1-6023-4CB3-BF73-3F43D2B171CB}" srcOrd="0" destOrd="0" presId="urn:microsoft.com/office/officeart/2018/2/layout/IconLabelList"/>
    <dgm:cxn modelId="{4F44CDAD-FF39-411C-9CD4-1008B0FE1366}" type="presParOf" srcId="{79FA03E1-6023-4CB3-BF73-3F43D2B171CB}" destId="{D13A3A6C-8A14-4B9F-81C9-1EDF32896E61}" srcOrd="0" destOrd="0" presId="urn:microsoft.com/office/officeart/2018/2/layout/IconLabelList"/>
    <dgm:cxn modelId="{EA0F108D-8C99-4524-A066-911739B3736A}" type="presParOf" srcId="{79FA03E1-6023-4CB3-BF73-3F43D2B171CB}" destId="{2751D361-CEF3-4ABB-9F78-10CDE1CD1ECE}" srcOrd="1" destOrd="0" presId="urn:microsoft.com/office/officeart/2018/2/layout/IconLabelList"/>
    <dgm:cxn modelId="{15B95AAD-8481-41DE-AB4D-80CB25A4ED01}" type="presParOf" srcId="{79FA03E1-6023-4CB3-BF73-3F43D2B171CB}" destId="{5801FB22-66FD-4A04-965A-00E6732A3D8F}" srcOrd="2" destOrd="0" presId="urn:microsoft.com/office/officeart/2018/2/layout/IconLabelList"/>
    <dgm:cxn modelId="{2B86AA90-F613-4D6F-87E7-48BCEE3E8DA7}" type="presParOf" srcId="{833E9388-F611-4C52-8044-1B8C40C15DFE}" destId="{0E5DC807-3916-4A2E-B541-B338E1BCB292}" srcOrd="1" destOrd="0" presId="urn:microsoft.com/office/officeart/2018/2/layout/IconLabelList"/>
    <dgm:cxn modelId="{7024A3C9-7DA7-4686-AB2B-EC8653C78B81}" type="presParOf" srcId="{833E9388-F611-4C52-8044-1B8C40C15DFE}" destId="{E981F071-2812-4E3F-B93A-9D0E02244337}" srcOrd="2" destOrd="0" presId="urn:microsoft.com/office/officeart/2018/2/layout/IconLabelList"/>
    <dgm:cxn modelId="{BA2830B4-F1CB-4FF8-90C1-920168B221FB}" type="presParOf" srcId="{E981F071-2812-4E3F-B93A-9D0E02244337}" destId="{9602F722-6BB2-4F72-97AC-6BD9FEBDDF32}" srcOrd="0" destOrd="0" presId="urn:microsoft.com/office/officeart/2018/2/layout/IconLabelList"/>
    <dgm:cxn modelId="{CAB30881-526C-40A8-A324-80E58EEE1C8E}" type="presParOf" srcId="{E981F071-2812-4E3F-B93A-9D0E02244337}" destId="{9392CE97-69C1-487F-A9F0-CB985D2B2176}" srcOrd="1" destOrd="0" presId="urn:microsoft.com/office/officeart/2018/2/layout/IconLabelList"/>
    <dgm:cxn modelId="{6E15DFF1-A9C3-4143-8ABE-9D825EECDF1F}" type="presParOf" srcId="{E981F071-2812-4E3F-B93A-9D0E02244337}" destId="{35D52A8F-73A9-4871-A1F6-744A02BD2AD7}" srcOrd="2" destOrd="0" presId="urn:microsoft.com/office/officeart/2018/2/layout/IconLabelList"/>
    <dgm:cxn modelId="{266402D9-4A1A-4C43-A50D-4064E7B82849}" type="presParOf" srcId="{833E9388-F611-4C52-8044-1B8C40C15DFE}" destId="{D81C9D2A-FCED-4B0F-B536-A498D75783DD}" srcOrd="3" destOrd="0" presId="urn:microsoft.com/office/officeart/2018/2/layout/IconLabelList"/>
    <dgm:cxn modelId="{2DFEACDA-11C3-4046-BEF3-FFDBC67CBC95}" type="presParOf" srcId="{833E9388-F611-4C52-8044-1B8C40C15DFE}" destId="{0D6354DD-3A9C-4DCA-B1D2-F5D3D909F152}" srcOrd="4" destOrd="0" presId="urn:microsoft.com/office/officeart/2018/2/layout/IconLabelList"/>
    <dgm:cxn modelId="{E4B64FD7-988C-4852-A789-759689A3FF11}" type="presParOf" srcId="{0D6354DD-3A9C-4DCA-B1D2-F5D3D909F152}" destId="{930E342F-5F5D-4842-99B6-46530F204A56}" srcOrd="0" destOrd="0" presId="urn:microsoft.com/office/officeart/2018/2/layout/IconLabelList"/>
    <dgm:cxn modelId="{870EDBD2-907E-43D5-9F47-D99C5C016CEC}" type="presParOf" srcId="{0D6354DD-3A9C-4DCA-B1D2-F5D3D909F152}" destId="{E0239E98-2D1C-4826-81E6-270582CC5742}" srcOrd="1" destOrd="0" presId="urn:microsoft.com/office/officeart/2018/2/layout/IconLabelList"/>
    <dgm:cxn modelId="{96DC0A78-D956-433E-8489-06A98BDC1855}" type="presParOf" srcId="{0D6354DD-3A9C-4DCA-B1D2-F5D3D909F152}" destId="{6D2FF320-2AFD-4866-95A5-1DCD4AE6EFE4}" srcOrd="2" destOrd="0" presId="urn:microsoft.com/office/officeart/2018/2/layout/IconLabelList"/>
    <dgm:cxn modelId="{2869465B-0AD4-4BE5-ABD2-7E7651B9522B}" type="presParOf" srcId="{833E9388-F611-4C52-8044-1B8C40C15DFE}" destId="{53C92831-7946-428F-8B85-CE11A4B03360}" srcOrd="5" destOrd="0" presId="urn:microsoft.com/office/officeart/2018/2/layout/IconLabelList"/>
    <dgm:cxn modelId="{6B70A990-04E9-449E-B5DD-E31014C65A83}" type="presParOf" srcId="{833E9388-F611-4C52-8044-1B8C40C15DFE}" destId="{8990C0A4-53EF-4DCF-8276-5B74988E9B2D}" srcOrd="6" destOrd="0" presId="urn:microsoft.com/office/officeart/2018/2/layout/IconLabelList"/>
    <dgm:cxn modelId="{D5B2089B-A543-4446-85CF-D9A5661C8E01}" type="presParOf" srcId="{8990C0A4-53EF-4DCF-8276-5B74988E9B2D}" destId="{D3DBE5EB-A392-4392-BA2F-1A972EA76421}" srcOrd="0" destOrd="0" presId="urn:microsoft.com/office/officeart/2018/2/layout/IconLabelList"/>
    <dgm:cxn modelId="{08DF7ED8-D04B-40C1-96A4-93592706B97B}" type="presParOf" srcId="{8990C0A4-53EF-4DCF-8276-5B74988E9B2D}" destId="{D6E1B6E8-D237-4727-9BC2-068AAD00332B}" srcOrd="1" destOrd="0" presId="urn:microsoft.com/office/officeart/2018/2/layout/IconLabelList"/>
    <dgm:cxn modelId="{CB91D5E0-E8E9-467E-A62A-986962C6CDB6}" type="presParOf" srcId="{8990C0A4-53EF-4DCF-8276-5B74988E9B2D}" destId="{8C92D377-7AE5-4C69-97BF-CDA39EA98B78}" srcOrd="2" destOrd="0" presId="urn:microsoft.com/office/officeart/2018/2/layout/IconLabelList"/>
    <dgm:cxn modelId="{E1FB77C7-681C-48C0-B7AC-54227DA186DC}" type="presParOf" srcId="{833E9388-F611-4C52-8044-1B8C40C15DFE}" destId="{49AC8BC4-E118-46AE-8C74-049ADFE8A7EC}" srcOrd="7" destOrd="0" presId="urn:microsoft.com/office/officeart/2018/2/layout/IconLabelList"/>
    <dgm:cxn modelId="{CDB8B58F-32B1-478F-A8E4-4193F65A6BDB}" type="presParOf" srcId="{833E9388-F611-4C52-8044-1B8C40C15DFE}" destId="{6D9DC6A3-5636-42BF-A412-A56035D12BEB}" srcOrd="8" destOrd="0" presId="urn:microsoft.com/office/officeart/2018/2/layout/IconLabelList"/>
    <dgm:cxn modelId="{4B4C7598-CE16-4B26-98FC-BE053A957061}" type="presParOf" srcId="{6D9DC6A3-5636-42BF-A412-A56035D12BEB}" destId="{7031B780-3C02-4D83-83A7-760EAFC9E8FA}" srcOrd="0" destOrd="0" presId="urn:microsoft.com/office/officeart/2018/2/layout/IconLabelList"/>
    <dgm:cxn modelId="{0ACBA803-1915-442D-987B-82E3E35B33D3}" type="presParOf" srcId="{6D9DC6A3-5636-42BF-A412-A56035D12BEB}" destId="{29166648-9CA4-4F2E-B3F7-DF9D13FBE3AD}" srcOrd="1" destOrd="0" presId="urn:microsoft.com/office/officeart/2018/2/layout/IconLabelList"/>
    <dgm:cxn modelId="{BA262B84-00D5-4302-8F67-9CC0819077F5}" type="presParOf" srcId="{6D9DC6A3-5636-42BF-A412-A56035D12BEB}" destId="{FB524D79-33D3-42A3-9C04-47134BE05504}" srcOrd="2" destOrd="0" presId="urn:microsoft.com/office/officeart/2018/2/layout/IconLabelList"/>
    <dgm:cxn modelId="{3D2F3E16-454D-4981-806A-BFA15D1C8215}" type="presParOf" srcId="{833E9388-F611-4C52-8044-1B8C40C15DFE}" destId="{404366D4-9909-4D6B-956E-0DB1E774DF48}" srcOrd="9" destOrd="0" presId="urn:microsoft.com/office/officeart/2018/2/layout/IconLabelList"/>
    <dgm:cxn modelId="{033EA811-770F-4720-A9A6-08655A4B5B98}" type="presParOf" srcId="{833E9388-F611-4C52-8044-1B8C40C15DFE}" destId="{9ACDB12E-C4F3-43D3-A7FB-AA75E04E6A66}" srcOrd="10" destOrd="0" presId="urn:microsoft.com/office/officeart/2018/2/layout/IconLabelList"/>
    <dgm:cxn modelId="{6D77DDBF-7BAA-44CF-A99F-375DD4A78B0A}" type="presParOf" srcId="{9ACDB12E-C4F3-43D3-A7FB-AA75E04E6A66}" destId="{F2899A95-62AC-40F7-BE12-B739F1D85818}" srcOrd="0" destOrd="0" presId="urn:microsoft.com/office/officeart/2018/2/layout/IconLabelList"/>
    <dgm:cxn modelId="{96E820D3-7AF9-42B7-BBB3-68EAA4623911}" type="presParOf" srcId="{9ACDB12E-C4F3-43D3-A7FB-AA75E04E6A66}" destId="{2968EDCE-3BC1-413E-A730-B35A5A93F433}" srcOrd="1" destOrd="0" presId="urn:microsoft.com/office/officeart/2018/2/layout/IconLabelList"/>
    <dgm:cxn modelId="{9DC3A30F-8153-44E7-8EC7-6A9A94246721}" type="presParOf" srcId="{9ACDB12E-C4F3-43D3-A7FB-AA75E04E6A66}" destId="{5897E3FA-04C9-40EE-8592-60DE8839092E}" srcOrd="2" destOrd="0" presId="urn:microsoft.com/office/officeart/2018/2/layout/IconLabelList"/>
    <dgm:cxn modelId="{FAA66C58-E8BC-48DA-8865-11A0B62A58FE}" type="presParOf" srcId="{833E9388-F611-4C52-8044-1B8C40C15DFE}" destId="{7FD85E6B-E462-47D1-AC5C-941BC9A5942C}" srcOrd="11" destOrd="0" presId="urn:microsoft.com/office/officeart/2018/2/layout/IconLabelList"/>
    <dgm:cxn modelId="{C39A2575-0452-4003-BA2E-621A849CFCF6}" type="presParOf" srcId="{833E9388-F611-4C52-8044-1B8C40C15DFE}" destId="{AF34E4E3-D457-486A-A44A-9DF017932C88}" srcOrd="12" destOrd="0" presId="urn:microsoft.com/office/officeart/2018/2/layout/IconLabelList"/>
    <dgm:cxn modelId="{D5212A4C-9FC4-42F8-AC1D-217F914B2AC3}" type="presParOf" srcId="{AF34E4E3-D457-486A-A44A-9DF017932C88}" destId="{C88711C1-D9BB-432E-9B15-ECCB9F3A931E}" srcOrd="0" destOrd="0" presId="urn:microsoft.com/office/officeart/2018/2/layout/IconLabelList"/>
    <dgm:cxn modelId="{42E8E7D4-BC7E-40CC-AD70-E2EA7756EB74}" type="presParOf" srcId="{AF34E4E3-D457-486A-A44A-9DF017932C88}" destId="{4E5763F4-15E6-4A76-8E0D-DCA2DBAEBD0B}" srcOrd="1" destOrd="0" presId="urn:microsoft.com/office/officeart/2018/2/layout/IconLabelList"/>
    <dgm:cxn modelId="{6FD1728D-123C-42A4-BE6E-539B86D51E4E}" type="presParOf" srcId="{AF34E4E3-D457-486A-A44A-9DF017932C88}" destId="{08E32F94-10A3-4530-9B9B-23AB8CBA97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FD487-54FD-442F-B04C-B285F717FEA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435169-66DE-4FCE-8734-CB3A996108AF}">
      <dgm:prSet custT="1"/>
      <dgm:spPr>
        <a:solidFill>
          <a:schemeClr val="bg1"/>
        </a:solidFill>
        <a:ln w="38100">
          <a:solidFill>
            <a:srgbClr val="CC0099"/>
          </a:solidFill>
        </a:ln>
      </dgm:spPr>
      <dgm:t>
        <a:bodyPr/>
        <a:lstStyle/>
        <a:p>
          <a:pPr algn="ctr"/>
          <a:r>
            <a:rPr lang="en-GB" sz="1700" b="1" kern="1200" dirty="0">
              <a:solidFill>
                <a:srgbClr val="CC0099"/>
              </a:solidFill>
            </a:rPr>
            <a:t>Doctoral Networks (DN)</a:t>
          </a:r>
        </a:p>
        <a:p>
          <a:pPr algn="ctr"/>
          <a:r>
            <a:rPr lang="en-GB" sz="1500" b="0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Doctoral programmes in and outside academia, inc. joint &amp; industrial doctorates</a:t>
          </a:r>
        </a:p>
        <a:p>
          <a:pPr algn="ctr"/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Total budget 2026: €593.03 million</a:t>
          </a:r>
        </a:p>
        <a:p>
          <a:pPr algn="ctr"/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Opening call: 28/05/2026</a:t>
          </a:r>
        </a:p>
        <a:p>
          <a:pPr algn="ctr"/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Deadline: 24/11/2026</a:t>
          </a:r>
        </a:p>
      </dgm:t>
    </dgm:pt>
    <dgm:pt modelId="{E44BAB03-9981-444F-933D-62D458D513BF}" type="parTrans" cxnId="{9FD5C5A8-462A-4E60-B4DB-18F85734D645}">
      <dgm:prSet/>
      <dgm:spPr/>
      <dgm:t>
        <a:bodyPr/>
        <a:lstStyle/>
        <a:p>
          <a:endParaRPr lang="en-GB"/>
        </a:p>
      </dgm:t>
    </dgm:pt>
    <dgm:pt modelId="{D26F285A-621C-4B86-82D9-D7F9C82BC4AC}" type="sibTrans" cxnId="{9FD5C5A8-462A-4E60-B4DB-18F85734D645}">
      <dgm:prSet/>
      <dgm:spPr/>
      <dgm:t>
        <a:bodyPr/>
        <a:lstStyle/>
        <a:p>
          <a:endParaRPr lang="en-GB"/>
        </a:p>
      </dgm:t>
    </dgm:pt>
    <dgm:pt modelId="{0DE26ABA-51CC-41B4-A578-BEE8C42097D7}">
      <dgm:prSet custT="1"/>
      <dgm:spPr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Postdoctoral Fellowships (PF)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Support to excellent postdoctoral researchers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>
            <a:solidFill>
              <a:srgbClr val="CC0099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€399.05 million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09/04/2026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09/09/2026</a:t>
          </a:r>
        </a:p>
      </dgm:t>
    </dgm:pt>
    <dgm:pt modelId="{730726D2-8F43-4168-9CF5-F4BDACC16800}" type="parTrans" cxnId="{6734B974-74E1-4651-A8F9-C40B20239A54}">
      <dgm:prSet/>
      <dgm:spPr/>
      <dgm:t>
        <a:bodyPr/>
        <a:lstStyle/>
        <a:p>
          <a:endParaRPr lang="en-GB"/>
        </a:p>
      </dgm:t>
    </dgm:pt>
    <dgm:pt modelId="{BABEA05A-212C-450E-B5DE-17EE2CBD5986}" type="sibTrans" cxnId="{6734B974-74E1-4651-A8F9-C40B20239A54}">
      <dgm:prSet/>
      <dgm:spPr/>
      <dgm:t>
        <a:bodyPr/>
        <a:lstStyle/>
        <a:p>
          <a:endParaRPr lang="en-GB"/>
        </a:p>
      </dgm:t>
    </dgm:pt>
    <dgm:pt modelId="{8FFCF5AB-5B3A-4B4E-B73C-751A8FCD6DAF}">
      <dgm:prSet custT="1"/>
      <dgm:spPr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Staff Exchanges (SE)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2E2C61"/>
              </a:solidFill>
              <a:latin typeface="Arial"/>
              <a:ea typeface="+mn-ea"/>
              <a:cs typeface="+mn-cs"/>
            </a:rPr>
            <a:t>Support for research and innovation staff exchanges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2E2C61"/>
            </a:solidFill>
            <a:latin typeface="Arial"/>
            <a:ea typeface="+mn-ea"/>
            <a:cs typeface="+mn-cs"/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€97.92 million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16/12/2025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16/04/2026</a:t>
          </a:r>
        </a:p>
      </dgm:t>
    </dgm:pt>
    <dgm:pt modelId="{9EC95850-9BF0-434D-BC44-C7D894C26A23}" type="parTrans" cxnId="{397EA1B7-E52D-4DA9-93A7-0909D02D537E}">
      <dgm:prSet/>
      <dgm:spPr/>
      <dgm:t>
        <a:bodyPr/>
        <a:lstStyle/>
        <a:p>
          <a:endParaRPr lang="en-GB"/>
        </a:p>
      </dgm:t>
    </dgm:pt>
    <dgm:pt modelId="{EE0E1A59-673D-4D71-8E66-0BFB7D3E3049}" type="sibTrans" cxnId="{397EA1B7-E52D-4DA9-93A7-0909D02D537E}">
      <dgm:prSet/>
      <dgm:spPr/>
      <dgm:t>
        <a:bodyPr/>
        <a:lstStyle/>
        <a:p>
          <a:endParaRPr lang="en-GB"/>
        </a:p>
      </dgm:t>
    </dgm:pt>
    <dgm:pt modelId="{23D0135D-E214-4BC0-B2AF-908C877A9DE9}">
      <dgm:prSet custT="1"/>
      <dgm:spPr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COFUND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Co-funding doctoral and postdoctoral programmes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0" kern="1200" dirty="0">
            <a:solidFill>
              <a:srgbClr val="1E4D77"/>
            </a:solidFill>
            <a:latin typeface="Arial" panose="020B0604020202020204"/>
            <a:ea typeface="+mn-ea"/>
            <a:cs typeface="Arial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€105.46 million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16/12/2025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08/04/2026</a:t>
          </a:r>
        </a:p>
      </dgm:t>
    </dgm:pt>
    <dgm:pt modelId="{2D4510C0-2591-4C74-87C9-41D9C7017B2F}" type="parTrans" cxnId="{167B2D90-1066-4869-8880-FD1539C47163}">
      <dgm:prSet/>
      <dgm:spPr/>
      <dgm:t>
        <a:bodyPr/>
        <a:lstStyle/>
        <a:p>
          <a:endParaRPr lang="en-GB"/>
        </a:p>
      </dgm:t>
    </dgm:pt>
    <dgm:pt modelId="{87A0A179-37A9-4227-9A50-78940E8EFB41}" type="sibTrans" cxnId="{167B2D90-1066-4869-8880-FD1539C47163}">
      <dgm:prSet/>
      <dgm:spPr/>
      <dgm:t>
        <a:bodyPr/>
        <a:lstStyle/>
        <a:p>
          <a:endParaRPr lang="en-GB"/>
        </a:p>
      </dgm:t>
    </dgm:pt>
    <dgm:pt modelId="{19B80DD0-B8A0-4B76-BE6F-D167C3DB23A5}">
      <dgm:prSet custT="1"/>
      <dgm:spPr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MSCA and Citizens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Public outreach events aiming to bring research and researchers closer to the public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0" kern="1200" dirty="0">
            <a:solidFill>
              <a:srgbClr val="1E4D77"/>
            </a:solidFill>
            <a:latin typeface="Arial" panose="020B0604020202020204"/>
            <a:ea typeface="+mn-ea"/>
            <a:cs typeface="Arial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There will not be a call in 2026</a:t>
          </a:r>
        </a:p>
      </dgm:t>
    </dgm:pt>
    <dgm:pt modelId="{3F47E7CB-316E-41D2-8D27-15B832FDD3EB}" type="parTrans" cxnId="{987F85BD-EEE0-4EB5-8120-62195BFFCB94}">
      <dgm:prSet/>
      <dgm:spPr/>
      <dgm:t>
        <a:bodyPr/>
        <a:lstStyle/>
        <a:p>
          <a:endParaRPr lang="en-GB"/>
        </a:p>
      </dgm:t>
    </dgm:pt>
    <dgm:pt modelId="{4F8B065C-033E-4100-8A59-0566020EF40D}" type="sibTrans" cxnId="{987F85BD-EEE0-4EB5-8120-62195BFFCB94}">
      <dgm:prSet/>
      <dgm:spPr/>
      <dgm:t>
        <a:bodyPr/>
        <a:lstStyle/>
        <a:p>
          <a:endParaRPr lang="en-GB"/>
        </a:p>
      </dgm:t>
    </dgm:pt>
    <dgm:pt modelId="{5CBC42F4-9DED-49E7-831E-693245C547EC}">
      <dgm:prSet phldr="0" custT="1"/>
      <dgm:spPr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Choose Europe for Science (</a:t>
          </a:r>
          <a:r>
            <a:rPr lang="en-GB" sz="1700" b="1" kern="1200" dirty="0" err="1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CEfS</a:t>
          </a: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Co-funding postdoctoral programmes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>
            <a:solidFill>
              <a:srgbClr val="CC0099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There will not be a call in 2026</a:t>
          </a:r>
        </a:p>
      </dgm:t>
    </dgm:pt>
    <dgm:pt modelId="{D43016F1-25FD-48F7-BEFB-656F539C72BC}" type="parTrans" cxnId="{AFA3EC68-8E4A-419E-A6FD-0ADCB6FF445C}">
      <dgm:prSet/>
      <dgm:spPr/>
      <dgm:t>
        <a:bodyPr/>
        <a:lstStyle/>
        <a:p>
          <a:endParaRPr lang="en-GB"/>
        </a:p>
      </dgm:t>
    </dgm:pt>
    <dgm:pt modelId="{5DA14A3A-5C03-4BBC-B585-692EA9A192D7}" type="sibTrans" cxnId="{AFA3EC68-8E4A-419E-A6FD-0ADCB6FF445C}">
      <dgm:prSet/>
      <dgm:spPr/>
      <dgm:t>
        <a:bodyPr/>
        <a:lstStyle/>
        <a:p>
          <a:endParaRPr lang="en-GB"/>
        </a:p>
      </dgm:t>
    </dgm:pt>
    <dgm:pt modelId="{4D2D681A-4541-42C3-B93F-78A040B29C4E}" type="pres">
      <dgm:prSet presAssocID="{ECBFD487-54FD-442F-B04C-B285F717FEAA}" presName="diagram" presStyleCnt="0">
        <dgm:presLayoutVars>
          <dgm:dir/>
          <dgm:resizeHandles val="exact"/>
        </dgm:presLayoutVars>
      </dgm:prSet>
      <dgm:spPr/>
    </dgm:pt>
    <dgm:pt modelId="{77910D2E-6022-479A-951E-667D66D7FEB2}" type="pres">
      <dgm:prSet presAssocID="{AD435169-66DE-4FCE-8734-CB3A996108AF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66B324B-5E43-4749-A649-3E780F76B39C}" type="pres">
      <dgm:prSet presAssocID="{D26F285A-621C-4B86-82D9-D7F9C82BC4AC}" presName="sibTrans" presStyleCnt="0"/>
      <dgm:spPr/>
    </dgm:pt>
    <dgm:pt modelId="{80FD4A1E-AC65-40C1-80BC-A96DE74AA5C0}" type="pres">
      <dgm:prSet presAssocID="{0DE26ABA-51CC-41B4-A578-BEE8C42097D7}" presName="node" presStyleLbl="node1" presStyleIdx="1" presStyleCnt="6" custLinFactNeighborX="0" custLinFactNeighborY="-998">
        <dgm:presLayoutVars>
          <dgm:bulletEnabled val="1"/>
        </dgm:presLayoutVars>
      </dgm:prSet>
      <dgm:spPr>
        <a:xfrm>
          <a:off x="3794267" y="289997"/>
          <a:ext cx="3449334" cy="2069600"/>
        </a:xfrm>
        <a:prstGeom prst="roundRect">
          <a:avLst/>
        </a:prstGeom>
      </dgm:spPr>
    </dgm:pt>
    <dgm:pt modelId="{1ABB0D92-BB2E-4ABD-823C-57D404A1F44B}" type="pres">
      <dgm:prSet presAssocID="{BABEA05A-212C-450E-B5DE-17EE2CBD5986}" presName="sibTrans" presStyleCnt="0"/>
      <dgm:spPr/>
    </dgm:pt>
    <dgm:pt modelId="{83AC49DA-4E95-4755-AB48-9E0314EC789E}" type="pres">
      <dgm:prSet presAssocID="{8FFCF5AB-5B3A-4B4E-B73C-751A8FCD6DAF}" presName="node" presStyleLbl="node1" presStyleIdx="2" presStyleCnt="6">
        <dgm:presLayoutVars>
          <dgm:bulletEnabled val="1"/>
        </dgm:presLayoutVars>
      </dgm:prSet>
      <dgm:spPr>
        <a:xfrm>
          <a:off x="7588535" y="310652"/>
          <a:ext cx="3449334" cy="2069600"/>
        </a:xfrm>
        <a:prstGeom prst="roundRect">
          <a:avLst/>
        </a:prstGeom>
      </dgm:spPr>
    </dgm:pt>
    <dgm:pt modelId="{522B1F11-FC56-4239-9A46-552996896509}" type="pres">
      <dgm:prSet presAssocID="{EE0E1A59-673D-4D71-8E66-0BFB7D3E3049}" presName="sibTrans" presStyleCnt="0"/>
      <dgm:spPr/>
    </dgm:pt>
    <dgm:pt modelId="{C909F8ED-49B1-40B7-A279-36DAD7B8002D}" type="pres">
      <dgm:prSet presAssocID="{23D0135D-E214-4BC0-B2AF-908C877A9DE9}" presName="node" presStyleLbl="node1" presStyleIdx="3" presStyleCnt="6">
        <dgm:presLayoutVars>
          <dgm:bulletEnabled val="1"/>
        </dgm:presLayoutVars>
      </dgm:prSet>
      <dgm:spPr>
        <a:xfrm>
          <a:off x="0" y="2725186"/>
          <a:ext cx="3449334" cy="2069600"/>
        </a:xfrm>
        <a:prstGeom prst="roundRect">
          <a:avLst/>
        </a:prstGeom>
      </dgm:spPr>
    </dgm:pt>
    <dgm:pt modelId="{388262B8-7D12-45D1-9BCC-12AC3058AAB2}" type="pres">
      <dgm:prSet presAssocID="{87A0A179-37A9-4227-9A50-78940E8EFB41}" presName="sibTrans" presStyleCnt="0"/>
      <dgm:spPr/>
    </dgm:pt>
    <dgm:pt modelId="{813062D4-61DF-4212-886A-AC984C2928C5}" type="pres">
      <dgm:prSet presAssocID="{19B80DD0-B8A0-4B76-BE6F-D167C3DB23A5}" presName="node" presStyleLbl="node1" presStyleIdx="4" presStyleCnt="6">
        <dgm:presLayoutVars>
          <dgm:bulletEnabled val="1"/>
        </dgm:presLayoutVars>
      </dgm:prSet>
      <dgm:spPr>
        <a:xfrm>
          <a:off x="3794267" y="2725186"/>
          <a:ext cx="3449334" cy="2069600"/>
        </a:xfrm>
        <a:prstGeom prst="roundRect">
          <a:avLst/>
        </a:prstGeom>
      </dgm:spPr>
    </dgm:pt>
    <dgm:pt modelId="{BE6681B2-3956-4B74-98D7-0D1D376F1B50}" type="pres">
      <dgm:prSet presAssocID="{4F8B065C-033E-4100-8A59-0566020EF40D}" presName="sibTrans" presStyleCnt="0"/>
      <dgm:spPr/>
    </dgm:pt>
    <dgm:pt modelId="{91648348-A5E7-49E1-9673-861FC2A014D1}" type="pres">
      <dgm:prSet presAssocID="{5CBC42F4-9DED-49E7-831E-693245C547EC}" presName="node" presStyleLbl="node1" presStyleIdx="5" presStyleCnt="6">
        <dgm:presLayoutVars>
          <dgm:bulletEnabled val="1"/>
        </dgm:presLayoutVars>
      </dgm:prSet>
      <dgm:spPr>
        <a:xfrm>
          <a:off x="7588535" y="2725186"/>
          <a:ext cx="3449334" cy="2069600"/>
        </a:xfrm>
        <a:prstGeom prst="roundRect">
          <a:avLst/>
        </a:prstGeom>
      </dgm:spPr>
    </dgm:pt>
  </dgm:ptLst>
  <dgm:cxnLst>
    <dgm:cxn modelId="{0B50280F-7694-48BC-9015-B9CB8C99C7BB}" type="presOf" srcId="{0DE26ABA-51CC-41B4-A578-BEE8C42097D7}" destId="{80FD4A1E-AC65-40C1-80BC-A96DE74AA5C0}" srcOrd="0" destOrd="0" presId="urn:microsoft.com/office/officeart/2005/8/layout/default"/>
    <dgm:cxn modelId="{B5607D25-ABE5-46A2-8F51-5C149A9C219D}" type="presOf" srcId="{19B80DD0-B8A0-4B76-BE6F-D167C3DB23A5}" destId="{813062D4-61DF-4212-886A-AC984C2928C5}" srcOrd="0" destOrd="0" presId="urn:microsoft.com/office/officeart/2005/8/layout/default"/>
    <dgm:cxn modelId="{AFA3EC68-8E4A-419E-A6FD-0ADCB6FF445C}" srcId="{ECBFD487-54FD-442F-B04C-B285F717FEAA}" destId="{5CBC42F4-9DED-49E7-831E-693245C547EC}" srcOrd="5" destOrd="0" parTransId="{D43016F1-25FD-48F7-BEFB-656F539C72BC}" sibTransId="{5DA14A3A-5C03-4BBC-B585-692EA9A192D7}"/>
    <dgm:cxn modelId="{E82D1349-4761-43BC-B2BF-442DA8F8FCD5}" type="presOf" srcId="{AD435169-66DE-4FCE-8734-CB3A996108AF}" destId="{77910D2E-6022-479A-951E-667D66D7FEB2}" srcOrd="0" destOrd="0" presId="urn:microsoft.com/office/officeart/2005/8/layout/default"/>
    <dgm:cxn modelId="{6734B974-74E1-4651-A8F9-C40B20239A54}" srcId="{ECBFD487-54FD-442F-B04C-B285F717FEAA}" destId="{0DE26ABA-51CC-41B4-A578-BEE8C42097D7}" srcOrd="1" destOrd="0" parTransId="{730726D2-8F43-4168-9CF5-F4BDACC16800}" sibTransId="{BABEA05A-212C-450E-B5DE-17EE2CBD5986}"/>
    <dgm:cxn modelId="{541EEB89-F39B-40D4-8EE9-71063B7C53E3}" type="presOf" srcId="{8FFCF5AB-5B3A-4B4E-B73C-751A8FCD6DAF}" destId="{83AC49DA-4E95-4755-AB48-9E0314EC789E}" srcOrd="0" destOrd="0" presId="urn:microsoft.com/office/officeart/2005/8/layout/default"/>
    <dgm:cxn modelId="{167B2D90-1066-4869-8880-FD1539C47163}" srcId="{ECBFD487-54FD-442F-B04C-B285F717FEAA}" destId="{23D0135D-E214-4BC0-B2AF-908C877A9DE9}" srcOrd="3" destOrd="0" parTransId="{2D4510C0-2591-4C74-87C9-41D9C7017B2F}" sibTransId="{87A0A179-37A9-4227-9A50-78940E8EFB41}"/>
    <dgm:cxn modelId="{AE107090-D015-4C11-92D1-F197C8A2E3E8}" type="presOf" srcId="{ECBFD487-54FD-442F-B04C-B285F717FEAA}" destId="{4D2D681A-4541-42C3-B93F-78A040B29C4E}" srcOrd="0" destOrd="0" presId="urn:microsoft.com/office/officeart/2005/8/layout/default"/>
    <dgm:cxn modelId="{9FD5C5A8-462A-4E60-B4DB-18F85734D645}" srcId="{ECBFD487-54FD-442F-B04C-B285F717FEAA}" destId="{AD435169-66DE-4FCE-8734-CB3A996108AF}" srcOrd="0" destOrd="0" parTransId="{E44BAB03-9981-444F-933D-62D458D513BF}" sibTransId="{D26F285A-621C-4B86-82D9-D7F9C82BC4AC}"/>
    <dgm:cxn modelId="{397EA1B7-E52D-4DA9-93A7-0909D02D537E}" srcId="{ECBFD487-54FD-442F-B04C-B285F717FEAA}" destId="{8FFCF5AB-5B3A-4B4E-B73C-751A8FCD6DAF}" srcOrd="2" destOrd="0" parTransId="{9EC95850-9BF0-434D-BC44-C7D894C26A23}" sibTransId="{EE0E1A59-673D-4D71-8E66-0BFB7D3E3049}"/>
    <dgm:cxn modelId="{987F85BD-EEE0-4EB5-8120-62195BFFCB94}" srcId="{ECBFD487-54FD-442F-B04C-B285F717FEAA}" destId="{19B80DD0-B8A0-4B76-BE6F-D167C3DB23A5}" srcOrd="4" destOrd="0" parTransId="{3F47E7CB-316E-41D2-8D27-15B832FDD3EB}" sibTransId="{4F8B065C-033E-4100-8A59-0566020EF40D}"/>
    <dgm:cxn modelId="{D3AC8ED8-BE50-4852-9CBC-C3B1C511EB81}" type="presOf" srcId="{5CBC42F4-9DED-49E7-831E-693245C547EC}" destId="{91648348-A5E7-49E1-9673-861FC2A014D1}" srcOrd="0" destOrd="0" presId="urn:microsoft.com/office/officeart/2005/8/layout/default"/>
    <dgm:cxn modelId="{4E7759EB-3229-4154-8A47-40D5981AF3C9}" type="presOf" srcId="{23D0135D-E214-4BC0-B2AF-908C877A9DE9}" destId="{C909F8ED-49B1-40B7-A279-36DAD7B8002D}" srcOrd="0" destOrd="0" presId="urn:microsoft.com/office/officeart/2005/8/layout/default"/>
    <dgm:cxn modelId="{0360001E-F995-4AF9-9BBF-94F9D6376A88}" type="presParOf" srcId="{4D2D681A-4541-42C3-B93F-78A040B29C4E}" destId="{77910D2E-6022-479A-951E-667D66D7FEB2}" srcOrd="0" destOrd="0" presId="urn:microsoft.com/office/officeart/2005/8/layout/default"/>
    <dgm:cxn modelId="{501D83A8-8479-45EC-A130-1A470C0CA07B}" type="presParOf" srcId="{4D2D681A-4541-42C3-B93F-78A040B29C4E}" destId="{866B324B-5E43-4749-A649-3E780F76B39C}" srcOrd="1" destOrd="0" presId="urn:microsoft.com/office/officeart/2005/8/layout/default"/>
    <dgm:cxn modelId="{053A7545-E7FC-4DBB-B55C-D97F94ABDBE4}" type="presParOf" srcId="{4D2D681A-4541-42C3-B93F-78A040B29C4E}" destId="{80FD4A1E-AC65-40C1-80BC-A96DE74AA5C0}" srcOrd="2" destOrd="0" presId="urn:microsoft.com/office/officeart/2005/8/layout/default"/>
    <dgm:cxn modelId="{9771AEB6-9C55-4AE5-9145-B0267BBE2B7A}" type="presParOf" srcId="{4D2D681A-4541-42C3-B93F-78A040B29C4E}" destId="{1ABB0D92-BB2E-4ABD-823C-57D404A1F44B}" srcOrd="3" destOrd="0" presId="urn:microsoft.com/office/officeart/2005/8/layout/default"/>
    <dgm:cxn modelId="{887D94EE-A0AE-4CEE-A095-0C479F857965}" type="presParOf" srcId="{4D2D681A-4541-42C3-B93F-78A040B29C4E}" destId="{83AC49DA-4E95-4755-AB48-9E0314EC789E}" srcOrd="4" destOrd="0" presId="urn:microsoft.com/office/officeart/2005/8/layout/default"/>
    <dgm:cxn modelId="{D0DE9E3E-359F-4566-8258-1E3130B50572}" type="presParOf" srcId="{4D2D681A-4541-42C3-B93F-78A040B29C4E}" destId="{522B1F11-FC56-4239-9A46-552996896509}" srcOrd="5" destOrd="0" presId="urn:microsoft.com/office/officeart/2005/8/layout/default"/>
    <dgm:cxn modelId="{1A710D6E-64C0-4D95-8FFE-854A409C9497}" type="presParOf" srcId="{4D2D681A-4541-42C3-B93F-78A040B29C4E}" destId="{C909F8ED-49B1-40B7-A279-36DAD7B8002D}" srcOrd="6" destOrd="0" presId="urn:microsoft.com/office/officeart/2005/8/layout/default"/>
    <dgm:cxn modelId="{9684A18B-42EF-43D4-B9CE-BE63807423F3}" type="presParOf" srcId="{4D2D681A-4541-42C3-B93F-78A040B29C4E}" destId="{388262B8-7D12-45D1-9BCC-12AC3058AAB2}" srcOrd="7" destOrd="0" presId="urn:microsoft.com/office/officeart/2005/8/layout/default"/>
    <dgm:cxn modelId="{29E9E560-FC9D-488D-8F0D-E7E593DD713C}" type="presParOf" srcId="{4D2D681A-4541-42C3-B93F-78A040B29C4E}" destId="{813062D4-61DF-4212-886A-AC984C2928C5}" srcOrd="8" destOrd="0" presId="urn:microsoft.com/office/officeart/2005/8/layout/default"/>
    <dgm:cxn modelId="{F931A800-9AE8-45B5-AE9E-8D217A675FCC}" type="presParOf" srcId="{4D2D681A-4541-42C3-B93F-78A040B29C4E}" destId="{BE6681B2-3956-4B74-98D7-0D1D376F1B50}" srcOrd="9" destOrd="0" presId="urn:microsoft.com/office/officeart/2005/8/layout/default"/>
    <dgm:cxn modelId="{65A3E539-4119-44C8-AB92-286513DAD299}" type="presParOf" srcId="{4D2D681A-4541-42C3-B93F-78A040B29C4E}" destId="{91648348-A5E7-49E1-9673-861FC2A014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E2965-6371-4A2D-8796-3F961A7DD9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D8F74D-E70C-43E8-BB4F-F435BF02DA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100" dirty="0">
              <a:solidFill>
                <a:srgbClr val="2E2D62"/>
              </a:solidFill>
            </a:rPr>
            <a:t>Introducing a </a:t>
          </a:r>
          <a:r>
            <a:rPr lang="en-GB" sz="2100" b="1" dirty="0">
              <a:solidFill>
                <a:srgbClr val="2E2D62"/>
              </a:solidFill>
            </a:rPr>
            <a:t>minimum score threshold of 3 </a:t>
          </a:r>
          <a:r>
            <a:rPr lang="en-GB" sz="2100" dirty="0">
              <a:solidFill>
                <a:srgbClr val="2E2D62"/>
              </a:solidFill>
            </a:rPr>
            <a:t>on all evaluation criteria (‘Excellence’, ‘Impact’ and ‘Quality and efficiency of the implementation’)</a:t>
          </a:r>
          <a:endParaRPr lang="en-US" sz="2100" dirty="0">
            <a:solidFill>
              <a:srgbClr val="2E2D62"/>
            </a:solidFill>
          </a:endParaRPr>
        </a:p>
      </dgm:t>
    </dgm:pt>
    <dgm:pt modelId="{639855C9-CE04-434D-A599-68F4D349C935}" type="parTrans" cxnId="{F76EBDD2-A3F6-4C97-8C8E-62418AF86F58}">
      <dgm:prSet/>
      <dgm:spPr/>
      <dgm:t>
        <a:bodyPr/>
        <a:lstStyle/>
        <a:p>
          <a:endParaRPr lang="en-US"/>
        </a:p>
      </dgm:t>
    </dgm:pt>
    <dgm:pt modelId="{AC44A190-8F2D-42ED-AA1C-E8758F66A885}" type="sibTrans" cxnId="{F76EBDD2-A3F6-4C97-8C8E-62418AF86F58}">
      <dgm:prSet/>
      <dgm:spPr/>
      <dgm:t>
        <a:bodyPr/>
        <a:lstStyle/>
        <a:p>
          <a:endParaRPr lang="en-US"/>
        </a:p>
      </dgm:t>
    </dgm:pt>
    <dgm:pt modelId="{FFCAF2FC-13FF-48C7-9610-9D700A0690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dirty="0">
              <a:solidFill>
                <a:srgbClr val="2E2D62"/>
              </a:solidFill>
            </a:rPr>
            <a:t>Including </a:t>
          </a:r>
          <a:r>
            <a:rPr lang="en-IE" sz="2100" b="1" dirty="0">
              <a:solidFill>
                <a:srgbClr val="2E2D62"/>
              </a:solidFill>
            </a:rPr>
            <a:t>AI in the list of transferrable skills</a:t>
          </a:r>
          <a:endParaRPr lang="en-US" sz="2100" dirty="0">
            <a:solidFill>
              <a:srgbClr val="2E2D62"/>
            </a:solidFill>
          </a:endParaRPr>
        </a:p>
      </dgm:t>
    </dgm:pt>
    <dgm:pt modelId="{E6810F69-7536-47A5-A7B0-326555634BED}" type="parTrans" cxnId="{0CF47C49-A6B3-4C9A-BC5F-0EB584479B61}">
      <dgm:prSet/>
      <dgm:spPr/>
      <dgm:t>
        <a:bodyPr/>
        <a:lstStyle/>
        <a:p>
          <a:endParaRPr lang="en-US"/>
        </a:p>
      </dgm:t>
    </dgm:pt>
    <dgm:pt modelId="{645EA717-7551-4538-9B6B-C8D70EBFAEB8}" type="sibTrans" cxnId="{0CF47C49-A6B3-4C9A-BC5F-0EB584479B61}">
      <dgm:prSet/>
      <dgm:spPr/>
      <dgm:t>
        <a:bodyPr/>
        <a:lstStyle/>
        <a:p>
          <a:endParaRPr lang="en-US"/>
        </a:p>
      </dgm:t>
    </dgm:pt>
    <dgm:pt modelId="{E97280AF-D02F-42EF-9CBE-4E6A763E4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100" dirty="0">
              <a:solidFill>
                <a:srgbClr val="2E2D62"/>
              </a:solidFill>
            </a:rPr>
            <a:t>Reference to </a:t>
          </a:r>
          <a:r>
            <a:rPr lang="en-GB" sz="2100" b="1" dirty="0">
              <a:solidFill>
                <a:srgbClr val="2E2D62"/>
              </a:solidFill>
            </a:rPr>
            <a:t>restrictions on participation of certain Chinese universities</a:t>
          </a:r>
          <a:r>
            <a:rPr lang="en-GB" sz="2100" dirty="0">
              <a:solidFill>
                <a:srgbClr val="2E2D62"/>
              </a:solidFill>
            </a:rPr>
            <a:t> </a:t>
          </a:r>
          <a:endParaRPr lang="en-US" sz="2100" dirty="0">
            <a:solidFill>
              <a:srgbClr val="2E2D62"/>
            </a:solidFill>
          </a:endParaRPr>
        </a:p>
      </dgm:t>
    </dgm:pt>
    <dgm:pt modelId="{B600568A-280D-4771-9E60-DC5D87A84E7E}" type="parTrans" cxnId="{AA52D302-74AE-4D67-982D-DA826CF11AD7}">
      <dgm:prSet/>
      <dgm:spPr/>
      <dgm:t>
        <a:bodyPr/>
        <a:lstStyle/>
        <a:p>
          <a:endParaRPr lang="en-US"/>
        </a:p>
      </dgm:t>
    </dgm:pt>
    <dgm:pt modelId="{A7927034-924F-4DFC-873E-D99491641D3C}" type="sibTrans" cxnId="{AA52D302-74AE-4D67-982D-DA826CF11AD7}">
      <dgm:prSet/>
      <dgm:spPr/>
      <dgm:t>
        <a:bodyPr/>
        <a:lstStyle/>
        <a:p>
          <a:endParaRPr lang="en-US"/>
        </a:p>
      </dgm:t>
    </dgm:pt>
    <dgm:pt modelId="{0A670023-15B1-42DA-B59E-4677DA21FC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b="1" kern="1200" dirty="0">
              <a:solidFill>
                <a:srgbClr val="2E2D62"/>
              </a:solidFill>
            </a:rPr>
            <a:t>Increasing</a:t>
          </a:r>
          <a:r>
            <a:rPr lang="en-IE" sz="2100" kern="1200" dirty="0">
              <a:solidFill>
                <a:srgbClr val="2E2D62"/>
              </a:solidFill>
            </a:rPr>
            <a:t> </a:t>
          </a:r>
          <a:r>
            <a:rPr lang="en-IE" sz="2100" b="1" kern="1200" dirty="0">
              <a:solidFill>
                <a:srgbClr val="2E2D62"/>
              </a:solidFill>
            </a:rPr>
            <a:t>2026-2027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living/top-up </a:t>
          </a:r>
          <a:r>
            <a:rPr lang="en-IE" sz="2100" b="1" kern="1200" dirty="0">
              <a:solidFill>
                <a:srgbClr val="2E2D62"/>
              </a:solidFill>
            </a:rPr>
            <a:t>allowances</a:t>
          </a:r>
          <a:endParaRPr lang="en-US" sz="2100" kern="1200" dirty="0">
            <a:solidFill>
              <a:srgbClr val="2E2D62"/>
            </a:solidFill>
          </a:endParaRPr>
        </a:p>
      </dgm:t>
    </dgm:pt>
    <dgm:pt modelId="{82DD4BA3-352A-4FFF-B360-FA8F20A5D388}" type="parTrans" cxnId="{0B10DA5E-FA37-48A7-A428-EAF42814B34B}">
      <dgm:prSet/>
      <dgm:spPr/>
      <dgm:t>
        <a:bodyPr/>
        <a:lstStyle/>
        <a:p>
          <a:endParaRPr lang="en-US"/>
        </a:p>
      </dgm:t>
    </dgm:pt>
    <dgm:pt modelId="{DEF53CDB-D316-4813-9162-B4441B746BE3}" type="sibTrans" cxnId="{0B10DA5E-FA37-48A7-A428-EAF42814B34B}">
      <dgm:prSet/>
      <dgm:spPr/>
      <dgm:t>
        <a:bodyPr/>
        <a:lstStyle/>
        <a:p>
          <a:endParaRPr lang="en-US"/>
        </a:p>
      </dgm:t>
    </dgm:pt>
    <dgm:pt modelId="{3D13BB88-D448-4241-8D52-2C1B979E4CB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IE" sz="21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Increasing the maximum duration of secondments </a:t>
          </a:r>
          <a:r>
            <a:rPr lang="en-IE" sz="2100" b="1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from 1/3 to half of the fellowship duration</a:t>
          </a:r>
          <a:endParaRPr lang="en-US" sz="2100" dirty="0">
            <a:solidFill>
              <a:srgbClr val="2E2D62"/>
            </a:solidFill>
          </a:endParaRPr>
        </a:p>
      </dgm:t>
    </dgm:pt>
    <dgm:pt modelId="{73CC4A5F-D11B-4D80-9439-0B8EB67103C3}" type="parTrans" cxnId="{3D37D14F-6D6C-4F69-8239-E5D19BAC7C53}">
      <dgm:prSet/>
      <dgm:spPr/>
      <dgm:t>
        <a:bodyPr/>
        <a:lstStyle/>
        <a:p>
          <a:endParaRPr lang="en-GB"/>
        </a:p>
      </dgm:t>
    </dgm:pt>
    <dgm:pt modelId="{A2CFA083-EB44-41A4-9016-46300C4A5448}" type="sibTrans" cxnId="{3D37D14F-6D6C-4F69-8239-E5D19BAC7C53}">
      <dgm:prSet/>
      <dgm:spPr/>
      <dgm:t>
        <a:bodyPr/>
        <a:lstStyle/>
        <a:p>
          <a:endParaRPr lang="en-GB"/>
        </a:p>
      </dgm:t>
    </dgm:pt>
    <dgm:pt modelId="{75967592-13D0-44DF-A6D5-6CC2FD7AAD59}" type="pres">
      <dgm:prSet presAssocID="{2B0E2965-6371-4A2D-8796-3F961A7DD9F4}" presName="root" presStyleCnt="0">
        <dgm:presLayoutVars>
          <dgm:dir/>
          <dgm:resizeHandles val="exact"/>
        </dgm:presLayoutVars>
      </dgm:prSet>
      <dgm:spPr/>
    </dgm:pt>
    <dgm:pt modelId="{8D80DB75-8389-40D9-A4F2-50F92379A279}" type="pres">
      <dgm:prSet presAssocID="{FAD8F74D-E70C-43E8-BB4F-F435BF02DADD}" presName="compNode" presStyleCnt="0"/>
      <dgm:spPr/>
    </dgm:pt>
    <dgm:pt modelId="{8BF73E16-F851-4758-9BB4-15D4BA8145AC}" type="pres">
      <dgm:prSet presAssocID="{FAD8F74D-E70C-43E8-BB4F-F435BF02DADD}" presName="bgRect" presStyleLbl="bgShp" presStyleIdx="0" presStyleCnt="5"/>
      <dgm:spPr/>
    </dgm:pt>
    <dgm:pt modelId="{3E1DCA51-C34A-4DD6-B684-5FB4640A8041}" type="pres">
      <dgm:prSet presAssocID="{FAD8F74D-E70C-43E8-BB4F-F435BF02DAD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32F563F-D102-4774-8C83-93202DA116D0}" type="pres">
      <dgm:prSet presAssocID="{FAD8F74D-E70C-43E8-BB4F-F435BF02DADD}" presName="spaceRect" presStyleCnt="0"/>
      <dgm:spPr/>
    </dgm:pt>
    <dgm:pt modelId="{C207ECD2-F9D0-4043-A451-53505E139C3D}" type="pres">
      <dgm:prSet presAssocID="{FAD8F74D-E70C-43E8-BB4F-F435BF02DADD}" presName="parTx" presStyleLbl="revTx" presStyleIdx="0" presStyleCnt="5">
        <dgm:presLayoutVars>
          <dgm:chMax val="0"/>
          <dgm:chPref val="0"/>
        </dgm:presLayoutVars>
      </dgm:prSet>
      <dgm:spPr/>
    </dgm:pt>
    <dgm:pt modelId="{953028AC-4200-4A73-9D4A-9821C4CFE047}" type="pres">
      <dgm:prSet presAssocID="{AC44A190-8F2D-42ED-AA1C-E8758F66A885}" presName="sibTrans" presStyleCnt="0"/>
      <dgm:spPr/>
    </dgm:pt>
    <dgm:pt modelId="{088822C0-BB18-48B3-B294-3828DB3B1CB6}" type="pres">
      <dgm:prSet presAssocID="{FFCAF2FC-13FF-48C7-9610-9D700A0690A4}" presName="compNode" presStyleCnt="0"/>
      <dgm:spPr/>
    </dgm:pt>
    <dgm:pt modelId="{204B7BC6-CFD8-433A-BB3F-7A5C1C5B341E}" type="pres">
      <dgm:prSet presAssocID="{FFCAF2FC-13FF-48C7-9610-9D700A0690A4}" presName="bgRect" presStyleLbl="bgShp" presStyleIdx="1" presStyleCnt="5"/>
      <dgm:spPr>
        <a:solidFill>
          <a:schemeClr val="bg1">
            <a:lumMod val="95000"/>
          </a:schemeClr>
        </a:solidFill>
      </dgm:spPr>
    </dgm:pt>
    <dgm:pt modelId="{5D7F2F38-3A74-4373-9C0B-0D7E86B25A0D}" type="pres">
      <dgm:prSet presAssocID="{FFCAF2FC-13FF-48C7-9610-9D700A0690A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F57BFA9-539E-4B05-BF0E-9CC7341DE610}" type="pres">
      <dgm:prSet presAssocID="{FFCAF2FC-13FF-48C7-9610-9D700A0690A4}" presName="spaceRect" presStyleCnt="0"/>
      <dgm:spPr/>
    </dgm:pt>
    <dgm:pt modelId="{1E88F2AA-159A-43B7-9BE4-4D0959CC3568}" type="pres">
      <dgm:prSet presAssocID="{FFCAF2FC-13FF-48C7-9610-9D700A0690A4}" presName="parTx" presStyleLbl="revTx" presStyleIdx="1" presStyleCnt="5">
        <dgm:presLayoutVars>
          <dgm:chMax val="0"/>
          <dgm:chPref val="0"/>
        </dgm:presLayoutVars>
      </dgm:prSet>
      <dgm:spPr/>
    </dgm:pt>
    <dgm:pt modelId="{6C452A98-4AE6-4819-A9A9-2F3FB39A9FCC}" type="pres">
      <dgm:prSet presAssocID="{645EA717-7551-4538-9B6B-C8D70EBFAEB8}" presName="sibTrans" presStyleCnt="0"/>
      <dgm:spPr/>
    </dgm:pt>
    <dgm:pt modelId="{A6925644-DA28-494A-A0B9-60D152A7261F}" type="pres">
      <dgm:prSet presAssocID="{E97280AF-D02F-42EF-9CBE-4E6A763E4C9D}" presName="compNode" presStyleCnt="0"/>
      <dgm:spPr/>
    </dgm:pt>
    <dgm:pt modelId="{6487CED5-01C9-4592-9BC1-20451647A585}" type="pres">
      <dgm:prSet presAssocID="{E97280AF-D02F-42EF-9CBE-4E6A763E4C9D}" presName="bgRect" presStyleLbl="bgShp" presStyleIdx="2" presStyleCnt="5"/>
      <dgm:spPr/>
    </dgm:pt>
    <dgm:pt modelId="{C41E292C-5688-49B9-8E9B-C632A5FC6C6E}" type="pres">
      <dgm:prSet presAssocID="{E97280AF-D02F-42EF-9CBE-4E6A763E4C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E459FA4-12FC-4EF9-BAFD-F60C7FB043A5}" type="pres">
      <dgm:prSet presAssocID="{E97280AF-D02F-42EF-9CBE-4E6A763E4C9D}" presName="spaceRect" presStyleCnt="0"/>
      <dgm:spPr/>
    </dgm:pt>
    <dgm:pt modelId="{1013E475-B1B8-48B2-9AA9-AC487B2FBA00}" type="pres">
      <dgm:prSet presAssocID="{E97280AF-D02F-42EF-9CBE-4E6A763E4C9D}" presName="parTx" presStyleLbl="revTx" presStyleIdx="2" presStyleCnt="5">
        <dgm:presLayoutVars>
          <dgm:chMax val="0"/>
          <dgm:chPref val="0"/>
        </dgm:presLayoutVars>
      </dgm:prSet>
      <dgm:spPr/>
    </dgm:pt>
    <dgm:pt modelId="{96D3212E-598B-4976-BC56-C83D0E2EDF84}" type="pres">
      <dgm:prSet presAssocID="{A7927034-924F-4DFC-873E-D99491641D3C}" presName="sibTrans" presStyleCnt="0"/>
      <dgm:spPr/>
    </dgm:pt>
    <dgm:pt modelId="{7AFB9E08-CE87-437E-B9EF-4050E15522BD}" type="pres">
      <dgm:prSet presAssocID="{0A670023-15B1-42DA-B59E-4677DA21FC92}" presName="compNode" presStyleCnt="0"/>
      <dgm:spPr/>
    </dgm:pt>
    <dgm:pt modelId="{574F717C-5EF4-4584-9C22-6FD5AD444A6C}" type="pres">
      <dgm:prSet presAssocID="{0A670023-15B1-42DA-B59E-4677DA21FC92}" presName="bgRect" presStyleLbl="bgShp" presStyleIdx="3" presStyleCnt="5"/>
      <dgm:spPr>
        <a:solidFill>
          <a:schemeClr val="bg1">
            <a:lumMod val="95000"/>
          </a:schemeClr>
        </a:solidFill>
      </dgm:spPr>
    </dgm:pt>
    <dgm:pt modelId="{FCF4E2A7-0DA9-425D-902B-F9E0F6FEAF7B}" type="pres">
      <dgm:prSet presAssocID="{0A670023-15B1-42DA-B59E-4677DA21FC9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F61FFF7-5BD9-41DD-AC9B-B445C1E078CA}" type="pres">
      <dgm:prSet presAssocID="{0A670023-15B1-42DA-B59E-4677DA21FC92}" presName="spaceRect" presStyleCnt="0"/>
      <dgm:spPr/>
    </dgm:pt>
    <dgm:pt modelId="{7B159C66-BDA1-4018-8B3C-F656C3C7A05E}" type="pres">
      <dgm:prSet presAssocID="{0A670023-15B1-42DA-B59E-4677DA21FC92}" presName="parTx" presStyleLbl="revTx" presStyleIdx="3" presStyleCnt="5">
        <dgm:presLayoutVars>
          <dgm:chMax val="0"/>
          <dgm:chPref val="0"/>
        </dgm:presLayoutVars>
      </dgm:prSet>
      <dgm:spPr/>
    </dgm:pt>
    <dgm:pt modelId="{9C01226F-5828-40E1-A648-9AA943C3C3BB}" type="pres">
      <dgm:prSet presAssocID="{DEF53CDB-D316-4813-9162-B4441B746BE3}" presName="sibTrans" presStyleCnt="0"/>
      <dgm:spPr/>
    </dgm:pt>
    <dgm:pt modelId="{5BD312B3-3131-44A5-8A9C-7B6B675A96AA}" type="pres">
      <dgm:prSet presAssocID="{3D13BB88-D448-4241-8D52-2C1B979E4CB3}" presName="compNode" presStyleCnt="0"/>
      <dgm:spPr/>
    </dgm:pt>
    <dgm:pt modelId="{FF3ECFBA-4828-4CD0-A2B2-B3E4C7415C4F}" type="pres">
      <dgm:prSet presAssocID="{3D13BB88-D448-4241-8D52-2C1B979E4CB3}" presName="bgRect" presStyleLbl="bgShp" presStyleIdx="4" presStyleCnt="5"/>
      <dgm:spPr/>
    </dgm:pt>
    <dgm:pt modelId="{BE1221F7-0A80-47AC-BAEC-F0FDE805F778}" type="pres">
      <dgm:prSet presAssocID="{3D13BB88-D448-4241-8D52-2C1B979E4C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vel with solid fill"/>
        </a:ext>
      </dgm:extLst>
    </dgm:pt>
    <dgm:pt modelId="{F19C71F4-1964-41F0-8E71-870AA769924D}" type="pres">
      <dgm:prSet presAssocID="{3D13BB88-D448-4241-8D52-2C1B979E4CB3}" presName="spaceRect" presStyleCnt="0"/>
      <dgm:spPr/>
    </dgm:pt>
    <dgm:pt modelId="{424F2A0E-95E4-46CA-8849-133D7D79ECC5}" type="pres">
      <dgm:prSet presAssocID="{3D13BB88-D448-4241-8D52-2C1B979E4CB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A52D302-74AE-4D67-982D-DA826CF11AD7}" srcId="{2B0E2965-6371-4A2D-8796-3F961A7DD9F4}" destId="{E97280AF-D02F-42EF-9CBE-4E6A763E4C9D}" srcOrd="2" destOrd="0" parTransId="{B600568A-280D-4771-9E60-DC5D87A84E7E}" sibTransId="{A7927034-924F-4DFC-873E-D99491641D3C}"/>
    <dgm:cxn modelId="{71F69F0F-AEA5-48F8-A4CF-D985A6245CBE}" type="presOf" srcId="{3D13BB88-D448-4241-8D52-2C1B979E4CB3}" destId="{424F2A0E-95E4-46CA-8849-133D7D79ECC5}" srcOrd="0" destOrd="0" presId="urn:microsoft.com/office/officeart/2018/2/layout/IconVerticalSolidList"/>
    <dgm:cxn modelId="{848A5117-6E0A-43B4-8F50-8D861CA4CF3C}" type="presOf" srcId="{FAD8F74D-E70C-43E8-BB4F-F435BF02DADD}" destId="{C207ECD2-F9D0-4043-A451-53505E139C3D}" srcOrd="0" destOrd="0" presId="urn:microsoft.com/office/officeart/2018/2/layout/IconVerticalSolidList"/>
    <dgm:cxn modelId="{0B10DA5E-FA37-48A7-A428-EAF42814B34B}" srcId="{2B0E2965-6371-4A2D-8796-3F961A7DD9F4}" destId="{0A670023-15B1-42DA-B59E-4677DA21FC92}" srcOrd="3" destOrd="0" parTransId="{82DD4BA3-352A-4FFF-B360-FA8F20A5D388}" sibTransId="{DEF53CDB-D316-4813-9162-B4441B746BE3}"/>
    <dgm:cxn modelId="{0CF47C49-A6B3-4C9A-BC5F-0EB584479B61}" srcId="{2B0E2965-6371-4A2D-8796-3F961A7DD9F4}" destId="{FFCAF2FC-13FF-48C7-9610-9D700A0690A4}" srcOrd="1" destOrd="0" parTransId="{E6810F69-7536-47A5-A7B0-326555634BED}" sibTransId="{645EA717-7551-4538-9B6B-C8D70EBFAEB8}"/>
    <dgm:cxn modelId="{37468949-FBE9-4313-8BA1-086C89EF45F0}" type="presOf" srcId="{E97280AF-D02F-42EF-9CBE-4E6A763E4C9D}" destId="{1013E475-B1B8-48B2-9AA9-AC487B2FBA00}" srcOrd="0" destOrd="0" presId="urn:microsoft.com/office/officeart/2018/2/layout/IconVerticalSolidList"/>
    <dgm:cxn modelId="{3D37D14F-6D6C-4F69-8239-E5D19BAC7C53}" srcId="{2B0E2965-6371-4A2D-8796-3F961A7DD9F4}" destId="{3D13BB88-D448-4241-8D52-2C1B979E4CB3}" srcOrd="4" destOrd="0" parTransId="{73CC4A5F-D11B-4D80-9439-0B8EB67103C3}" sibTransId="{A2CFA083-EB44-41A4-9016-46300C4A5448}"/>
    <dgm:cxn modelId="{566E9687-B28D-44F2-B81E-60396B8CCB78}" type="presOf" srcId="{FFCAF2FC-13FF-48C7-9610-9D700A0690A4}" destId="{1E88F2AA-159A-43B7-9BE4-4D0959CC3568}" srcOrd="0" destOrd="0" presId="urn:microsoft.com/office/officeart/2018/2/layout/IconVerticalSolidList"/>
    <dgm:cxn modelId="{27ED6596-58BD-48A7-9646-CD19B0C2309E}" type="presOf" srcId="{2B0E2965-6371-4A2D-8796-3F961A7DD9F4}" destId="{75967592-13D0-44DF-A6D5-6CC2FD7AAD59}" srcOrd="0" destOrd="0" presId="urn:microsoft.com/office/officeart/2018/2/layout/IconVerticalSolidList"/>
    <dgm:cxn modelId="{F76EBDD2-A3F6-4C97-8C8E-62418AF86F58}" srcId="{2B0E2965-6371-4A2D-8796-3F961A7DD9F4}" destId="{FAD8F74D-E70C-43E8-BB4F-F435BF02DADD}" srcOrd="0" destOrd="0" parTransId="{639855C9-CE04-434D-A599-68F4D349C935}" sibTransId="{AC44A190-8F2D-42ED-AA1C-E8758F66A885}"/>
    <dgm:cxn modelId="{92FB4EFD-38AC-45D2-A7C8-6FDDA1F928AB}" type="presOf" srcId="{0A670023-15B1-42DA-B59E-4677DA21FC92}" destId="{7B159C66-BDA1-4018-8B3C-F656C3C7A05E}" srcOrd="0" destOrd="0" presId="urn:microsoft.com/office/officeart/2018/2/layout/IconVerticalSolidList"/>
    <dgm:cxn modelId="{C8B3AE47-13A5-45F9-A3FD-A9EC012EE758}" type="presParOf" srcId="{75967592-13D0-44DF-A6D5-6CC2FD7AAD59}" destId="{8D80DB75-8389-40D9-A4F2-50F92379A279}" srcOrd="0" destOrd="0" presId="urn:microsoft.com/office/officeart/2018/2/layout/IconVerticalSolidList"/>
    <dgm:cxn modelId="{E42CB015-459C-43D0-8D0C-9025173C9C4B}" type="presParOf" srcId="{8D80DB75-8389-40D9-A4F2-50F92379A279}" destId="{8BF73E16-F851-4758-9BB4-15D4BA8145AC}" srcOrd="0" destOrd="0" presId="urn:microsoft.com/office/officeart/2018/2/layout/IconVerticalSolidList"/>
    <dgm:cxn modelId="{ED3DE13C-27C9-4046-99A6-D6739053D2B9}" type="presParOf" srcId="{8D80DB75-8389-40D9-A4F2-50F92379A279}" destId="{3E1DCA51-C34A-4DD6-B684-5FB4640A8041}" srcOrd="1" destOrd="0" presId="urn:microsoft.com/office/officeart/2018/2/layout/IconVerticalSolidList"/>
    <dgm:cxn modelId="{5777DBE0-2945-44BB-A4F1-CB71AAC0C472}" type="presParOf" srcId="{8D80DB75-8389-40D9-A4F2-50F92379A279}" destId="{C32F563F-D102-4774-8C83-93202DA116D0}" srcOrd="2" destOrd="0" presId="urn:microsoft.com/office/officeart/2018/2/layout/IconVerticalSolidList"/>
    <dgm:cxn modelId="{9441E5B9-0EE9-496E-8981-13D422A10664}" type="presParOf" srcId="{8D80DB75-8389-40D9-A4F2-50F92379A279}" destId="{C207ECD2-F9D0-4043-A451-53505E139C3D}" srcOrd="3" destOrd="0" presId="urn:microsoft.com/office/officeart/2018/2/layout/IconVerticalSolidList"/>
    <dgm:cxn modelId="{786C5720-2DBF-4EC1-9DB3-D7834EC88B6B}" type="presParOf" srcId="{75967592-13D0-44DF-A6D5-6CC2FD7AAD59}" destId="{953028AC-4200-4A73-9D4A-9821C4CFE047}" srcOrd="1" destOrd="0" presId="urn:microsoft.com/office/officeart/2018/2/layout/IconVerticalSolidList"/>
    <dgm:cxn modelId="{0E24C7BA-4452-4A0C-8F9A-A018A77D3928}" type="presParOf" srcId="{75967592-13D0-44DF-A6D5-6CC2FD7AAD59}" destId="{088822C0-BB18-48B3-B294-3828DB3B1CB6}" srcOrd="2" destOrd="0" presId="urn:microsoft.com/office/officeart/2018/2/layout/IconVerticalSolidList"/>
    <dgm:cxn modelId="{08FC82F4-3AD8-4517-ADF6-03EB466B6075}" type="presParOf" srcId="{088822C0-BB18-48B3-B294-3828DB3B1CB6}" destId="{204B7BC6-CFD8-433A-BB3F-7A5C1C5B341E}" srcOrd="0" destOrd="0" presId="urn:microsoft.com/office/officeart/2018/2/layout/IconVerticalSolidList"/>
    <dgm:cxn modelId="{B8FE32F4-D9BC-470C-8701-886C2973BF9A}" type="presParOf" srcId="{088822C0-BB18-48B3-B294-3828DB3B1CB6}" destId="{5D7F2F38-3A74-4373-9C0B-0D7E86B25A0D}" srcOrd="1" destOrd="0" presId="urn:microsoft.com/office/officeart/2018/2/layout/IconVerticalSolidList"/>
    <dgm:cxn modelId="{4B76B6E9-53A5-4944-B43A-FF1AF956399A}" type="presParOf" srcId="{088822C0-BB18-48B3-B294-3828DB3B1CB6}" destId="{1F57BFA9-539E-4B05-BF0E-9CC7341DE610}" srcOrd="2" destOrd="0" presId="urn:microsoft.com/office/officeart/2018/2/layout/IconVerticalSolidList"/>
    <dgm:cxn modelId="{08BD7967-1E8A-4550-9E63-1FED61DB074C}" type="presParOf" srcId="{088822C0-BB18-48B3-B294-3828DB3B1CB6}" destId="{1E88F2AA-159A-43B7-9BE4-4D0959CC3568}" srcOrd="3" destOrd="0" presId="urn:microsoft.com/office/officeart/2018/2/layout/IconVerticalSolidList"/>
    <dgm:cxn modelId="{2DFB209F-E22F-4030-99A8-0A69553B4107}" type="presParOf" srcId="{75967592-13D0-44DF-A6D5-6CC2FD7AAD59}" destId="{6C452A98-4AE6-4819-A9A9-2F3FB39A9FCC}" srcOrd="3" destOrd="0" presId="urn:microsoft.com/office/officeart/2018/2/layout/IconVerticalSolidList"/>
    <dgm:cxn modelId="{4E4F9552-CAB8-4730-9624-222CA7AC6735}" type="presParOf" srcId="{75967592-13D0-44DF-A6D5-6CC2FD7AAD59}" destId="{A6925644-DA28-494A-A0B9-60D152A7261F}" srcOrd="4" destOrd="0" presId="urn:microsoft.com/office/officeart/2018/2/layout/IconVerticalSolidList"/>
    <dgm:cxn modelId="{B789C4BB-B3C2-42C7-8C71-C344F5AB82A6}" type="presParOf" srcId="{A6925644-DA28-494A-A0B9-60D152A7261F}" destId="{6487CED5-01C9-4592-9BC1-20451647A585}" srcOrd="0" destOrd="0" presId="urn:microsoft.com/office/officeart/2018/2/layout/IconVerticalSolidList"/>
    <dgm:cxn modelId="{49C68C1B-1D29-4619-ACDA-3667333B95D4}" type="presParOf" srcId="{A6925644-DA28-494A-A0B9-60D152A7261F}" destId="{C41E292C-5688-49B9-8E9B-C632A5FC6C6E}" srcOrd="1" destOrd="0" presId="urn:microsoft.com/office/officeart/2018/2/layout/IconVerticalSolidList"/>
    <dgm:cxn modelId="{744EF89B-03DC-4459-B0CD-C4B2E22B7B7C}" type="presParOf" srcId="{A6925644-DA28-494A-A0B9-60D152A7261F}" destId="{3E459FA4-12FC-4EF9-BAFD-F60C7FB043A5}" srcOrd="2" destOrd="0" presId="urn:microsoft.com/office/officeart/2018/2/layout/IconVerticalSolidList"/>
    <dgm:cxn modelId="{BB96A5CB-FFFE-41C8-B320-9DB4B9A134EC}" type="presParOf" srcId="{A6925644-DA28-494A-A0B9-60D152A7261F}" destId="{1013E475-B1B8-48B2-9AA9-AC487B2FBA00}" srcOrd="3" destOrd="0" presId="urn:microsoft.com/office/officeart/2018/2/layout/IconVerticalSolidList"/>
    <dgm:cxn modelId="{C4354930-A297-457E-87A7-3776B1BC5962}" type="presParOf" srcId="{75967592-13D0-44DF-A6D5-6CC2FD7AAD59}" destId="{96D3212E-598B-4976-BC56-C83D0E2EDF84}" srcOrd="5" destOrd="0" presId="urn:microsoft.com/office/officeart/2018/2/layout/IconVerticalSolidList"/>
    <dgm:cxn modelId="{80DCBD1A-CF2D-41D4-AF6A-49D1EE024333}" type="presParOf" srcId="{75967592-13D0-44DF-A6D5-6CC2FD7AAD59}" destId="{7AFB9E08-CE87-437E-B9EF-4050E15522BD}" srcOrd="6" destOrd="0" presId="urn:microsoft.com/office/officeart/2018/2/layout/IconVerticalSolidList"/>
    <dgm:cxn modelId="{CC54023B-A1B7-4276-8D94-B01629A71E95}" type="presParOf" srcId="{7AFB9E08-CE87-437E-B9EF-4050E15522BD}" destId="{574F717C-5EF4-4584-9C22-6FD5AD444A6C}" srcOrd="0" destOrd="0" presId="urn:microsoft.com/office/officeart/2018/2/layout/IconVerticalSolidList"/>
    <dgm:cxn modelId="{0CB391B5-5C86-48CD-826C-2F65ACD5DC0D}" type="presParOf" srcId="{7AFB9E08-CE87-437E-B9EF-4050E15522BD}" destId="{FCF4E2A7-0DA9-425D-902B-F9E0F6FEAF7B}" srcOrd="1" destOrd="0" presId="urn:microsoft.com/office/officeart/2018/2/layout/IconVerticalSolidList"/>
    <dgm:cxn modelId="{BE1A343B-8673-4D8D-8257-1A78B916F6DF}" type="presParOf" srcId="{7AFB9E08-CE87-437E-B9EF-4050E15522BD}" destId="{EF61FFF7-5BD9-41DD-AC9B-B445C1E078CA}" srcOrd="2" destOrd="0" presId="urn:microsoft.com/office/officeart/2018/2/layout/IconVerticalSolidList"/>
    <dgm:cxn modelId="{84CF8225-0128-416A-944C-693ABE56E287}" type="presParOf" srcId="{7AFB9E08-CE87-437E-B9EF-4050E15522BD}" destId="{7B159C66-BDA1-4018-8B3C-F656C3C7A05E}" srcOrd="3" destOrd="0" presId="urn:microsoft.com/office/officeart/2018/2/layout/IconVerticalSolidList"/>
    <dgm:cxn modelId="{B5B77012-9C93-4D57-9E30-A9309486872B}" type="presParOf" srcId="{75967592-13D0-44DF-A6D5-6CC2FD7AAD59}" destId="{9C01226F-5828-40E1-A648-9AA943C3C3BB}" srcOrd="7" destOrd="0" presId="urn:microsoft.com/office/officeart/2018/2/layout/IconVerticalSolidList"/>
    <dgm:cxn modelId="{3BB2B4A9-230B-41E8-958B-A8C7A079CD48}" type="presParOf" srcId="{75967592-13D0-44DF-A6D5-6CC2FD7AAD59}" destId="{5BD312B3-3131-44A5-8A9C-7B6B675A96AA}" srcOrd="8" destOrd="0" presId="urn:microsoft.com/office/officeart/2018/2/layout/IconVerticalSolidList"/>
    <dgm:cxn modelId="{94FD0F84-F62A-48C1-BE5B-1EFB94AF3F0F}" type="presParOf" srcId="{5BD312B3-3131-44A5-8A9C-7B6B675A96AA}" destId="{FF3ECFBA-4828-4CD0-A2B2-B3E4C7415C4F}" srcOrd="0" destOrd="0" presId="urn:microsoft.com/office/officeart/2018/2/layout/IconVerticalSolidList"/>
    <dgm:cxn modelId="{F51E5AEE-8887-4A78-8C70-8F9A8A003F98}" type="presParOf" srcId="{5BD312B3-3131-44A5-8A9C-7B6B675A96AA}" destId="{BE1221F7-0A80-47AC-BAEC-F0FDE805F778}" srcOrd="1" destOrd="0" presId="urn:microsoft.com/office/officeart/2018/2/layout/IconVerticalSolidList"/>
    <dgm:cxn modelId="{FE02BF94-DBE3-4CE9-A5EE-0AE245A801FC}" type="presParOf" srcId="{5BD312B3-3131-44A5-8A9C-7B6B675A96AA}" destId="{F19C71F4-1964-41F0-8E71-870AA769924D}" srcOrd="2" destOrd="0" presId="urn:microsoft.com/office/officeart/2018/2/layout/IconVerticalSolidList"/>
    <dgm:cxn modelId="{EBBC9964-CD8F-41B1-819A-BB3C5D9D1014}" type="presParOf" srcId="{5BD312B3-3131-44A5-8A9C-7B6B675A96AA}" destId="{424F2A0E-95E4-46CA-8849-133D7D79EC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E2965-6371-4A2D-8796-3F961A7DD9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CAF2FC-13FF-48C7-9610-9D700A0690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DN and PF only, increasing the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UK’s Country Correction Coefficients (CCC) </a:t>
          </a:r>
          <a:r>
            <a:rPr lang="en-IE" sz="2100" b="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that applies to the living allowance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from 141,7% to 143,5% </a:t>
          </a:r>
          <a:endParaRPr lang="en-US" sz="2100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gm:t>
    </dgm:pt>
    <dgm:pt modelId="{E6810F69-7536-47A5-A7B0-326555634BED}" type="parTrans" cxnId="{0CF47C49-A6B3-4C9A-BC5F-0EB584479B61}">
      <dgm:prSet/>
      <dgm:spPr/>
      <dgm:t>
        <a:bodyPr/>
        <a:lstStyle/>
        <a:p>
          <a:endParaRPr lang="en-US"/>
        </a:p>
      </dgm:t>
    </dgm:pt>
    <dgm:pt modelId="{645EA717-7551-4538-9B6B-C8D70EBFAEB8}" type="sibTrans" cxnId="{0CF47C49-A6B3-4C9A-BC5F-0EB584479B61}">
      <dgm:prSet/>
      <dgm:spPr/>
      <dgm:t>
        <a:bodyPr/>
        <a:lstStyle/>
        <a:p>
          <a:endParaRPr lang="en-US"/>
        </a:p>
      </dgm:t>
    </dgm:pt>
    <dgm:pt modelId="{E97280AF-D02F-42EF-9CBE-4E6A763E4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100" kern="1200" dirty="0">
              <a:solidFill>
                <a:srgbClr val="2E2D62"/>
              </a:solidFill>
            </a:rPr>
            <a:t>For PF only</a:t>
          </a:r>
          <a:r>
            <a:rPr lang="en-GB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increasing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re-submission score to 80%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to align with DN</a:t>
          </a:r>
          <a:endParaRPr lang="en-US" sz="2100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gm:t>
    </dgm:pt>
    <dgm:pt modelId="{B600568A-280D-4771-9E60-DC5D87A84E7E}" type="parTrans" cxnId="{AA52D302-74AE-4D67-982D-DA826CF11AD7}">
      <dgm:prSet/>
      <dgm:spPr/>
      <dgm:t>
        <a:bodyPr/>
        <a:lstStyle/>
        <a:p>
          <a:endParaRPr lang="en-US"/>
        </a:p>
      </dgm:t>
    </dgm:pt>
    <dgm:pt modelId="{A7927034-924F-4DFC-873E-D99491641D3C}" type="sibTrans" cxnId="{AA52D302-74AE-4D67-982D-DA826CF11AD7}">
      <dgm:prSet/>
      <dgm:spPr/>
      <dgm:t>
        <a:bodyPr/>
        <a:lstStyle/>
        <a:p>
          <a:endParaRPr lang="en-US"/>
        </a:p>
      </dgm:t>
    </dgm:pt>
    <dgm:pt modelId="{0A670023-15B1-42DA-B59E-4677DA21FC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DN, relaxing the enrolment rule </a:t>
          </a:r>
          <a:r>
            <a:rPr lang="en-GB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 doctoral programmes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beneficiaries from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non-associated Third Countries</a:t>
          </a:r>
          <a:endParaRPr lang="en-US" sz="2100" b="1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gm:t>
    </dgm:pt>
    <dgm:pt modelId="{82DD4BA3-352A-4FFF-B360-FA8F20A5D388}" type="parTrans" cxnId="{0B10DA5E-FA37-48A7-A428-EAF42814B34B}">
      <dgm:prSet/>
      <dgm:spPr/>
      <dgm:t>
        <a:bodyPr/>
        <a:lstStyle/>
        <a:p>
          <a:endParaRPr lang="en-US"/>
        </a:p>
      </dgm:t>
    </dgm:pt>
    <dgm:pt modelId="{DEF53CDB-D316-4813-9162-B4441B746BE3}" type="sibTrans" cxnId="{0B10DA5E-FA37-48A7-A428-EAF42814B34B}">
      <dgm:prSet/>
      <dgm:spPr/>
      <dgm:t>
        <a:bodyPr/>
        <a:lstStyle/>
        <a:p>
          <a:endParaRPr lang="en-US"/>
        </a:p>
      </dgm:t>
    </dgm:pt>
    <dgm:pt modelId="{26BAFAAC-D4F2-4C89-BEA9-0C887743FA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SE,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relaxing eligibility conditions to allow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same-sector secondments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, inc. dropping the 1/3 rule on interdisciplinarity</a:t>
          </a:r>
        </a:p>
      </dgm:t>
    </dgm:pt>
    <dgm:pt modelId="{3AF66303-103D-4F3A-A03A-FC6326F34398}" type="parTrans" cxnId="{9EB45969-5FE9-4D3E-A043-FA432672D5BC}">
      <dgm:prSet/>
      <dgm:spPr/>
      <dgm:t>
        <a:bodyPr/>
        <a:lstStyle/>
        <a:p>
          <a:endParaRPr lang="en-GB"/>
        </a:p>
      </dgm:t>
    </dgm:pt>
    <dgm:pt modelId="{A9B56063-4A5E-4AA1-AD76-0FA7FC0F843D}" type="sibTrans" cxnId="{9EB45969-5FE9-4D3E-A043-FA432672D5BC}">
      <dgm:prSet/>
      <dgm:spPr/>
      <dgm:t>
        <a:bodyPr/>
        <a:lstStyle/>
        <a:p>
          <a:endParaRPr lang="en-GB"/>
        </a:p>
      </dgm:t>
    </dgm:pt>
    <dgm:pt modelId="{D7218D16-8373-4199-8F3A-619281E82C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SE, removing the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1-month employment prior to the secondment rule</a:t>
          </a:r>
        </a:p>
      </dgm:t>
    </dgm:pt>
    <dgm:pt modelId="{B971F412-0102-4D07-ABDA-3AA0F292B2EA}" type="parTrans" cxnId="{70A4EF23-7424-49AE-B9A6-C118D75EE2E1}">
      <dgm:prSet/>
      <dgm:spPr/>
      <dgm:t>
        <a:bodyPr/>
        <a:lstStyle/>
        <a:p>
          <a:endParaRPr lang="en-GB"/>
        </a:p>
      </dgm:t>
    </dgm:pt>
    <dgm:pt modelId="{0A65A802-89DC-480E-B595-12BED9DA74EA}" type="sibTrans" cxnId="{70A4EF23-7424-49AE-B9A6-C118D75EE2E1}">
      <dgm:prSet/>
      <dgm:spPr/>
      <dgm:t>
        <a:bodyPr/>
        <a:lstStyle/>
        <a:p>
          <a:endParaRPr lang="en-GB"/>
        </a:p>
      </dgm:t>
    </dgm:pt>
    <dgm:pt modelId="{75967592-13D0-44DF-A6D5-6CC2FD7AAD59}" type="pres">
      <dgm:prSet presAssocID="{2B0E2965-6371-4A2D-8796-3F961A7DD9F4}" presName="root" presStyleCnt="0">
        <dgm:presLayoutVars>
          <dgm:dir/>
          <dgm:resizeHandles val="exact"/>
        </dgm:presLayoutVars>
      </dgm:prSet>
      <dgm:spPr/>
    </dgm:pt>
    <dgm:pt modelId="{088822C0-BB18-48B3-B294-3828DB3B1CB6}" type="pres">
      <dgm:prSet presAssocID="{FFCAF2FC-13FF-48C7-9610-9D700A0690A4}" presName="compNode" presStyleCnt="0"/>
      <dgm:spPr/>
    </dgm:pt>
    <dgm:pt modelId="{204B7BC6-CFD8-433A-BB3F-7A5C1C5B341E}" type="pres">
      <dgm:prSet presAssocID="{FFCAF2FC-13FF-48C7-9610-9D700A0690A4}" presName="bgRect" presStyleLbl="bgShp" presStyleIdx="0" presStyleCnt="5"/>
      <dgm:spPr>
        <a:solidFill>
          <a:schemeClr val="bg1">
            <a:lumMod val="95000"/>
          </a:schemeClr>
        </a:solidFill>
      </dgm:spPr>
    </dgm:pt>
    <dgm:pt modelId="{5D7F2F38-3A74-4373-9C0B-0D7E86B25A0D}" type="pres">
      <dgm:prSet presAssocID="{FFCAF2FC-13FF-48C7-9610-9D700A0690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frica and Europe with solid fill"/>
        </a:ext>
      </dgm:extLst>
    </dgm:pt>
    <dgm:pt modelId="{1F57BFA9-539E-4B05-BF0E-9CC7341DE610}" type="pres">
      <dgm:prSet presAssocID="{FFCAF2FC-13FF-48C7-9610-9D700A0690A4}" presName="spaceRect" presStyleCnt="0"/>
      <dgm:spPr/>
    </dgm:pt>
    <dgm:pt modelId="{1E88F2AA-159A-43B7-9BE4-4D0959CC3568}" type="pres">
      <dgm:prSet presAssocID="{FFCAF2FC-13FF-48C7-9610-9D700A0690A4}" presName="parTx" presStyleLbl="revTx" presStyleIdx="0" presStyleCnt="5">
        <dgm:presLayoutVars>
          <dgm:chMax val="0"/>
          <dgm:chPref val="0"/>
        </dgm:presLayoutVars>
      </dgm:prSet>
      <dgm:spPr/>
    </dgm:pt>
    <dgm:pt modelId="{6C452A98-4AE6-4819-A9A9-2F3FB39A9FCC}" type="pres">
      <dgm:prSet presAssocID="{645EA717-7551-4538-9B6B-C8D70EBFAEB8}" presName="sibTrans" presStyleCnt="0"/>
      <dgm:spPr/>
    </dgm:pt>
    <dgm:pt modelId="{A6925644-DA28-494A-A0B9-60D152A7261F}" type="pres">
      <dgm:prSet presAssocID="{E97280AF-D02F-42EF-9CBE-4E6A763E4C9D}" presName="compNode" presStyleCnt="0"/>
      <dgm:spPr/>
    </dgm:pt>
    <dgm:pt modelId="{6487CED5-01C9-4592-9BC1-20451647A585}" type="pres">
      <dgm:prSet presAssocID="{E97280AF-D02F-42EF-9CBE-4E6A763E4C9D}" presName="bgRect" presStyleLbl="bgShp" presStyleIdx="1" presStyleCnt="5"/>
      <dgm:spPr/>
    </dgm:pt>
    <dgm:pt modelId="{C41E292C-5688-49B9-8E9B-C632A5FC6C6E}" type="pres">
      <dgm:prSet presAssocID="{E97280AF-D02F-42EF-9CBE-4E6A763E4C9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3E459FA4-12FC-4EF9-BAFD-F60C7FB043A5}" type="pres">
      <dgm:prSet presAssocID="{E97280AF-D02F-42EF-9CBE-4E6A763E4C9D}" presName="spaceRect" presStyleCnt="0"/>
      <dgm:spPr/>
    </dgm:pt>
    <dgm:pt modelId="{1013E475-B1B8-48B2-9AA9-AC487B2FBA00}" type="pres">
      <dgm:prSet presAssocID="{E97280AF-D02F-42EF-9CBE-4E6A763E4C9D}" presName="parTx" presStyleLbl="revTx" presStyleIdx="1" presStyleCnt="5">
        <dgm:presLayoutVars>
          <dgm:chMax val="0"/>
          <dgm:chPref val="0"/>
        </dgm:presLayoutVars>
      </dgm:prSet>
      <dgm:spPr/>
    </dgm:pt>
    <dgm:pt modelId="{96D3212E-598B-4976-BC56-C83D0E2EDF84}" type="pres">
      <dgm:prSet presAssocID="{A7927034-924F-4DFC-873E-D99491641D3C}" presName="sibTrans" presStyleCnt="0"/>
      <dgm:spPr/>
    </dgm:pt>
    <dgm:pt modelId="{7AFB9E08-CE87-437E-B9EF-4050E15522BD}" type="pres">
      <dgm:prSet presAssocID="{0A670023-15B1-42DA-B59E-4677DA21FC92}" presName="compNode" presStyleCnt="0"/>
      <dgm:spPr/>
    </dgm:pt>
    <dgm:pt modelId="{574F717C-5EF4-4584-9C22-6FD5AD444A6C}" type="pres">
      <dgm:prSet presAssocID="{0A670023-15B1-42DA-B59E-4677DA21FC92}" presName="bgRect" presStyleLbl="bgShp" presStyleIdx="2" presStyleCnt="5"/>
      <dgm:spPr>
        <a:solidFill>
          <a:schemeClr val="bg1">
            <a:lumMod val="95000"/>
          </a:schemeClr>
        </a:solidFill>
      </dgm:spPr>
    </dgm:pt>
    <dgm:pt modelId="{FCF4E2A7-0DA9-425D-902B-F9E0F6FEAF7B}" type="pres">
      <dgm:prSet presAssocID="{0A670023-15B1-42DA-B59E-4677DA21FC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 with solid fill"/>
        </a:ext>
      </dgm:extLst>
    </dgm:pt>
    <dgm:pt modelId="{EF61FFF7-5BD9-41DD-AC9B-B445C1E078CA}" type="pres">
      <dgm:prSet presAssocID="{0A670023-15B1-42DA-B59E-4677DA21FC92}" presName="spaceRect" presStyleCnt="0"/>
      <dgm:spPr/>
    </dgm:pt>
    <dgm:pt modelId="{7B159C66-BDA1-4018-8B3C-F656C3C7A05E}" type="pres">
      <dgm:prSet presAssocID="{0A670023-15B1-42DA-B59E-4677DA21FC92}" presName="parTx" presStyleLbl="revTx" presStyleIdx="2" presStyleCnt="5">
        <dgm:presLayoutVars>
          <dgm:chMax val="0"/>
          <dgm:chPref val="0"/>
        </dgm:presLayoutVars>
      </dgm:prSet>
      <dgm:spPr/>
    </dgm:pt>
    <dgm:pt modelId="{06DDA8A9-0833-405B-A935-2C76D3430CE7}" type="pres">
      <dgm:prSet presAssocID="{DEF53CDB-D316-4813-9162-B4441B746BE3}" presName="sibTrans" presStyleCnt="0"/>
      <dgm:spPr/>
    </dgm:pt>
    <dgm:pt modelId="{679DB821-2114-4E1E-80DA-FC299A6A976D}" type="pres">
      <dgm:prSet presAssocID="{26BAFAAC-D4F2-4C89-BEA9-0C887743FABF}" presName="compNode" presStyleCnt="0"/>
      <dgm:spPr/>
    </dgm:pt>
    <dgm:pt modelId="{9E0B9A7E-0301-4D58-A593-842E2E30CC1E}" type="pres">
      <dgm:prSet presAssocID="{26BAFAAC-D4F2-4C89-BEA9-0C887743FABF}" presName="bgRect" presStyleLbl="bgShp" presStyleIdx="3" presStyleCnt="5"/>
      <dgm:spPr/>
    </dgm:pt>
    <dgm:pt modelId="{D8D5F5AD-70C3-46C0-871B-3D8ED0E5286A}" type="pres">
      <dgm:prSet presAssocID="{26BAFAAC-D4F2-4C89-BEA9-0C887743FAB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duction with solid fill"/>
        </a:ext>
      </dgm:extLst>
    </dgm:pt>
    <dgm:pt modelId="{40959332-840E-4F4B-9CAD-43D68C2FCD9F}" type="pres">
      <dgm:prSet presAssocID="{26BAFAAC-D4F2-4C89-BEA9-0C887743FABF}" presName="spaceRect" presStyleCnt="0"/>
      <dgm:spPr/>
    </dgm:pt>
    <dgm:pt modelId="{3FE74864-17DF-46B1-9ED3-1FBEFC8F4907}" type="pres">
      <dgm:prSet presAssocID="{26BAFAAC-D4F2-4C89-BEA9-0C887743FABF}" presName="parTx" presStyleLbl="revTx" presStyleIdx="3" presStyleCnt="5">
        <dgm:presLayoutVars>
          <dgm:chMax val="0"/>
          <dgm:chPref val="0"/>
        </dgm:presLayoutVars>
      </dgm:prSet>
      <dgm:spPr/>
    </dgm:pt>
    <dgm:pt modelId="{D4A4AD0B-FEE5-4E1F-B8D6-D49CC4FCACAC}" type="pres">
      <dgm:prSet presAssocID="{A9B56063-4A5E-4AA1-AD76-0FA7FC0F843D}" presName="sibTrans" presStyleCnt="0"/>
      <dgm:spPr/>
    </dgm:pt>
    <dgm:pt modelId="{1F98835A-D49C-4BBB-B133-B6CBC05075D8}" type="pres">
      <dgm:prSet presAssocID="{D7218D16-8373-4199-8F3A-619281E82C44}" presName="compNode" presStyleCnt="0"/>
      <dgm:spPr/>
    </dgm:pt>
    <dgm:pt modelId="{D379303A-C725-46F0-A694-49B0D790969F}" type="pres">
      <dgm:prSet presAssocID="{D7218D16-8373-4199-8F3A-619281E82C44}" presName="bgRect" presStyleLbl="bgShp" presStyleIdx="4" presStyleCnt="5" custLinFactNeighborX="-7971"/>
      <dgm:spPr>
        <a:solidFill>
          <a:schemeClr val="bg1">
            <a:lumMod val="95000"/>
          </a:schemeClr>
        </a:solidFill>
      </dgm:spPr>
    </dgm:pt>
    <dgm:pt modelId="{D0357000-78DD-4A7B-A114-EC9D09C595ED}" type="pres">
      <dgm:prSet presAssocID="{D7218D16-8373-4199-8F3A-619281E82C4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678DF72C-6B50-4D6B-A9FA-45275812D291}" type="pres">
      <dgm:prSet presAssocID="{D7218D16-8373-4199-8F3A-619281E82C44}" presName="spaceRect" presStyleCnt="0"/>
      <dgm:spPr/>
    </dgm:pt>
    <dgm:pt modelId="{5FD478D8-988A-4215-8751-32C2885822F2}" type="pres">
      <dgm:prSet presAssocID="{D7218D16-8373-4199-8F3A-619281E82C4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A52D302-74AE-4D67-982D-DA826CF11AD7}" srcId="{2B0E2965-6371-4A2D-8796-3F961A7DD9F4}" destId="{E97280AF-D02F-42EF-9CBE-4E6A763E4C9D}" srcOrd="1" destOrd="0" parTransId="{B600568A-280D-4771-9E60-DC5D87A84E7E}" sibTransId="{A7927034-924F-4DFC-873E-D99491641D3C}"/>
    <dgm:cxn modelId="{F662371A-02E4-46A5-9B66-89ADD8BA7263}" type="presOf" srcId="{2B0E2965-6371-4A2D-8796-3F961A7DD9F4}" destId="{75967592-13D0-44DF-A6D5-6CC2FD7AAD59}" srcOrd="0" destOrd="0" presId="urn:microsoft.com/office/officeart/2018/2/layout/IconVerticalSolidList"/>
    <dgm:cxn modelId="{70A4EF23-7424-49AE-B9A6-C118D75EE2E1}" srcId="{2B0E2965-6371-4A2D-8796-3F961A7DD9F4}" destId="{D7218D16-8373-4199-8F3A-619281E82C44}" srcOrd="4" destOrd="0" parTransId="{B971F412-0102-4D07-ABDA-3AA0F292B2EA}" sibTransId="{0A65A802-89DC-480E-B595-12BED9DA74EA}"/>
    <dgm:cxn modelId="{0B10DA5E-FA37-48A7-A428-EAF42814B34B}" srcId="{2B0E2965-6371-4A2D-8796-3F961A7DD9F4}" destId="{0A670023-15B1-42DA-B59E-4677DA21FC92}" srcOrd="2" destOrd="0" parTransId="{82DD4BA3-352A-4FFF-B360-FA8F20A5D388}" sibTransId="{DEF53CDB-D316-4813-9162-B4441B746BE3}"/>
    <dgm:cxn modelId="{9EB45969-5FE9-4D3E-A043-FA432672D5BC}" srcId="{2B0E2965-6371-4A2D-8796-3F961A7DD9F4}" destId="{26BAFAAC-D4F2-4C89-BEA9-0C887743FABF}" srcOrd="3" destOrd="0" parTransId="{3AF66303-103D-4F3A-A03A-FC6326F34398}" sibTransId="{A9B56063-4A5E-4AA1-AD76-0FA7FC0F843D}"/>
    <dgm:cxn modelId="{0CF47C49-A6B3-4C9A-BC5F-0EB584479B61}" srcId="{2B0E2965-6371-4A2D-8796-3F961A7DD9F4}" destId="{FFCAF2FC-13FF-48C7-9610-9D700A0690A4}" srcOrd="0" destOrd="0" parTransId="{E6810F69-7536-47A5-A7B0-326555634BED}" sibTransId="{645EA717-7551-4538-9B6B-C8D70EBFAEB8}"/>
    <dgm:cxn modelId="{5D36816C-1291-4335-AA06-CDF9333D6A11}" type="presOf" srcId="{D7218D16-8373-4199-8F3A-619281E82C44}" destId="{5FD478D8-988A-4215-8751-32C2885822F2}" srcOrd="0" destOrd="0" presId="urn:microsoft.com/office/officeart/2018/2/layout/IconVerticalSolidList"/>
    <dgm:cxn modelId="{F8DB35BE-889F-4B0B-9A76-DC1B634020F0}" type="presOf" srcId="{FFCAF2FC-13FF-48C7-9610-9D700A0690A4}" destId="{1E88F2AA-159A-43B7-9BE4-4D0959CC3568}" srcOrd="0" destOrd="0" presId="urn:microsoft.com/office/officeart/2018/2/layout/IconVerticalSolidList"/>
    <dgm:cxn modelId="{1942E8C2-D7DF-4F84-98B8-8E0364685376}" type="presOf" srcId="{26BAFAAC-D4F2-4C89-BEA9-0C887743FABF}" destId="{3FE74864-17DF-46B1-9ED3-1FBEFC8F4907}" srcOrd="0" destOrd="0" presId="urn:microsoft.com/office/officeart/2018/2/layout/IconVerticalSolidList"/>
    <dgm:cxn modelId="{8C0B51D5-6D41-4F90-8B05-9F84874C2B8A}" type="presOf" srcId="{0A670023-15B1-42DA-B59E-4677DA21FC92}" destId="{7B159C66-BDA1-4018-8B3C-F656C3C7A05E}" srcOrd="0" destOrd="0" presId="urn:microsoft.com/office/officeart/2018/2/layout/IconVerticalSolidList"/>
    <dgm:cxn modelId="{6E5574E1-0685-4CB9-9941-43847D2F077F}" type="presOf" srcId="{E97280AF-D02F-42EF-9CBE-4E6A763E4C9D}" destId="{1013E475-B1B8-48B2-9AA9-AC487B2FBA00}" srcOrd="0" destOrd="0" presId="urn:microsoft.com/office/officeart/2018/2/layout/IconVerticalSolidList"/>
    <dgm:cxn modelId="{6F7AA142-D60B-4A37-9A68-A9641423303B}" type="presParOf" srcId="{75967592-13D0-44DF-A6D5-6CC2FD7AAD59}" destId="{088822C0-BB18-48B3-B294-3828DB3B1CB6}" srcOrd="0" destOrd="0" presId="urn:microsoft.com/office/officeart/2018/2/layout/IconVerticalSolidList"/>
    <dgm:cxn modelId="{8B582A6E-DFDB-4BD0-A8D7-8E5C993799AE}" type="presParOf" srcId="{088822C0-BB18-48B3-B294-3828DB3B1CB6}" destId="{204B7BC6-CFD8-433A-BB3F-7A5C1C5B341E}" srcOrd="0" destOrd="0" presId="urn:microsoft.com/office/officeart/2018/2/layout/IconVerticalSolidList"/>
    <dgm:cxn modelId="{89020534-6F3C-4854-A6E5-F1E470D97242}" type="presParOf" srcId="{088822C0-BB18-48B3-B294-3828DB3B1CB6}" destId="{5D7F2F38-3A74-4373-9C0B-0D7E86B25A0D}" srcOrd="1" destOrd="0" presId="urn:microsoft.com/office/officeart/2018/2/layout/IconVerticalSolidList"/>
    <dgm:cxn modelId="{AD7F4C5F-FBA5-42B7-B363-4CA06785E666}" type="presParOf" srcId="{088822C0-BB18-48B3-B294-3828DB3B1CB6}" destId="{1F57BFA9-539E-4B05-BF0E-9CC7341DE610}" srcOrd="2" destOrd="0" presId="urn:microsoft.com/office/officeart/2018/2/layout/IconVerticalSolidList"/>
    <dgm:cxn modelId="{AFBEC978-DA12-4791-A67A-0EF9DF193A03}" type="presParOf" srcId="{088822C0-BB18-48B3-B294-3828DB3B1CB6}" destId="{1E88F2AA-159A-43B7-9BE4-4D0959CC3568}" srcOrd="3" destOrd="0" presId="urn:microsoft.com/office/officeart/2018/2/layout/IconVerticalSolidList"/>
    <dgm:cxn modelId="{1C8F5984-EFC8-4B00-A502-1DB1489D41A6}" type="presParOf" srcId="{75967592-13D0-44DF-A6D5-6CC2FD7AAD59}" destId="{6C452A98-4AE6-4819-A9A9-2F3FB39A9FCC}" srcOrd="1" destOrd="0" presId="urn:microsoft.com/office/officeart/2018/2/layout/IconVerticalSolidList"/>
    <dgm:cxn modelId="{75F0B369-614F-4B52-A8A9-F0EEF56957AC}" type="presParOf" srcId="{75967592-13D0-44DF-A6D5-6CC2FD7AAD59}" destId="{A6925644-DA28-494A-A0B9-60D152A7261F}" srcOrd="2" destOrd="0" presId="urn:microsoft.com/office/officeart/2018/2/layout/IconVerticalSolidList"/>
    <dgm:cxn modelId="{30FEBB0D-5D10-4A1A-B169-A3EFED214FBA}" type="presParOf" srcId="{A6925644-DA28-494A-A0B9-60D152A7261F}" destId="{6487CED5-01C9-4592-9BC1-20451647A585}" srcOrd="0" destOrd="0" presId="urn:microsoft.com/office/officeart/2018/2/layout/IconVerticalSolidList"/>
    <dgm:cxn modelId="{BC9A390F-7C14-42C5-A701-2C98C54C6131}" type="presParOf" srcId="{A6925644-DA28-494A-A0B9-60D152A7261F}" destId="{C41E292C-5688-49B9-8E9B-C632A5FC6C6E}" srcOrd="1" destOrd="0" presId="urn:microsoft.com/office/officeart/2018/2/layout/IconVerticalSolidList"/>
    <dgm:cxn modelId="{60E7BA67-5B98-4E3E-8C4E-CEFB46986548}" type="presParOf" srcId="{A6925644-DA28-494A-A0B9-60D152A7261F}" destId="{3E459FA4-12FC-4EF9-BAFD-F60C7FB043A5}" srcOrd="2" destOrd="0" presId="urn:microsoft.com/office/officeart/2018/2/layout/IconVerticalSolidList"/>
    <dgm:cxn modelId="{ADCC1FC0-2221-4958-A570-0A2440A18600}" type="presParOf" srcId="{A6925644-DA28-494A-A0B9-60D152A7261F}" destId="{1013E475-B1B8-48B2-9AA9-AC487B2FBA00}" srcOrd="3" destOrd="0" presId="urn:microsoft.com/office/officeart/2018/2/layout/IconVerticalSolidList"/>
    <dgm:cxn modelId="{DBD9CAA2-A5A6-4882-86B7-6D99F0D3F4ED}" type="presParOf" srcId="{75967592-13D0-44DF-A6D5-6CC2FD7AAD59}" destId="{96D3212E-598B-4976-BC56-C83D0E2EDF84}" srcOrd="3" destOrd="0" presId="urn:microsoft.com/office/officeart/2018/2/layout/IconVerticalSolidList"/>
    <dgm:cxn modelId="{C0883093-0AB4-4111-BC41-CC9CD337060F}" type="presParOf" srcId="{75967592-13D0-44DF-A6D5-6CC2FD7AAD59}" destId="{7AFB9E08-CE87-437E-B9EF-4050E15522BD}" srcOrd="4" destOrd="0" presId="urn:microsoft.com/office/officeart/2018/2/layout/IconVerticalSolidList"/>
    <dgm:cxn modelId="{AF2A99A9-5928-4256-8EAC-2787C38CDEE4}" type="presParOf" srcId="{7AFB9E08-CE87-437E-B9EF-4050E15522BD}" destId="{574F717C-5EF4-4584-9C22-6FD5AD444A6C}" srcOrd="0" destOrd="0" presId="urn:microsoft.com/office/officeart/2018/2/layout/IconVerticalSolidList"/>
    <dgm:cxn modelId="{F0D249A3-27D8-4066-9111-74109215AF8D}" type="presParOf" srcId="{7AFB9E08-CE87-437E-B9EF-4050E15522BD}" destId="{FCF4E2A7-0DA9-425D-902B-F9E0F6FEAF7B}" srcOrd="1" destOrd="0" presId="urn:microsoft.com/office/officeart/2018/2/layout/IconVerticalSolidList"/>
    <dgm:cxn modelId="{15ECA709-C3E2-4148-9B7C-55350DB73355}" type="presParOf" srcId="{7AFB9E08-CE87-437E-B9EF-4050E15522BD}" destId="{EF61FFF7-5BD9-41DD-AC9B-B445C1E078CA}" srcOrd="2" destOrd="0" presId="urn:microsoft.com/office/officeart/2018/2/layout/IconVerticalSolidList"/>
    <dgm:cxn modelId="{852D9E33-CD1C-4DD9-9B4B-7732E0E9BC1B}" type="presParOf" srcId="{7AFB9E08-CE87-437E-B9EF-4050E15522BD}" destId="{7B159C66-BDA1-4018-8B3C-F656C3C7A05E}" srcOrd="3" destOrd="0" presId="urn:microsoft.com/office/officeart/2018/2/layout/IconVerticalSolidList"/>
    <dgm:cxn modelId="{C53FCD85-FCF8-4E4B-944C-B65D60FE8407}" type="presParOf" srcId="{75967592-13D0-44DF-A6D5-6CC2FD7AAD59}" destId="{06DDA8A9-0833-405B-A935-2C76D3430CE7}" srcOrd="5" destOrd="0" presId="urn:microsoft.com/office/officeart/2018/2/layout/IconVerticalSolidList"/>
    <dgm:cxn modelId="{A8885544-B7A6-499D-B246-D00BB218ACB4}" type="presParOf" srcId="{75967592-13D0-44DF-A6D5-6CC2FD7AAD59}" destId="{679DB821-2114-4E1E-80DA-FC299A6A976D}" srcOrd="6" destOrd="0" presId="urn:microsoft.com/office/officeart/2018/2/layout/IconVerticalSolidList"/>
    <dgm:cxn modelId="{6AED30A6-6301-4682-803F-F01A6E53DA40}" type="presParOf" srcId="{679DB821-2114-4E1E-80DA-FC299A6A976D}" destId="{9E0B9A7E-0301-4D58-A593-842E2E30CC1E}" srcOrd="0" destOrd="0" presId="urn:microsoft.com/office/officeart/2018/2/layout/IconVerticalSolidList"/>
    <dgm:cxn modelId="{4365CFB3-E0C5-4D1A-8750-4340C51BBB5C}" type="presParOf" srcId="{679DB821-2114-4E1E-80DA-FC299A6A976D}" destId="{D8D5F5AD-70C3-46C0-871B-3D8ED0E5286A}" srcOrd="1" destOrd="0" presId="urn:microsoft.com/office/officeart/2018/2/layout/IconVerticalSolidList"/>
    <dgm:cxn modelId="{9C1D343B-3F02-4CB4-BD22-E1A412A46434}" type="presParOf" srcId="{679DB821-2114-4E1E-80DA-FC299A6A976D}" destId="{40959332-840E-4F4B-9CAD-43D68C2FCD9F}" srcOrd="2" destOrd="0" presId="urn:microsoft.com/office/officeart/2018/2/layout/IconVerticalSolidList"/>
    <dgm:cxn modelId="{9E9A41B4-7D81-4B93-84DC-1467EBEDB879}" type="presParOf" srcId="{679DB821-2114-4E1E-80DA-FC299A6A976D}" destId="{3FE74864-17DF-46B1-9ED3-1FBEFC8F4907}" srcOrd="3" destOrd="0" presId="urn:microsoft.com/office/officeart/2018/2/layout/IconVerticalSolidList"/>
    <dgm:cxn modelId="{D8A148A6-D3BB-45D3-8AA2-15BA86B447C9}" type="presParOf" srcId="{75967592-13D0-44DF-A6D5-6CC2FD7AAD59}" destId="{D4A4AD0B-FEE5-4E1F-B8D6-D49CC4FCACAC}" srcOrd="7" destOrd="0" presId="urn:microsoft.com/office/officeart/2018/2/layout/IconVerticalSolidList"/>
    <dgm:cxn modelId="{10C4C556-F802-40D7-9A68-3CCDFC9BD5DF}" type="presParOf" srcId="{75967592-13D0-44DF-A6D5-6CC2FD7AAD59}" destId="{1F98835A-D49C-4BBB-B133-B6CBC05075D8}" srcOrd="8" destOrd="0" presId="urn:microsoft.com/office/officeart/2018/2/layout/IconVerticalSolidList"/>
    <dgm:cxn modelId="{CD29BE59-CB89-44EC-B563-BA387CFCC67C}" type="presParOf" srcId="{1F98835A-D49C-4BBB-B133-B6CBC05075D8}" destId="{D379303A-C725-46F0-A694-49B0D790969F}" srcOrd="0" destOrd="0" presId="urn:microsoft.com/office/officeart/2018/2/layout/IconVerticalSolidList"/>
    <dgm:cxn modelId="{37D5D991-8183-44DF-A91F-1552676C9114}" type="presParOf" srcId="{1F98835A-D49C-4BBB-B133-B6CBC05075D8}" destId="{D0357000-78DD-4A7B-A114-EC9D09C595ED}" srcOrd="1" destOrd="0" presId="urn:microsoft.com/office/officeart/2018/2/layout/IconVerticalSolidList"/>
    <dgm:cxn modelId="{EB604BB1-68ED-4C5A-81A9-416C23BDDD1A}" type="presParOf" srcId="{1F98835A-D49C-4BBB-B133-B6CBC05075D8}" destId="{678DF72C-6B50-4D6B-A9FA-45275812D291}" srcOrd="2" destOrd="0" presId="urn:microsoft.com/office/officeart/2018/2/layout/IconVerticalSolidList"/>
    <dgm:cxn modelId="{2D92E49C-7533-4AE9-9340-0D5AFDCA9ED1}" type="presParOf" srcId="{1F98835A-D49C-4BBB-B133-B6CBC05075D8}" destId="{5FD478D8-988A-4215-8751-32C2885822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A3A6C-8A14-4B9F-81C9-1EDF32896E61}">
      <dsp:nvSpPr>
        <dsp:cNvPr id="0" name=""/>
        <dsp:cNvSpPr/>
      </dsp:nvSpPr>
      <dsp:spPr>
        <a:xfrm>
          <a:off x="939162" y="534000"/>
          <a:ext cx="895860" cy="895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01FB22-66FD-4A04-965A-00E6732A3D8F}">
      <dsp:nvSpPr>
        <dsp:cNvPr id="0" name=""/>
        <dsp:cNvSpPr/>
      </dsp:nvSpPr>
      <dsp:spPr>
        <a:xfrm>
          <a:off x="636638" y="1594387"/>
          <a:ext cx="1520507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2E2D62"/>
              </a:solidFill>
            </a:rPr>
            <a:t>Excellence</a:t>
          </a:r>
        </a:p>
      </dsp:txBody>
      <dsp:txXfrm>
        <a:off x="636638" y="1594387"/>
        <a:ext cx="1520507" cy="996051"/>
      </dsp:txXfrm>
    </dsp:sp>
    <dsp:sp modelId="{9602F722-6BB2-4F72-97AC-6BD9FEBDDF32}">
      <dsp:nvSpPr>
        <dsp:cNvPr id="0" name=""/>
        <dsp:cNvSpPr/>
      </dsp:nvSpPr>
      <dsp:spPr>
        <a:xfrm>
          <a:off x="2144326" y="3024001"/>
          <a:ext cx="899999" cy="8999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D52A8F-73A9-4871-A1F6-744A02BD2AD7}">
      <dsp:nvSpPr>
        <dsp:cNvPr id="0" name=""/>
        <dsp:cNvSpPr/>
      </dsp:nvSpPr>
      <dsp:spPr>
        <a:xfrm>
          <a:off x="3017556" y="1596488"/>
          <a:ext cx="1520507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2E2D62"/>
              </a:solidFill>
            </a:rPr>
            <a:t>Mobility</a:t>
          </a:r>
          <a:r>
            <a:rPr lang="en-GB" sz="2000" b="1" kern="1200" dirty="0">
              <a:solidFill>
                <a:srgbClr val="2E2D62"/>
              </a:solidFill>
            </a:rPr>
            <a:t> </a:t>
          </a:r>
        </a:p>
      </dsp:txBody>
      <dsp:txXfrm>
        <a:off x="3017556" y="1596488"/>
        <a:ext cx="1520507" cy="996051"/>
      </dsp:txXfrm>
    </dsp:sp>
    <dsp:sp modelId="{930E342F-5F5D-4842-99B6-46530F204A56}">
      <dsp:nvSpPr>
        <dsp:cNvPr id="0" name=""/>
        <dsp:cNvSpPr/>
      </dsp:nvSpPr>
      <dsp:spPr>
        <a:xfrm>
          <a:off x="5839821" y="534000"/>
          <a:ext cx="895860" cy="895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2FF320-2AFD-4866-95A5-1DCD4AE6EFE4}">
      <dsp:nvSpPr>
        <dsp:cNvPr id="0" name=""/>
        <dsp:cNvSpPr/>
      </dsp:nvSpPr>
      <dsp:spPr>
        <a:xfrm>
          <a:off x="5554097" y="1594387"/>
          <a:ext cx="1520507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2E2D62"/>
              </a:solidFill>
            </a:rPr>
            <a:t>Bottom-up and open to the world</a:t>
          </a:r>
          <a:endParaRPr lang="en-GB" sz="2000" b="1" kern="1200" dirty="0">
            <a:solidFill>
              <a:srgbClr val="2E2D62"/>
            </a:solidFill>
          </a:endParaRPr>
        </a:p>
      </dsp:txBody>
      <dsp:txXfrm>
        <a:off x="5554097" y="1594387"/>
        <a:ext cx="1520507" cy="996051"/>
      </dsp:txXfrm>
    </dsp:sp>
    <dsp:sp modelId="{D3DBE5EB-A392-4392-BA2F-1A972EA76421}">
      <dsp:nvSpPr>
        <dsp:cNvPr id="0" name=""/>
        <dsp:cNvSpPr/>
      </dsp:nvSpPr>
      <dsp:spPr>
        <a:xfrm>
          <a:off x="8448891" y="533972"/>
          <a:ext cx="895860" cy="8958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92D377-7AE5-4C69-97BF-CDA39EA98B78}">
      <dsp:nvSpPr>
        <dsp:cNvPr id="0" name=""/>
        <dsp:cNvSpPr/>
      </dsp:nvSpPr>
      <dsp:spPr>
        <a:xfrm>
          <a:off x="7990346" y="1594835"/>
          <a:ext cx="1807138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2E2D62"/>
              </a:solidFill>
            </a:rPr>
            <a:t>Recruitment and working conditions </a:t>
          </a:r>
        </a:p>
      </dsp:txBody>
      <dsp:txXfrm>
        <a:off x="7990346" y="1594835"/>
        <a:ext cx="1807138" cy="996051"/>
      </dsp:txXfrm>
    </dsp:sp>
    <dsp:sp modelId="{7031B780-3C02-4D83-83A7-760EAFC9E8FA}">
      <dsp:nvSpPr>
        <dsp:cNvPr id="0" name=""/>
        <dsp:cNvSpPr/>
      </dsp:nvSpPr>
      <dsp:spPr>
        <a:xfrm>
          <a:off x="7920000" y="3024001"/>
          <a:ext cx="899999" cy="8999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524D79-33D3-42A3-9C04-47134BE05504}">
      <dsp:nvSpPr>
        <dsp:cNvPr id="0" name=""/>
        <dsp:cNvSpPr/>
      </dsp:nvSpPr>
      <dsp:spPr>
        <a:xfrm>
          <a:off x="1691247" y="4140005"/>
          <a:ext cx="1760991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2E2D62"/>
              </a:solidFill>
            </a:rPr>
            <a:t>Supervision</a:t>
          </a:r>
        </a:p>
      </dsp:txBody>
      <dsp:txXfrm>
        <a:off x="1691247" y="4140005"/>
        <a:ext cx="1760991" cy="996051"/>
      </dsp:txXfrm>
    </dsp:sp>
    <dsp:sp modelId="{F2899A95-62AC-40F7-BE12-B739F1D85818}">
      <dsp:nvSpPr>
        <dsp:cNvPr id="0" name=""/>
        <dsp:cNvSpPr/>
      </dsp:nvSpPr>
      <dsp:spPr>
        <a:xfrm>
          <a:off x="5053579" y="3023999"/>
          <a:ext cx="899999" cy="8999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97E3FA-04C9-40EE-8592-60DE8839092E}">
      <dsp:nvSpPr>
        <dsp:cNvPr id="0" name=""/>
        <dsp:cNvSpPr/>
      </dsp:nvSpPr>
      <dsp:spPr>
        <a:xfrm>
          <a:off x="4477335" y="4139996"/>
          <a:ext cx="2082046" cy="105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rgbClr val="2E2D62"/>
              </a:solidFill>
            </a:rPr>
            <a:t>Open Science and Responsible Research and Innovation</a:t>
          </a:r>
        </a:p>
      </dsp:txBody>
      <dsp:txXfrm>
        <a:off x="4477335" y="4139996"/>
        <a:ext cx="2082046" cy="1053951"/>
      </dsp:txXfrm>
    </dsp:sp>
    <dsp:sp modelId="{C88711C1-D9BB-432E-9B15-ECCB9F3A931E}">
      <dsp:nvSpPr>
        <dsp:cNvPr id="0" name=""/>
        <dsp:cNvSpPr/>
      </dsp:nvSpPr>
      <dsp:spPr>
        <a:xfrm>
          <a:off x="3309906" y="559447"/>
          <a:ext cx="895860" cy="8958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E32F94-10A3-4530-9B9B-23AB8CBA97CE}">
      <dsp:nvSpPr>
        <dsp:cNvPr id="0" name=""/>
        <dsp:cNvSpPr/>
      </dsp:nvSpPr>
      <dsp:spPr>
        <a:xfrm>
          <a:off x="7654132" y="4139995"/>
          <a:ext cx="1520507" cy="99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2E2D62"/>
              </a:solidFill>
            </a:rPr>
            <a:t>European Green Deal</a:t>
          </a:r>
        </a:p>
      </dsp:txBody>
      <dsp:txXfrm>
        <a:off x="7654132" y="4139995"/>
        <a:ext cx="1520507" cy="99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10D2E-6022-479A-951E-667D66D7FEB2}">
      <dsp:nvSpPr>
        <dsp:cNvPr id="0" name=""/>
        <dsp:cNvSpPr/>
      </dsp:nvSpPr>
      <dsp:spPr>
        <a:xfrm>
          <a:off x="0" y="310652"/>
          <a:ext cx="3449334" cy="206960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</a:rPr>
            <a:t>Doctoral Networks (DN)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Doctoral programmes in and outside academia, inc. joint &amp; industrial doctorates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Total budget 2026: €593.03 million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Opening call: 28/05/2026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+mn-lt"/>
              <a:ea typeface="+mn-ea"/>
              <a:cs typeface="Arial"/>
            </a:rPr>
            <a:t>Deadline: 24/11/2026</a:t>
          </a:r>
        </a:p>
      </dsp:txBody>
      <dsp:txXfrm>
        <a:off x="101030" y="411682"/>
        <a:ext cx="3247274" cy="1867540"/>
      </dsp:txXfrm>
    </dsp:sp>
    <dsp:sp modelId="{80FD4A1E-AC65-40C1-80BC-A96DE74AA5C0}">
      <dsp:nvSpPr>
        <dsp:cNvPr id="0" name=""/>
        <dsp:cNvSpPr/>
      </dsp:nvSpPr>
      <dsp:spPr>
        <a:xfrm>
          <a:off x="3794267" y="289997"/>
          <a:ext cx="3449334" cy="2069600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Postdoctoral Fellowships (PF)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Support to excellent postdoctoral researchers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>
            <a:solidFill>
              <a:srgbClr val="CC0099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€399.05 million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09/04/2026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09/09/2026</a:t>
          </a:r>
        </a:p>
      </dsp:txBody>
      <dsp:txXfrm>
        <a:off x="3895297" y="391027"/>
        <a:ext cx="3247274" cy="1867540"/>
      </dsp:txXfrm>
    </dsp:sp>
    <dsp:sp modelId="{83AC49DA-4E95-4755-AB48-9E0314EC789E}">
      <dsp:nvSpPr>
        <dsp:cNvPr id="0" name=""/>
        <dsp:cNvSpPr/>
      </dsp:nvSpPr>
      <dsp:spPr>
        <a:xfrm>
          <a:off x="7588535" y="310652"/>
          <a:ext cx="3449334" cy="2069600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Staff Exchanges (SE)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2E2C61"/>
              </a:solidFill>
              <a:latin typeface="Arial"/>
              <a:ea typeface="+mn-ea"/>
              <a:cs typeface="+mn-cs"/>
            </a:rPr>
            <a:t>Support for research and innovation staff exchanges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2E2C61"/>
            </a:solidFill>
            <a:latin typeface="Arial"/>
            <a:ea typeface="+mn-ea"/>
            <a:cs typeface="+mn-cs"/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€97.92 million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16/12/2025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16/04/2026</a:t>
          </a:r>
        </a:p>
      </dsp:txBody>
      <dsp:txXfrm>
        <a:off x="7689565" y="411682"/>
        <a:ext cx="3247274" cy="1867540"/>
      </dsp:txXfrm>
    </dsp:sp>
    <dsp:sp modelId="{C909F8ED-49B1-40B7-A279-36DAD7B8002D}">
      <dsp:nvSpPr>
        <dsp:cNvPr id="0" name=""/>
        <dsp:cNvSpPr/>
      </dsp:nvSpPr>
      <dsp:spPr>
        <a:xfrm>
          <a:off x="0" y="2725186"/>
          <a:ext cx="3449334" cy="2069600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COFUND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Co-funding doctoral and postdoctoral programmes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0" kern="1200" dirty="0">
            <a:solidFill>
              <a:srgbClr val="1E4D77"/>
            </a:solidFill>
            <a:latin typeface="Arial" panose="020B0604020202020204"/>
            <a:ea typeface="+mn-ea"/>
            <a:cs typeface="Arial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Total budget 2026: €105.46 million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Opening call: 16/12/2025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Deadline: 08/04/2026</a:t>
          </a:r>
        </a:p>
      </dsp:txBody>
      <dsp:txXfrm>
        <a:off x="101030" y="2826216"/>
        <a:ext cx="3247274" cy="1867540"/>
      </dsp:txXfrm>
    </dsp:sp>
    <dsp:sp modelId="{813062D4-61DF-4212-886A-AC984C2928C5}">
      <dsp:nvSpPr>
        <dsp:cNvPr id="0" name=""/>
        <dsp:cNvSpPr/>
      </dsp:nvSpPr>
      <dsp:spPr>
        <a:xfrm>
          <a:off x="3794267" y="2725186"/>
          <a:ext cx="3449334" cy="2069600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MSCA and Citizens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Public outreach events aiming to bring research and researchers closer to the public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0" kern="1200" dirty="0">
            <a:solidFill>
              <a:srgbClr val="1E4D77"/>
            </a:solidFill>
            <a:latin typeface="Arial" panose="020B0604020202020204"/>
            <a:ea typeface="+mn-ea"/>
            <a:cs typeface="Arial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There will not be a call in 2026</a:t>
          </a:r>
        </a:p>
      </dsp:txBody>
      <dsp:txXfrm>
        <a:off x="3895297" y="2826216"/>
        <a:ext cx="3247274" cy="1867540"/>
      </dsp:txXfrm>
    </dsp:sp>
    <dsp:sp modelId="{91648348-A5E7-49E1-9673-861FC2A014D1}">
      <dsp:nvSpPr>
        <dsp:cNvPr id="0" name=""/>
        <dsp:cNvSpPr/>
      </dsp:nvSpPr>
      <dsp:spPr>
        <a:xfrm>
          <a:off x="7588535" y="2725186"/>
          <a:ext cx="3449334" cy="2069600"/>
        </a:xfrm>
        <a:prstGeom prst="roundRect">
          <a:avLst/>
        </a:prstGeom>
        <a:solidFill>
          <a:srgbClr val="FFFFFF"/>
        </a:solidFill>
        <a:ln w="38100" cap="flat" cmpd="sng" algn="ctr">
          <a:solidFill>
            <a:srgbClr val="CC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Choose Europe for Science (</a:t>
          </a:r>
          <a:r>
            <a:rPr lang="en-GB" sz="1700" b="1" kern="1200" dirty="0" err="1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CEfS</a:t>
          </a:r>
          <a:r>
            <a:rPr lang="en-GB" sz="1700" b="1" kern="1200" dirty="0">
              <a:solidFill>
                <a:srgbClr val="CC0099"/>
              </a:solidFill>
              <a:latin typeface="Arial" panose="020B0604020202020204"/>
              <a:ea typeface="+mn-ea"/>
              <a:cs typeface="+mn-cs"/>
            </a:rPr>
            <a:t>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Co-funding postdoctoral programmes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>
            <a:solidFill>
              <a:srgbClr val="CC0099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1E4D77"/>
              </a:solidFill>
              <a:latin typeface="Arial" panose="020B0604020202020204"/>
              <a:ea typeface="+mn-ea"/>
              <a:cs typeface="Arial"/>
            </a:rPr>
            <a:t>There will not be a call in 2026</a:t>
          </a:r>
        </a:p>
      </dsp:txBody>
      <dsp:txXfrm>
        <a:off x="7689565" y="2826216"/>
        <a:ext cx="3247274" cy="1867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3E16-F851-4758-9BB4-15D4BA8145AC}">
      <dsp:nvSpPr>
        <dsp:cNvPr id="0" name=""/>
        <dsp:cNvSpPr/>
      </dsp:nvSpPr>
      <dsp:spPr>
        <a:xfrm>
          <a:off x="0" y="5695"/>
          <a:ext cx="10515600" cy="70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DCA51-C34A-4DD6-B684-5FB4640A8041}">
      <dsp:nvSpPr>
        <dsp:cNvPr id="0" name=""/>
        <dsp:cNvSpPr/>
      </dsp:nvSpPr>
      <dsp:spPr>
        <a:xfrm>
          <a:off x="212460" y="163724"/>
          <a:ext cx="386670" cy="38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ECD2-F9D0-4043-A451-53505E139C3D}">
      <dsp:nvSpPr>
        <dsp:cNvPr id="0" name=""/>
        <dsp:cNvSpPr/>
      </dsp:nvSpPr>
      <dsp:spPr>
        <a:xfrm>
          <a:off x="811592" y="5695"/>
          <a:ext cx="9679425" cy="74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8" tIns="78978" rIns="78978" bIns="789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2E2D62"/>
              </a:solidFill>
            </a:rPr>
            <a:t>Introducing a </a:t>
          </a:r>
          <a:r>
            <a:rPr lang="en-GB" sz="2100" b="1" kern="1200" dirty="0">
              <a:solidFill>
                <a:srgbClr val="2E2D62"/>
              </a:solidFill>
            </a:rPr>
            <a:t>minimum score threshold of 3 </a:t>
          </a:r>
          <a:r>
            <a:rPr lang="en-GB" sz="2100" kern="1200" dirty="0">
              <a:solidFill>
                <a:srgbClr val="2E2D62"/>
              </a:solidFill>
            </a:rPr>
            <a:t>on all evaluation criteria (‘Excellence’, ‘Impact’ and ‘Quality and efficiency of the implementation’)</a:t>
          </a:r>
          <a:endParaRPr lang="en-US" sz="2100" kern="1200" dirty="0">
            <a:solidFill>
              <a:srgbClr val="2E2D62"/>
            </a:solidFill>
          </a:endParaRPr>
        </a:p>
      </dsp:txBody>
      <dsp:txXfrm>
        <a:off x="811592" y="5695"/>
        <a:ext cx="9679425" cy="746247"/>
      </dsp:txXfrm>
    </dsp:sp>
    <dsp:sp modelId="{204B7BC6-CFD8-433A-BB3F-7A5C1C5B341E}">
      <dsp:nvSpPr>
        <dsp:cNvPr id="0" name=""/>
        <dsp:cNvSpPr/>
      </dsp:nvSpPr>
      <dsp:spPr>
        <a:xfrm>
          <a:off x="0" y="938504"/>
          <a:ext cx="10515600" cy="70235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F2F38-3A74-4373-9C0B-0D7E86B25A0D}">
      <dsp:nvSpPr>
        <dsp:cNvPr id="0" name=""/>
        <dsp:cNvSpPr/>
      </dsp:nvSpPr>
      <dsp:spPr>
        <a:xfrm>
          <a:off x="212460" y="1096532"/>
          <a:ext cx="386670" cy="38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8F2AA-159A-43B7-9BE4-4D0959CC3568}">
      <dsp:nvSpPr>
        <dsp:cNvPr id="0" name=""/>
        <dsp:cNvSpPr/>
      </dsp:nvSpPr>
      <dsp:spPr>
        <a:xfrm>
          <a:off x="811592" y="938504"/>
          <a:ext cx="9679425" cy="74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8" tIns="78978" rIns="78978" bIns="789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2E2D62"/>
              </a:solidFill>
            </a:rPr>
            <a:t>Including </a:t>
          </a:r>
          <a:r>
            <a:rPr lang="en-IE" sz="2100" b="1" kern="1200" dirty="0">
              <a:solidFill>
                <a:srgbClr val="2E2D62"/>
              </a:solidFill>
            </a:rPr>
            <a:t>AI in the list of transferrable skills</a:t>
          </a:r>
          <a:endParaRPr lang="en-US" sz="2100" kern="1200" dirty="0">
            <a:solidFill>
              <a:srgbClr val="2E2D62"/>
            </a:solidFill>
          </a:endParaRPr>
        </a:p>
      </dsp:txBody>
      <dsp:txXfrm>
        <a:off x="811592" y="938504"/>
        <a:ext cx="9679425" cy="746247"/>
      </dsp:txXfrm>
    </dsp:sp>
    <dsp:sp modelId="{6487CED5-01C9-4592-9BC1-20451647A585}">
      <dsp:nvSpPr>
        <dsp:cNvPr id="0" name=""/>
        <dsp:cNvSpPr/>
      </dsp:nvSpPr>
      <dsp:spPr>
        <a:xfrm>
          <a:off x="0" y="1871312"/>
          <a:ext cx="10515600" cy="70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E292C-5688-49B9-8E9B-C632A5FC6C6E}">
      <dsp:nvSpPr>
        <dsp:cNvPr id="0" name=""/>
        <dsp:cNvSpPr/>
      </dsp:nvSpPr>
      <dsp:spPr>
        <a:xfrm>
          <a:off x="212460" y="2029341"/>
          <a:ext cx="386670" cy="38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3E475-B1B8-48B2-9AA9-AC487B2FBA00}">
      <dsp:nvSpPr>
        <dsp:cNvPr id="0" name=""/>
        <dsp:cNvSpPr/>
      </dsp:nvSpPr>
      <dsp:spPr>
        <a:xfrm>
          <a:off x="811592" y="1871312"/>
          <a:ext cx="9679425" cy="74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8" tIns="78978" rIns="78978" bIns="789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2E2D62"/>
              </a:solidFill>
            </a:rPr>
            <a:t>Reference to </a:t>
          </a:r>
          <a:r>
            <a:rPr lang="en-GB" sz="2100" b="1" kern="1200" dirty="0">
              <a:solidFill>
                <a:srgbClr val="2E2D62"/>
              </a:solidFill>
            </a:rPr>
            <a:t>restrictions on participation of certain Chinese universities</a:t>
          </a:r>
          <a:r>
            <a:rPr lang="en-GB" sz="2100" kern="1200" dirty="0">
              <a:solidFill>
                <a:srgbClr val="2E2D62"/>
              </a:solidFill>
            </a:rPr>
            <a:t> </a:t>
          </a:r>
          <a:endParaRPr lang="en-US" sz="2100" kern="1200" dirty="0">
            <a:solidFill>
              <a:srgbClr val="2E2D62"/>
            </a:solidFill>
          </a:endParaRPr>
        </a:p>
      </dsp:txBody>
      <dsp:txXfrm>
        <a:off x="811592" y="1871312"/>
        <a:ext cx="9679425" cy="746247"/>
      </dsp:txXfrm>
    </dsp:sp>
    <dsp:sp modelId="{574F717C-5EF4-4584-9C22-6FD5AD444A6C}">
      <dsp:nvSpPr>
        <dsp:cNvPr id="0" name=""/>
        <dsp:cNvSpPr/>
      </dsp:nvSpPr>
      <dsp:spPr>
        <a:xfrm>
          <a:off x="0" y="2804121"/>
          <a:ext cx="10515600" cy="70235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4E2A7-0DA9-425D-902B-F9E0F6FEAF7B}">
      <dsp:nvSpPr>
        <dsp:cNvPr id="0" name=""/>
        <dsp:cNvSpPr/>
      </dsp:nvSpPr>
      <dsp:spPr>
        <a:xfrm>
          <a:off x="212460" y="2962150"/>
          <a:ext cx="386670" cy="386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59C66-BDA1-4018-8B3C-F656C3C7A05E}">
      <dsp:nvSpPr>
        <dsp:cNvPr id="0" name=""/>
        <dsp:cNvSpPr/>
      </dsp:nvSpPr>
      <dsp:spPr>
        <a:xfrm>
          <a:off x="811592" y="2804121"/>
          <a:ext cx="9679425" cy="74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8" tIns="78978" rIns="78978" bIns="789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>
              <a:solidFill>
                <a:srgbClr val="2E2D62"/>
              </a:solidFill>
            </a:rPr>
            <a:t>Increasing</a:t>
          </a:r>
          <a:r>
            <a:rPr lang="en-IE" sz="2100" kern="1200" dirty="0">
              <a:solidFill>
                <a:srgbClr val="2E2D62"/>
              </a:solidFill>
            </a:rPr>
            <a:t> </a:t>
          </a:r>
          <a:r>
            <a:rPr lang="en-IE" sz="2100" b="1" kern="1200" dirty="0">
              <a:solidFill>
                <a:srgbClr val="2E2D62"/>
              </a:solidFill>
            </a:rPr>
            <a:t>2026-2027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living/top-up </a:t>
          </a:r>
          <a:r>
            <a:rPr lang="en-IE" sz="2100" b="1" kern="1200" dirty="0">
              <a:solidFill>
                <a:srgbClr val="2E2D62"/>
              </a:solidFill>
            </a:rPr>
            <a:t>allowances</a:t>
          </a:r>
          <a:endParaRPr lang="en-US" sz="2100" kern="1200" dirty="0">
            <a:solidFill>
              <a:srgbClr val="2E2D62"/>
            </a:solidFill>
          </a:endParaRPr>
        </a:p>
      </dsp:txBody>
      <dsp:txXfrm>
        <a:off x="811592" y="2804121"/>
        <a:ext cx="9679425" cy="746247"/>
      </dsp:txXfrm>
    </dsp:sp>
    <dsp:sp modelId="{FF3ECFBA-4828-4CD0-A2B2-B3E4C7415C4F}">
      <dsp:nvSpPr>
        <dsp:cNvPr id="0" name=""/>
        <dsp:cNvSpPr/>
      </dsp:nvSpPr>
      <dsp:spPr>
        <a:xfrm>
          <a:off x="0" y="3736930"/>
          <a:ext cx="10515600" cy="7023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21F7-0A80-47AC-BAEC-F0FDE805F778}">
      <dsp:nvSpPr>
        <dsp:cNvPr id="0" name=""/>
        <dsp:cNvSpPr/>
      </dsp:nvSpPr>
      <dsp:spPr>
        <a:xfrm>
          <a:off x="212460" y="3894959"/>
          <a:ext cx="386670" cy="3862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F2A0E-95E4-46CA-8849-133D7D79ECC5}">
      <dsp:nvSpPr>
        <dsp:cNvPr id="0" name=""/>
        <dsp:cNvSpPr/>
      </dsp:nvSpPr>
      <dsp:spPr>
        <a:xfrm>
          <a:off x="811592" y="3736930"/>
          <a:ext cx="9679425" cy="74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8" tIns="78978" rIns="78978" bIns="78978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Increasing the maximum duration of secondments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from 1/3 to half of the fellowship duration</a:t>
          </a:r>
          <a:endParaRPr lang="en-US" sz="2100" kern="1200" dirty="0">
            <a:solidFill>
              <a:srgbClr val="2E2D62"/>
            </a:solidFill>
          </a:endParaRPr>
        </a:p>
      </dsp:txBody>
      <dsp:txXfrm>
        <a:off x="811592" y="3736930"/>
        <a:ext cx="9679425" cy="746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7BC6-CFD8-433A-BB3F-7A5C1C5B341E}">
      <dsp:nvSpPr>
        <dsp:cNvPr id="0" name=""/>
        <dsp:cNvSpPr/>
      </dsp:nvSpPr>
      <dsp:spPr>
        <a:xfrm>
          <a:off x="0" y="5800"/>
          <a:ext cx="10515600" cy="7370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F2F38-3A74-4373-9C0B-0D7E86B25A0D}">
      <dsp:nvSpPr>
        <dsp:cNvPr id="0" name=""/>
        <dsp:cNvSpPr/>
      </dsp:nvSpPr>
      <dsp:spPr>
        <a:xfrm>
          <a:off x="222952" y="171633"/>
          <a:ext cx="405765" cy="405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8F2AA-159A-43B7-9BE4-4D0959CC3568}">
      <dsp:nvSpPr>
        <dsp:cNvPr id="0" name=""/>
        <dsp:cNvSpPr/>
      </dsp:nvSpPr>
      <dsp:spPr>
        <a:xfrm>
          <a:off x="851670" y="5800"/>
          <a:ext cx="9650813" cy="76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40" tIns="80440" rIns="80440" bIns="80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DN and PF only, increasing the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UK’s Country Correction Coefficients (CCC) </a:t>
          </a:r>
          <a:r>
            <a:rPr lang="en-IE" sz="2100" b="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that applies to the living allowance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from 141,7% to 143,5% </a:t>
          </a:r>
          <a:endParaRPr lang="en-US" sz="2100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sp:txBody>
      <dsp:txXfrm>
        <a:off x="851670" y="5800"/>
        <a:ext cx="9650813" cy="760066"/>
      </dsp:txXfrm>
    </dsp:sp>
    <dsp:sp modelId="{6487CED5-01C9-4592-9BC1-20451647A585}">
      <dsp:nvSpPr>
        <dsp:cNvPr id="0" name=""/>
        <dsp:cNvSpPr/>
      </dsp:nvSpPr>
      <dsp:spPr>
        <a:xfrm>
          <a:off x="0" y="955883"/>
          <a:ext cx="10515600" cy="7370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E292C-5688-49B9-8E9B-C632A5FC6C6E}">
      <dsp:nvSpPr>
        <dsp:cNvPr id="0" name=""/>
        <dsp:cNvSpPr/>
      </dsp:nvSpPr>
      <dsp:spPr>
        <a:xfrm>
          <a:off x="222952" y="1121716"/>
          <a:ext cx="405765" cy="405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3E475-B1B8-48B2-9AA9-AC487B2FBA00}">
      <dsp:nvSpPr>
        <dsp:cNvPr id="0" name=""/>
        <dsp:cNvSpPr/>
      </dsp:nvSpPr>
      <dsp:spPr>
        <a:xfrm>
          <a:off x="851670" y="955883"/>
          <a:ext cx="9650813" cy="76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40" tIns="80440" rIns="80440" bIns="80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2E2D62"/>
              </a:solidFill>
            </a:rPr>
            <a:t>For PF only</a:t>
          </a:r>
          <a:r>
            <a:rPr lang="en-GB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,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increasing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re-submission score to 80%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to align with DN</a:t>
          </a:r>
          <a:endParaRPr lang="en-US" sz="2100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sp:txBody>
      <dsp:txXfrm>
        <a:off x="851670" y="955883"/>
        <a:ext cx="9650813" cy="760066"/>
      </dsp:txXfrm>
    </dsp:sp>
    <dsp:sp modelId="{574F717C-5EF4-4584-9C22-6FD5AD444A6C}">
      <dsp:nvSpPr>
        <dsp:cNvPr id="0" name=""/>
        <dsp:cNvSpPr/>
      </dsp:nvSpPr>
      <dsp:spPr>
        <a:xfrm>
          <a:off x="0" y="1905966"/>
          <a:ext cx="10515600" cy="7370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4E2A7-0DA9-425D-902B-F9E0F6FEAF7B}">
      <dsp:nvSpPr>
        <dsp:cNvPr id="0" name=""/>
        <dsp:cNvSpPr/>
      </dsp:nvSpPr>
      <dsp:spPr>
        <a:xfrm>
          <a:off x="222952" y="2071799"/>
          <a:ext cx="405765" cy="405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59C66-BDA1-4018-8B3C-F656C3C7A05E}">
      <dsp:nvSpPr>
        <dsp:cNvPr id="0" name=""/>
        <dsp:cNvSpPr/>
      </dsp:nvSpPr>
      <dsp:spPr>
        <a:xfrm>
          <a:off x="851670" y="1905966"/>
          <a:ext cx="9650813" cy="76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40" tIns="80440" rIns="80440" bIns="80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DN, relaxing the enrolment rule </a:t>
          </a:r>
          <a:r>
            <a:rPr lang="en-GB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in doctoral programmes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beneficiaries from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non-associated Third Countries</a:t>
          </a:r>
          <a:endParaRPr lang="en-US" sz="2100" b="1" kern="1200" dirty="0">
            <a:solidFill>
              <a:srgbClr val="2E2D62"/>
            </a:solidFill>
            <a:latin typeface="Arial" panose="020B0604020202020204"/>
            <a:ea typeface="+mn-ea"/>
            <a:cs typeface="+mn-cs"/>
          </a:endParaRPr>
        </a:p>
      </dsp:txBody>
      <dsp:txXfrm>
        <a:off x="851670" y="1905966"/>
        <a:ext cx="9650813" cy="760066"/>
      </dsp:txXfrm>
    </dsp:sp>
    <dsp:sp modelId="{9E0B9A7E-0301-4D58-A593-842E2E30CC1E}">
      <dsp:nvSpPr>
        <dsp:cNvPr id="0" name=""/>
        <dsp:cNvSpPr/>
      </dsp:nvSpPr>
      <dsp:spPr>
        <a:xfrm>
          <a:off x="0" y="2856049"/>
          <a:ext cx="10515600" cy="7370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5F5AD-70C3-46C0-871B-3D8ED0E5286A}">
      <dsp:nvSpPr>
        <dsp:cNvPr id="0" name=""/>
        <dsp:cNvSpPr/>
      </dsp:nvSpPr>
      <dsp:spPr>
        <a:xfrm>
          <a:off x="222952" y="3021882"/>
          <a:ext cx="405765" cy="405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74864-17DF-46B1-9ED3-1FBEFC8F4907}">
      <dsp:nvSpPr>
        <dsp:cNvPr id="0" name=""/>
        <dsp:cNvSpPr/>
      </dsp:nvSpPr>
      <dsp:spPr>
        <a:xfrm>
          <a:off x="851670" y="2856049"/>
          <a:ext cx="9650813" cy="76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40" tIns="80440" rIns="80440" bIns="80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SE, 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relaxing eligibility conditions to allow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same-sector secondments</a:t>
          </a: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, inc. dropping the 1/3 rule on interdisciplinarity</a:t>
          </a:r>
        </a:p>
      </dsp:txBody>
      <dsp:txXfrm>
        <a:off x="851670" y="2856049"/>
        <a:ext cx="9650813" cy="760066"/>
      </dsp:txXfrm>
    </dsp:sp>
    <dsp:sp modelId="{D379303A-C725-46F0-A694-49B0D790969F}">
      <dsp:nvSpPr>
        <dsp:cNvPr id="0" name=""/>
        <dsp:cNvSpPr/>
      </dsp:nvSpPr>
      <dsp:spPr>
        <a:xfrm>
          <a:off x="0" y="3806132"/>
          <a:ext cx="10515600" cy="7370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57000-78DD-4A7B-A114-EC9D09C595ED}">
      <dsp:nvSpPr>
        <dsp:cNvPr id="0" name=""/>
        <dsp:cNvSpPr/>
      </dsp:nvSpPr>
      <dsp:spPr>
        <a:xfrm>
          <a:off x="222952" y="3971965"/>
          <a:ext cx="405765" cy="4053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478D8-988A-4215-8751-32C2885822F2}">
      <dsp:nvSpPr>
        <dsp:cNvPr id="0" name=""/>
        <dsp:cNvSpPr/>
      </dsp:nvSpPr>
      <dsp:spPr>
        <a:xfrm>
          <a:off x="851670" y="3806132"/>
          <a:ext cx="9650813" cy="76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40" tIns="80440" rIns="80440" bIns="80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For SE, removing the </a:t>
          </a:r>
          <a:r>
            <a:rPr lang="en-IE" sz="2100" b="1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rPr>
            <a:t>1-month employment prior to the secondment rule</a:t>
          </a:r>
        </a:p>
      </dsp:txBody>
      <dsp:txXfrm>
        <a:off x="851670" y="3806132"/>
        <a:ext cx="9650813" cy="76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Europe is the EU’s key funding programme for research and innovation. It lasts for 7 years (2021-2027), and it has a budget of EUR 93.5 billion, of which 7% goes to MSCA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their launch in 1996, MSCA has become the EU’s reference programme for doctoral education and postdoctoral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put this into context, in Horizon 2020, the previous framework programme for R&amp;I, that run from 2014 to 2020, the MSCA supported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65 000 researchers in Europe and beyond and funded over 1 000 excellent international doctoral networks.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Excellence: </a:t>
            </a:r>
            <a:r>
              <a:rPr lang="en-GB" b="0" dirty="0"/>
              <a:t>MSCA focuses not only on the excellence of the individual fellows, but also the collaboration fostered, the research conducted as well as the training, supervision and career guidance provided.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Mobility: </a:t>
            </a:r>
            <a:r>
              <a:rPr lang="en-GB" b="0" dirty="0"/>
              <a:t>p</a:t>
            </a:r>
            <a:r>
              <a:rPr lang="en-GB" dirty="0"/>
              <a:t>hysical mobility across countries, sectors and disciplines is central.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dirty="0"/>
              <a:t>Bottom-up and open to </a:t>
            </a:r>
            <a:r>
              <a:rPr lang="en-GB" sz="1400" b="1" i="0" dirty="0"/>
              <a:t>the</a:t>
            </a:r>
            <a:r>
              <a:rPr lang="en-GB" sz="1200" b="1" i="0" dirty="0"/>
              <a:t> world: </a:t>
            </a:r>
            <a:r>
              <a:rPr lang="en-GB" dirty="0"/>
              <a:t>MSCA are open to all research domains, without any prescribed priorities.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cooperation is key to set-up collaborations worldwide and attract foreign talents to Europe. </a:t>
            </a:r>
            <a:r>
              <a:rPr lang="en-GB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Inclusiveness and working conditions: </a:t>
            </a:r>
            <a:r>
              <a:rPr lang="en-GB" dirty="0"/>
              <a:t>MSCA embeds the European Charter for Researchers principles—open recruitment, fair working conditions, and support for researchers at risk and underrepresented groups.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Supervision: </a:t>
            </a:r>
            <a:r>
              <a:rPr lang="en-GB" dirty="0"/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upervision is one of the crucial elements of successful research. Guiding, supporting, directing, advising and mentoring are key factors for a researcher to pursue their career path.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Science and Responsible Research and Innovation: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MSCA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endorses Open Science and Responsible Research and Innovation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(RRI) through engaging society at large, integrating the gender and ethical dimensions, promoting Open Science practices through targeted training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Green Deal: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MSCA supports the EC’s commitment to tackling climate and environmental-related challenges. All MSCA projects are encouraged to address the principles of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MSCA Green Charter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implement measures to minimise the environmental footprint of their activities</a:t>
            </a:r>
            <a:r>
              <a:rPr lang="en-GB" dirty="0">
                <a:effectLst/>
              </a:rPr>
              <a:t> 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DN</a:t>
            </a:r>
            <a:r>
              <a:rPr lang="en-GB" dirty="0"/>
              <a:t>: Supports doctoral programmes developed by universities, research institutions and research infrastructures, businesses including SMEs, and other socio-economic actors from different countries across Europe and beyond.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PF</a:t>
            </a:r>
            <a:r>
              <a:rPr lang="en-GB" dirty="0"/>
              <a:t>:  Enhances the creative and innovative potential of researchers holding a PhD.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SE</a:t>
            </a:r>
            <a:r>
              <a:rPr lang="en-GB" dirty="0"/>
              <a:t>:  Promotes innovative international, inter-sectoral and interdisciplinary collaboration in research and innovation.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COFUND</a:t>
            </a:r>
            <a:r>
              <a:rPr lang="en-GB" dirty="0"/>
              <a:t>:  Co-finances new or existing national, regional or international doctoral programmes and postdoctoral fellowship schemes.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MSCA &amp; Citizens</a:t>
            </a:r>
            <a:r>
              <a:rPr lang="en-GB" dirty="0"/>
              <a:t>:  Aims to bring research and researchers closer to the public at large, to increase awareness of research and innovation activities and to boost public recognition of science and research education.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There will not be a call in 2026, but in 2027 </a:t>
            </a:r>
            <a:r>
              <a:rPr lang="en-GB" b="1" dirty="0"/>
              <a:t>Choose Europe for Science </a:t>
            </a:r>
            <a:r>
              <a:rPr lang="en-GB" dirty="0"/>
              <a:t>will replace the MSCA COFUND-Postdoctoral. </a:t>
            </a:r>
            <a:r>
              <a:rPr lang="en-IE" dirty="0"/>
              <a:t>Max EUR 5M per beneficiary (as opposed to EUR 3.5M), PF contribution model for the EU-funded phase (including CCCs); flexibility regarding the order of the two phases.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Slightly lower budget for all the actions in 2026, and likely to have higher submission numbers as we’ve seen in the last rounds of MSCA PF and DN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MSCA PF expected to open nearly a month earlier (from May to April)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Introducing a</a:t>
            </a:r>
            <a:r>
              <a:rPr lang="en-GB" b="1" dirty="0"/>
              <a:t> minimum score threshold of 3 on all evaluation criteria</a:t>
            </a:r>
            <a:r>
              <a:rPr lang="en-GB" dirty="0"/>
              <a:t> (‘Excellence’ (50%), ‘Impact’ (30%) and ‘Quality and efficiency of the implementation’ (20%))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b="1" dirty="0"/>
              <a:t>AI will be included in the list of transferrable skills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Restriction on participation of </a:t>
            </a:r>
            <a:r>
              <a:rPr lang="en-GB" b="1" dirty="0"/>
              <a:t>Chinese universities linked to the Ministry of Industry and Information (MIIT)</a:t>
            </a:r>
            <a:endParaRPr lang="en-GB" b="1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b="1" dirty="0"/>
              <a:t>Increase 2026-2027 living/top-up allowances</a:t>
            </a:r>
            <a:r>
              <a:rPr lang="en-IE" dirty="0"/>
              <a:t> to cope with inflation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Increasing max duration of secondments </a:t>
            </a:r>
            <a:r>
              <a:rPr lang="en-GB" b="1" dirty="0"/>
              <a:t>from 1/3 to half of fellowship duration</a:t>
            </a:r>
            <a:r>
              <a:rPr lang="en-GB" dirty="0"/>
              <a:t>. For MSCA Global PF this applies to the outgoing phase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kern="1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AFF4F-DA1A-D6DE-9756-9F759CB7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B0D71-6626-FBE8-4867-30F717FA1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B06F3-6F09-D8FB-A831-54FDE906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dirty="0"/>
              <a:t>For DN and PF, </a:t>
            </a:r>
            <a:r>
              <a:rPr lang="en-IE" b="1" dirty="0"/>
              <a:t>the UK’s Country Correction Coefficients (CCC) </a:t>
            </a:r>
            <a:r>
              <a:rPr lang="en-IE" b="0" dirty="0"/>
              <a:t>that applies to the living allowance has increased </a:t>
            </a:r>
            <a:r>
              <a:rPr lang="en-IE" b="1" dirty="0"/>
              <a:t>from 141,7% to 143,5%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rgbClr val="2E2D62"/>
                </a:solidFill>
              </a:rPr>
              <a:t>For PF only</a:t>
            </a:r>
            <a:r>
              <a:rPr lang="en-GB" sz="1200" kern="1200" dirty="0">
                <a:solidFill>
                  <a:srgbClr val="2E2D62"/>
                </a:solidFill>
                <a:latin typeface="Arial" panose="020B0604020202020204"/>
                <a:ea typeface="+mn-ea"/>
                <a:cs typeface="+mn-cs"/>
              </a:rPr>
              <a:t>, </a:t>
            </a:r>
            <a:r>
              <a:rPr lang="en-IE" sz="1200" kern="1200" dirty="0">
                <a:solidFill>
                  <a:srgbClr val="2E2D62"/>
                </a:solidFill>
                <a:latin typeface="Arial" panose="020B0604020202020204"/>
                <a:ea typeface="+mn-ea"/>
                <a:cs typeface="+mn-cs"/>
              </a:rPr>
              <a:t>increasing </a:t>
            </a:r>
            <a:r>
              <a:rPr lang="en-IE" sz="1200" b="1" kern="1200" dirty="0">
                <a:solidFill>
                  <a:srgbClr val="2E2D62"/>
                </a:solidFill>
                <a:latin typeface="Arial" panose="020B0604020202020204"/>
                <a:ea typeface="+mn-ea"/>
                <a:cs typeface="+mn-cs"/>
              </a:rPr>
              <a:t>re-submission score from 70% to 80% </a:t>
            </a:r>
            <a:r>
              <a:rPr lang="en-IE" sz="1200" kern="1200" dirty="0">
                <a:solidFill>
                  <a:srgbClr val="2E2D62"/>
                </a:solidFill>
                <a:latin typeface="Arial" panose="020B0604020202020204"/>
                <a:ea typeface="+mn-ea"/>
                <a:cs typeface="+mn-cs"/>
              </a:rPr>
              <a:t>to align with DN re-submission restrictions</a:t>
            </a:r>
            <a:endParaRPr lang="en-US" sz="1200" kern="1200" dirty="0">
              <a:solidFill>
                <a:srgbClr val="2E2D62"/>
              </a:solidFill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For DN</a:t>
            </a:r>
            <a:r>
              <a:rPr lang="en-GB"/>
              <a:t>, researchers </a:t>
            </a:r>
            <a:r>
              <a:rPr lang="en-GB" dirty="0"/>
              <a:t>recruited by beneficiaries established in non-associated third countries, their enrolment may take place </a:t>
            </a:r>
            <a:r>
              <a:rPr lang="en-GB" b="1" dirty="0"/>
              <a:t>solely in a doctoral programme offered in the country of the beneficiary </a:t>
            </a:r>
            <a:r>
              <a:rPr lang="en-GB" dirty="0"/>
              <a:t>by way of exception.</a:t>
            </a: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For SE, </a:t>
            </a:r>
            <a:r>
              <a:rPr lang="en-GB" b="1" dirty="0"/>
              <a:t>former rule</a:t>
            </a:r>
            <a:r>
              <a:rPr lang="en-GB" dirty="0"/>
              <a:t>: up to 1/3 of the total secondments funded by the EU can be secondments between different Member States/Associated Countries within the same sector (academic or non-academic) if the proposal is </a:t>
            </a:r>
            <a:r>
              <a:rPr lang="en-GB" b="1" dirty="0"/>
              <a:t>considered as interdisciplinary by the evaluators. T</a:t>
            </a:r>
            <a:r>
              <a:rPr lang="en-GB" b="0" dirty="0"/>
              <a:t>his rule has dropped; however, same sector secondments are strongly encouraged to be interdisciplinary.</a:t>
            </a:r>
            <a:endParaRPr lang="en-GB" b="0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For SE, </a:t>
            </a:r>
            <a:r>
              <a:rPr lang="en-GB" b="1" dirty="0"/>
              <a:t>former rule: </a:t>
            </a:r>
            <a:r>
              <a:rPr lang="en-GB" dirty="0"/>
              <a:t>Supported staff members must be actively engaged in or linked to R&amp;I activities for </a:t>
            </a:r>
            <a:r>
              <a:rPr lang="en-GB" b="1" dirty="0"/>
              <a:t>at least one month (full-time equivalent) </a:t>
            </a:r>
            <a:r>
              <a:rPr lang="en-GB" dirty="0"/>
              <a:t>at the sending institution before the first period of secondment. </a:t>
            </a:r>
            <a:r>
              <a:rPr lang="en-GB" b="0" dirty="0"/>
              <a:t>This rule has dropped to give more flexibility to participants to the scheme.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F829C-825C-D663-5A76-845D81658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CFEA-4422-505A-717C-6EAA5C1F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AE14E-BDDF-26B9-A0E4-EE91859C0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74374-3360-1756-6838-F4CD036CD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RADIANCE provides guide to applicants through a FAQ, Handbooks for each scheme,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new MSCA matchmaking platform that brings together Academic Organizations, companies, NGOs, supervisors, etc. This is a unique opportunity to generate new contacts and future successful collaborations in the actual and upcoming MSCA calls.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098AB-6162-9FC1-1DB1-1FD23150C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99EEDD-7E73-4E22-B033-9A2BAF8F6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5692549"/>
            <a:ext cx="2377440" cy="8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68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axess.ec.europa.eu/worldwide/north-america/news/radiance-project-support-msca-participants" TargetMode="External"/><Relationship Id="rId3" Type="http://schemas.openxmlformats.org/officeDocument/2006/relationships/hyperlink" Target="https://ec.europa.eu/info/funding-tenders/opportunities/portal/screen/home" TargetMode="External"/><Relationship Id="rId7" Type="http://schemas.openxmlformats.org/officeDocument/2006/relationships/hyperlink" Target="https://www.ukro.ac.uk/resources/horizon-europe/factshee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e-sklodowska-curie-actions.ec.europa.eu/about-msca/msca-guidelines-on-supervision" TargetMode="External"/><Relationship Id="rId5" Type="http://schemas.openxmlformats.org/officeDocument/2006/relationships/hyperlink" Target="https://ec.europa.eu/info/funding-tenders/opportunities/docs/2021-2027/horizon/guidance/horizon-msca-financial-guide_en.pdf" TargetMode="External"/><Relationship Id="rId10" Type="http://schemas.openxmlformats.org/officeDocument/2006/relationships/hyperlink" Target="https://www.ukro.ac.uk/events/msca-staff-exchanges-2026-call-information-webinar/" TargetMode="External"/><Relationship Id="rId4" Type="http://schemas.openxmlformats.org/officeDocument/2006/relationships/hyperlink" Target="https://ec.europa.eu/info/funding-tenders/opportunities/docs/2021-2027/horizon/wp-call/2026-2027/wp-2-marie-sklodowska-curie-actions_horizon-2026-2027_en.pdf" TargetMode="External"/><Relationship Id="rId9" Type="http://schemas.openxmlformats.org/officeDocument/2006/relationships/hyperlink" Target="https://www.ukro.ac.uk/events/msca-cofund-2026-call-information-webin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7A55A-FFEF-247E-6F8E-12F6A175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153" t="-1817" r="10153" b="23271"/>
          <a:stretch>
            <a:fillRect/>
          </a:stretch>
        </p:blipFill>
        <p:spPr>
          <a:xfrm>
            <a:off x="5674463" y="226217"/>
            <a:ext cx="6206583" cy="5966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48091-F26E-4006-B9C1-010EE0781C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DF519-2134-D016-7257-9C601B67D3B6}"/>
              </a:ext>
            </a:extLst>
          </p:cNvPr>
          <p:cNvSpPr txBox="1"/>
          <p:nvPr/>
        </p:nvSpPr>
        <p:spPr>
          <a:xfrm>
            <a:off x="310954" y="2595732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Novelties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FEC93-E2C1-4833-E993-F44C011B81D1}"/>
              </a:ext>
            </a:extLst>
          </p:cNvPr>
          <p:cNvSpPr/>
          <p:nvPr/>
        </p:nvSpPr>
        <p:spPr>
          <a:xfrm>
            <a:off x="350331" y="3894424"/>
            <a:ext cx="574566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Meco Melguizo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National Contact Point (UK)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February 2026</a:t>
            </a:r>
          </a:p>
        </p:txBody>
      </p:sp>
    </p:spTree>
    <p:extLst>
      <p:ext uri="{BB962C8B-B14F-4D97-AF65-F5344CB8AC3E}">
        <p14:creationId xmlns:p14="http://schemas.microsoft.com/office/powerpoint/2010/main" val="91502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6BF02-DB10-8DCC-6309-1C9B53F7C5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EB2C69F-AB71-5661-EB73-9CC1CFA35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26" y="3957232"/>
            <a:ext cx="6343094" cy="1358826"/>
          </a:xfrm>
          <a:prstGeom prst="rect">
            <a:avLst/>
          </a:prstGeom>
        </p:spPr>
      </p:pic>
      <p:pic>
        <p:nvPicPr>
          <p:cNvPr id="4" name="Picture 3" descr="A silhouette of a person&#10;&#10;AI-generated content may be incorrect.">
            <a:extLst>
              <a:ext uri="{FF2B5EF4-FFF2-40B4-BE49-F238E27FC236}">
                <a16:creationId xmlns:a16="http://schemas.microsoft.com/office/drawing/2014/main" id="{847CA2B6-D499-B76C-5840-329AF28B8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586" y="1252729"/>
            <a:ext cx="3859585" cy="5092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A4F83-C9DF-4A1D-59DB-F5731F6B9358}"/>
              </a:ext>
            </a:extLst>
          </p:cNvPr>
          <p:cNvSpPr txBox="1"/>
          <p:nvPr/>
        </p:nvSpPr>
        <p:spPr>
          <a:xfrm>
            <a:off x="1240983" y="2067457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IE" sz="2200" i="1" dirty="0">
                <a:solidFill>
                  <a:srgbClr val="2E2D62"/>
                </a:solidFill>
                <a:latin typeface="+mj-lt"/>
                <a:cs typeface="Segoe UI Light" panose="020B0502040204020203" pitchFamily="34" charset="0"/>
              </a:rPr>
              <a:t>Nothing in life is to be feared, it is only to be understood. Now is the time to understand more, so that we may fear less.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IE" sz="2200" b="1" dirty="0">
                <a:solidFill>
                  <a:srgbClr val="2E2D62"/>
                </a:solidFill>
                <a:latin typeface="+mj-lt"/>
              </a:rPr>
              <a:t>Marie </a:t>
            </a:r>
            <a:r>
              <a:rPr lang="en-IE" sz="2200" b="1" dirty="0" err="1">
                <a:solidFill>
                  <a:srgbClr val="2E2D62"/>
                </a:solidFill>
                <a:latin typeface="+mj-lt"/>
              </a:rPr>
              <a:t>Skłodowska</a:t>
            </a:r>
            <a:r>
              <a:rPr lang="en-IE" sz="2200" b="1" dirty="0">
                <a:solidFill>
                  <a:srgbClr val="2E2D62"/>
                </a:solidFill>
                <a:latin typeface="+mj-lt"/>
              </a:rPr>
              <a:t>-Curie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C4864-CABF-FEE1-3A85-6A466A30ACB8}"/>
              </a:ext>
            </a:extLst>
          </p:cNvPr>
          <p:cNvSpPr/>
          <p:nvPr/>
        </p:nvSpPr>
        <p:spPr>
          <a:xfrm>
            <a:off x="2491856" y="5298116"/>
            <a:ext cx="3594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E2D62"/>
                </a:solidFill>
                <a:latin typeface="+mj-lt"/>
                <a:cs typeface="Segoe UI Light" panose="020B0502040204020203" pitchFamily="34" charset="0"/>
              </a:rPr>
              <a:t>mariecurie-uk@ukro.ac.uk</a:t>
            </a:r>
          </a:p>
        </p:txBody>
      </p:sp>
    </p:spTree>
    <p:extLst>
      <p:ext uri="{BB962C8B-B14F-4D97-AF65-F5344CB8AC3E}">
        <p14:creationId xmlns:p14="http://schemas.microsoft.com/office/powerpoint/2010/main" val="266869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holding globe jigsaw">
            <a:extLst>
              <a:ext uri="{FF2B5EF4-FFF2-40B4-BE49-F238E27FC236}">
                <a16:creationId xmlns:a16="http://schemas.microsoft.com/office/drawing/2014/main" id="{DDE64F77-DD37-7944-AC9A-9EDCF387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5999" y="1397001"/>
            <a:ext cx="6096000" cy="4064000"/>
          </a:xfrm>
          <a:prstGeom prst="rect">
            <a:avLst/>
          </a:prstGeom>
        </p:spPr>
      </p:pic>
      <p:pic>
        <p:nvPicPr>
          <p:cNvPr id="12" name="Picture 11" descr="A black and white rectangle&#10;&#10;Description automatically generated">
            <a:extLst>
              <a:ext uri="{FF2B5EF4-FFF2-40B4-BE49-F238E27FC236}">
                <a16:creationId xmlns:a16="http://schemas.microsoft.com/office/drawing/2014/main" id="{D905C7FB-3099-22E8-B990-CBF626D86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75" t="30689"/>
          <a:stretch/>
        </p:blipFill>
        <p:spPr>
          <a:xfrm rot="10800000">
            <a:off x="7935481" y="-63409"/>
            <a:ext cx="4256518" cy="6939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D0E99-4C26-9649-9C36-4AE82DF8391E}"/>
              </a:ext>
            </a:extLst>
          </p:cNvPr>
          <p:cNvSpPr txBox="1"/>
          <p:nvPr/>
        </p:nvSpPr>
        <p:spPr>
          <a:xfrm>
            <a:off x="406343" y="1434715"/>
            <a:ext cx="5101814" cy="42216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Quiz</a:t>
            </a:r>
          </a:p>
          <a:p>
            <a:pPr>
              <a:spcAft>
                <a:spcPts val="200"/>
              </a:spcAft>
            </a:pPr>
            <a:endParaRPr lang="en-US" sz="1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Setting the scene</a:t>
            </a:r>
          </a:p>
          <a:p>
            <a:r>
              <a:rPr lang="en-US" sz="20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in Horizon Europe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MSCA </a:t>
            </a:r>
          </a:p>
          <a:p>
            <a:pPr>
              <a:spcAft>
                <a:spcPts val="200"/>
              </a:spcAft>
            </a:pPr>
            <a:r>
              <a:rPr lang="en-US" sz="20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and Actions</a:t>
            </a:r>
          </a:p>
          <a:p>
            <a:pPr>
              <a:spcAft>
                <a:spcPts val="200"/>
              </a:spcAft>
            </a:pPr>
            <a:endParaRPr lang="en-US" sz="1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Novelties</a:t>
            </a:r>
          </a:p>
          <a:p>
            <a:pPr>
              <a:spcAft>
                <a:spcPts val="200"/>
              </a:spcAft>
            </a:pPr>
            <a:r>
              <a:rPr lang="fr-BE" sz="20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Work Programme 2026-2027</a:t>
            </a:r>
            <a:endParaRPr lang="en-US" sz="20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en-US" sz="1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Questions</a:t>
            </a:r>
          </a:p>
          <a:p>
            <a:endParaRPr lang="en-US" sz="1400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2B984-90EF-73C3-EF2E-D1C6EBAF8909}"/>
              </a:ext>
            </a:extLst>
          </p:cNvPr>
          <p:cNvSpPr txBox="1"/>
          <p:nvPr/>
        </p:nvSpPr>
        <p:spPr>
          <a:xfrm>
            <a:off x="764754" y="50283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baseline="0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MSCA </a:t>
            </a:r>
            <a:r>
              <a:rPr lang="en-US" sz="44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Quiz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AAA7E-9871-F75A-0F2F-C91039AC5221}"/>
              </a:ext>
            </a:extLst>
          </p:cNvPr>
          <p:cNvSpPr txBox="1"/>
          <p:nvPr/>
        </p:nvSpPr>
        <p:spPr>
          <a:xfrm>
            <a:off x="764754" y="1825625"/>
            <a:ext cx="5181600" cy="37793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</a:pPr>
            <a:endParaRPr lang="en-US" sz="2800" b="1" spc="-100" dirty="0">
              <a:solidFill>
                <a:srgbClr val="676767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b="1" spc="-100" dirty="0">
              <a:solidFill>
                <a:srgbClr val="676767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spc="-100" dirty="0">
                <a:solidFill>
                  <a:srgbClr val="676767"/>
                </a:solidFill>
                <a:latin typeface="Arial"/>
                <a:cs typeface="Arial"/>
              </a:rPr>
              <a:t>Join at slido.com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</a:pPr>
            <a:r>
              <a:rPr lang="en-US" sz="2800" b="1" spc="-100" dirty="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#2917 4996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676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2FA55-2963-1EE3-60D8-28FD9D1C6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54" y="1152525"/>
            <a:ext cx="4552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01BED-E197-BB7D-B4CD-0E0DFD54D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5371B6-509E-662E-BD55-1CA59BEE582C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MSCA in Horizon Europe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89393-61F5-A709-59EF-9CA22F9361C3}"/>
              </a:ext>
            </a:extLst>
          </p:cNvPr>
          <p:cNvSpPr txBox="1"/>
          <p:nvPr/>
        </p:nvSpPr>
        <p:spPr>
          <a:xfrm>
            <a:off x="401053" y="1032710"/>
            <a:ext cx="11576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C0099"/>
                </a:solidFill>
                <a:cs typeface="Arial"/>
              </a:rPr>
              <a:t>The EU’s reference programme for doctoral education and postdoctoral training</a:t>
            </a:r>
            <a:endParaRPr lang="en-US" dirty="0"/>
          </a:p>
        </p:txBody>
      </p:sp>
      <p:pic>
        <p:nvPicPr>
          <p:cNvPr id="10" name="Picture 9" descr="A blue and white sign with a red circle&#10;&#10;AI-generated content may be incorrect.">
            <a:extLst>
              <a:ext uri="{FF2B5EF4-FFF2-40B4-BE49-F238E27FC236}">
                <a16:creationId xmlns:a16="http://schemas.microsoft.com/office/drawing/2014/main" id="{D4F1F8F2-544E-096E-6615-B7AFF8CB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57" y="1537910"/>
            <a:ext cx="8512343" cy="4754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0E8DC6-6126-BDE9-5D52-278C10D0EDA7}"/>
              </a:ext>
            </a:extLst>
          </p:cNvPr>
          <p:cNvSpPr txBox="1"/>
          <p:nvPr/>
        </p:nvSpPr>
        <p:spPr>
          <a:xfrm>
            <a:off x="571499" y="2887579"/>
            <a:ext cx="2265947" cy="2045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DCD06-C23C-52BF-7F3C-88FA37C6515F}"/>
              </a:ext>
            </a:extLst>
          </p:cNvPr>
          <p:cNvSpPr txBox="1"/>
          <p:nvPr/>
        </p:nvSpPr>
        <p:spPr>
          <a:xfrm>
            <a:off x="360949" y="2476500"/>
            <a:ext cx="2677025" cy="226445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0099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500" b="1" dirty="0">
                <a:solidFill>
                  <a:srgbClr val="1E4D77"/>
                </a:solidFill>
                <a:cs typeface="Arial"/>
              </a:rPr>
              <a:t>Equipping researchers </a:t>
            </a:r>
            <a:endParaRPr lang="en-US" dirty="0"/>
          </a:p>
          <a:p>
            <a:pPr algn="ctr"/>
            <a:r>
              <a:rPr lang="en-GB" sz="1500" b="1" dirty="0">
                <a:solidFill>
                  <a:srgbClr val="1E4D77"/>
                </a:solidFill>
                <a:cs typeface="Arial"/>
              </a:rPr>
              <a:t>with new knowledge </a:t>
            </a:r>
            <a:endParaRPr lang="en-GB" dirty="0"/>
          </a:p>
          <a:p>
            <a:pPr algn="ctr"/>
            <a:r>
              <a:rPr lang="en-GB" sz="1500" b="1" dirty="0">
                <a:solidFill>
                  <a:srgbClr val="1E4D77"/>
                </a:solidFill>
                <a:cs typeface="Arial"/>
              </a:rPr>
              <a:t>and skills through mobility </a:t>
            </a:r>
            <a:endParaRPr lang="en-GB" dirty="0"/>
          </a:p>
          <a:p>
            <a:pPr algn="ctr"/>
            <a:r>
              <a:rPr lang="en-GB" sz="1500" b="1" dirty="0">
                <a:solidFill>
                  <a:srgbClr val="1E4D77"/>
                </a:solidFill>
                <a:cs typeface="Arial"/>
              </a:rPr>
              <a:t>and training </a:t>
            </a:r>
            <a:endParaRPr lang="en-GB" dirty="0"/>
          </a:p>
          <a:p>
            <a:pPr algn="ctr"/>
            <a:br>
              <a:rPr lang="en-US" dirty="0"/>
            </a:br>
            <a:r>
              <a:rPr lang="en-GB" sz="1600" b="1" dirty="0">
                <a:solidFill>
                  <a:srgbClr val="1E4D77"/>
                </a:solidFill>
                <a:cs typeface="Arial"/>
              </a:rPr>
              <a:t>Budget = €6.6billion</a:t>
            </a:r>
            <a:endParaRPr lang="en-GB" dirty="0"/>
          </a:p>
          <a:p>
            <a:pPr algn="l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20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4599B5-5088-483F-8C37-63790D80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3963"/>
            <a:ext cx="4895994" cy="1600200"/>
          </a:xfrm>
        </p:spPr>
        <p:txBody>
          <a:bodyPr anchor="b">
            <a:normAutofit/>
          </a:bodyPr>
          <a:lstStyle/>
          <a:p>
            <a:r>
              <a:rPr lang="en-GB" sz="4400" spc="-150" dirty="0">
                <a:solidFill>
                  <a:srgbClr val="2E2D62"/>
                </a:solidFill>
                <a:latin typeface="Arial"/>
                <a:ea typeface="+mn-ea"/>
                <a:cs typeface="Arial"/>
              </a:rPr>
              <a:t>MSCA Principles 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CEF6EE-B310-5012-DA72-050A045E7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014832"/>
              </p:ext>
            </p:extLst>
          </p:nvPr>
        </p:nvGraphicFramePr>
        <p:xfrm>
          <a:off x="623454" y="997528"/>
          <a:ext cx="10895036" cy="566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5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52E391-C5BC-770F-75F1-475068A11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218245"/>
              </p:ext>
            </p:extLst>
          </p:nvPr>
        </p:nvGraphicFramePr>
        <p:xfrm>
          <a:off x="829453" y="876280"/>
          <a:ext cx="11037870" cy="510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F842E5-D41E-F004-2311-8D26F6601D7D}"/>
              </a:ext>
            </a:extLst>
          </p:cNvPr>
          <p:cNvSpPr txBox="1">
            <a:spLocks/>
          </p:cNvSpPr>
          <p:nvPr/>
        </p:nvSpPr>
        <p:spPr>
          <a:xfrm>
            <a:off x="829453" y="76180"/>
            <a:ext cx="4895994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pc="-150" dirty="0">
                <a:solidFill>
                  <a:srgbClr val="2E2D62"/>
                </a:solidFill>
                <a:latin typeface="Arial"/>
                <a:ea typeface="+mn-ea"/>
                <a:cs typeface="Arial"/>
              </a:rPr>
              <a:t>MSCA Actions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3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F56B606-9D6A-791A-AD64-EF833AC1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Novelties – All Actions</a:t>
            </a:r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20120A6-75EB-4F39-6E19-CFC15A1AF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210281"/>
              </p:ext>
            </p:extLst>
          </p:nvPr>
        </p:nvGraphicFramePr>
        <p:xfrm>
          <a:off x="838200" y="1371600"/>
          <a:ext cx="10515600" cy="448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01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66F39-0468-45DD-2071-283CE1838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3BE11B-4838-7A84-9611-36FBE8E6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Novelties – Particular Actions</a:t>
            </a:r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583729F-015C-EFEF-C5B3-0AA21541F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115372"/>
              </p:ext>
            </p:extLst>
          </p:nvPr>
        </p:nvGraphicFramePr>
        <p:xfrm>
          <a:off x="838200" y="1274618"/>
          <a:ext cx="1051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53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D6396-11E8-5A67-AB00-D9E30EC7A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F654-517C-1FDA-90BF-AC4524F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Resources/ Upcoming MSCA sessions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9C4B27-8A29-D0A2-D766-627A0D720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256788"/>
              </p:ext>
            </p:extLst>
          </p:nvPr>
        </p:nvGraphicFramePr>
        <p:xfrm>
          <a:off x="838200" y="1386321"/>
          <a:ext cx="10515600" cy="444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216939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05764168"/>
                    </a:ext>
                  </a:extLst>
                </a:gridCol>
              </a:tblGrid>
              <a:tr h="659565">
                <a:tc>
                  <a:txBody>
                    <a:bodyPr/>
                    <a:lstStyle/>
                    <a:p>
                      <a:r>
                        <a:rPr lang="en-GB" sz="2600" dirty="0"/>
                        <a:t>Resources</a:t>
                      </a: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MSCA Information webinars</a:t>
                      </a:r>
                    </a:p>
                  </a:txBody>
                  <a:tcP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2915"/>
                  </a:ext>
                </a:extLst>
              </a:tr>
              <a:tr h="378687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Funding &amp; Tenders Portal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2026-2027 Work Programme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Financial Guide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Guidelines on Supervision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Our 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Factsheets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RADIANCE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project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COFUND 2026 Call Information webinar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February, 10:00-12:00. 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Recording will be available soon!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MSCA Staff Exchanges 2026 Call Information webinar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February, 10:00-12:00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>
                          <a:srgbClr val="2E2C5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MSCA Doctoral Networks, 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 June, 10:00-12:00. 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Registration details will follow soon.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8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62606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6HYZPCKXR67N-904599621-165473</_dlc_DocId>
    <_dlc_DocIdUrl xmlns="36ebd4db-6f78-4d9b-a8bd-dda683c55855">
      <Url>https://ukri.sharepoint.com/sites/og_UKRO/_layouts/15/DocIdRedir.aspx?ID=6HYZPCKXR67N-904599621-165473</Url>
      <Description>6HYZPCKXR67N-904599621-165473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F33A39-DEFA-4856-AE4E-EA91BD408C4B}"/>
</file>

<file path=customXml/itemProps2.xml><?xml version="1.0" encoding="utf-8"?>
<ds:datastoreItem xmlns:ds="http://schemas.openxmlformats.org/officeDocument/2006/customXml" ds:itemID="{90F7B3DB-01A0-481C-91CF-DA512541C6D7}">
  <ds:schemaRefs>
    <ds:schemaRef ds:uri="http://purl.org/dc/elements/1.1/"/>
    <ds:schemaRef ds:uri="aa646d20-2591-4897-979a-12ac5f348ea0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34c96a2-eb0c-4033-b35f-0261faddef2d"/>
    <ds:schemaRef ds:uri="http://schemas.microsoft.com/office/infopath/2007/PartnerControls"/>
    <ds:schemaRef ds:uri="2e24dfb7-a69e-40eb-b94f-44b9ca9c25e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BA72F5-3197-4E2C-B3A5-9A8A26FF58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1434</Words>
  <Application>Microsoft Office PowerPoint</Application>
  <PresentationFormat>Widescreen</PresentationFormat>
  <Paragraphs>159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Font and logo master</vt:lpstr>
      <vt:lpstr>Font master without logo</vt:lpstr>
      <vt:lpstr>PowerPoint Presentation</vt:lpstr>
      <vt:lpstr>PowerPoint Presentation</vt:lpstr>
      <vt:lpstr>PowerPoint Presentation</vt:lpstr>
      <vt:lpstr>PowerPoint Presentation</vt:lpstr>
      <vt:lpstr>MSCA Principles  </vt:lpstr>
      <vt:lpstr>PowerPoint Presentation</vt:lpstr>
      <vt:lpstr>Novelties – All Actions</vt:lpstr>
      <vt:lpstr>Novelties – Particular Actions</vt:lpstr>
      <vt:lpstr>Resources/ Upcoming MSCA sessions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Raquel Meco Melguizo - UKRI</cp:lastModifiedBy>
  <cp:revision>189</cp:revision>
  <dcterms:created xsi:type="dcterms:W3CDTF">2019-09-17T08:04:08Z</dcterms:created>
  <dcterms:modified xsi:type="dcterms:W3CDTF">2026-02-10T16:52:03Z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38872e99-35c2-4701-bfa4-063006f015bb</vt:lpwstr>
  </property>
  <property fmtid="{D5CDD505-2E9C-101B-9397-08002B2CF9AE}" pid="4" name="MediaServiceImageTags">
    <vt:lpwstr/>
  </property>
  <property fmtid="{D5CDD505-2E9C-101B-9397-08002B2CF9AE}" pid="5" name="MSIP_Label_34c27a6e-c833-42bb-83c2-622284533524_Enabled">
    <vt:lpwstr>true</vt:lpwstr>
  </property>
  <property fmtid="{D5CDD505-2E9C-101B-9397-08002B2CF9AE}" pid="6" name="MSIP_Label_34c27a6e-c833-42bb-83c2-622284533524_SetDate">
    <vt:lpwstr>2026-02-10T16:16:07Z</vt:lpwstr>
  </property>
  <property fmtid="{D5CDD505-2E9C-101B-9397-08002B2CF9AE}" pid="7" name="MSIP_Label_34c27a6e-c833-42bb-83c2-622284533524_Method">
    <vt:lpwstr>Standard</vt:lpwstr>
  </property>
  <property fmtid="{D5CDD505-2E9C-101B-9397-08002B2CF9AE}" pid="8" name="MSIP_Label_34c27a6e-c833-42bb-83c2-622284533524_Name">
    <vt:lpwstr>Official - Public</vt:lpwstr>
  </property>
  <property fmtid="{D5CDD505-2E9C-101B-9397-08002B2CF9AE}" pid="9" name="MSIP_Label_34c27a6e-c833-42bb-83c2-622284533524_SiteId">
    <vt:lpwstr>8bb7e08e-daa4-4a8e-927e-fca38db04b7e</vt:lpwstr>
  </property>
  <property fmtid="{D5CDD505-2E9C-101B-9397-08002B2CF9AE}" pid="10" name="MSIP_Label_34c27a6e-c833-42bb-83c2-622284533524_ActionId">
    <vt:lpwstr>922e95df-6b53-432f-b6a4-cc4959052a0e</vt:lpwstr>
  </property>
  <property fmtid="{D5CDD505-2E9C-101B-9397-08002B2CF9AE}" pid="11" name="MSIP_Label_34c27a6e-c833-42bb-83c2-622284533524_ContentBits">
    <vt:lpwstr>0</vt:lpwstr>
  </property>
  <property fmtid="{D5CDD505-2E9C-101B-9397-08002B2CF9AE}" pid="12" name="MSIP_Label_34c27a6e-c833-42bb-83c2-622284533524_Tag">
    <vt:lpwstr>10, 3, 0, 1</vt:lpwstr>
  </property>
</Properties>
</file>