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300" r:id="rId2"/>
    <p:sldId id="257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3" r:id="rId15"/>
    <p:sldId id="276" r:id="rId16"/>
    <p:sldId id="274" r:id="rId17"/>
    <p:sldId id="288" r:id="rId18"/>
    <p:sldId id="299" r:id="rId1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884" y="48"/>
      </p:cViewPr>
      <p:guideLst>
        <p:guide orient="horz" pos="2880"/>
        <p:guide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zej Thomas - UKRI" userId="075cb041-c6ee-4ddd-9e70-4915d53bf038" providerId="ADAL" clId="{B9A8F6E4-9332-48C0-863D-8C35BFDC6E3D}"/>
    <pc:docChg chg="modSld">
      <pc:chgData name="Blazej Thomas - UKRI" userId="075cb041-c6ee-4ddd-9e70-4915d53bf038" providerId="ADAL" clId="{B9A8F6E4-9332-48C0-863D-8C35BFDC6E3D}" dt="2026-02-04T10:22:56.802" v="0" actId="21"/>
      <pc:docMkLst>
        <pc:docMk/>
      </pc:docMkLst>
      <pc:sldChg chg="modSp mod">
        <pc:chgData name="Blazej Thomas - UKRI" userId="075cb041-c6ee-4ddd-9e70-4915d53bf038" providerId="ADAL" clId="{B9A8F6E4-9332-48C0-863D-8C35BFDC6E3D}" dt="2026-02-04T10:22:56.802" v="0" actId="21"/>
        <pc:sldMkLst>
          <pc:docMk/>
          <pc:sldMk cId="0" sldId="276"/>
        </pc:sldMkLst>
        <pc:spChg chg="mod">
          <ac:chgData name="Blazej Thomas - UKRI" userId="075cb041-c6ee-4ddd-9e70-4915d53bf038" providerId="ADAL" clId="{B9A8F6E4-9332-48C0-863D-8C35BFDC6E3D}" dt="2026-02-04T10:22:56.802" v="0" actId="21"/>
          <ac:spMkLst>
            <pc:docMk/>
            <pc:sldMk cId="0" sldId="27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86F32-B460-4510-9F48-0BAC07D61D83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68C9D-7E17-47A3-A5F8-501636DB8A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256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4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68C9D-7E17-47A3-A5F8-501636DB8A6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30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95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85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85103" y="0"/>
            <a:ext cx="6406896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846" y="11724"/>
            <a:ext cx="8460105" cy="6846570"/>
          </a:xfrm>
          <a:custGeom>
            <a:avLst/>
            <a:gdLst/>
            <a:ahLst/>
            <a:cxnLst/>
            <a:rect l="l" t="t" r="r" b="b"/>
            <a:pathLst>
              <a:path w="8460105" h="6846570">
                <a:moveTo>
                  <a:pt x="8459667" y="3405393"/>
                </a:moveTo>
                <a:lnTo>
                  <a:pt x="8459667" y="0"/>
                </a:lnTo>
                <a:lnTo>
                  <a:pt x="0" y="0"/>
                </a:lnTo>
                <a:lnTo>
                  <a:pt x="0" y="3405393"/>
                </a:lnTo>
                <a:lnTo>
                  <a:pt x="1666117" y="3405393"/>
                </a:lnTo>
                <a:lnTo>
                  <a:pt x="1666117" y="6846224"/>
                </a:lnTo>
                <a:lnTo>
                  <a:pt x="6107900" y="6846224"/>
                </a:lnTo>
                <a:lnTo>
                  <a:pt x="6107900" y="3405393"/>
                </a:lnTo>
                <a:lnTo>
                  <a:pt x="8459667" y="3405393"/>
                </a:lnTo>
                <a:close/>
              </a:path>
              <a:path w="8460105" h="6846570">
                <a:moveTo>
                  <a:pt x="1666117" y="6846224"/>
                </a:moveTo>
                <a:lnTo>
                  <a:pt x="1666117" y="6274774"/>
                </a:lnTo>
                <a:lnTo>
                  <a:pt x="898930" y="6846224"/>
                </a:lnTo>
                <a:lnTo>
                  <a:pt x="1666117" y="6846224"/>
                </a:lnTo>
                <a:close/>
              </a:path>
            </a:pathLst>
          </a:custGeom>
          <a:solidFill>
            <a:srgbClr val="00B1C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10753" y="-9190"/>
            <a:ext cx="5280899" cy="55829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6939" y="600278"/>
            <a:ext cx="4271010" cy="605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D2C4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D2C4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D2C4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D2C4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292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350596"/>
            <a:ext cx="8859520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D2C4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5896" y="3021177"/>
            <a:ext cx="5995670" cy="181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ukro@ukro.ac.uk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ukro.ac.uk/news/checks-reviews-and-audits-on-lump-sum-projects-in-horizon-europe/" TargetMode="Externa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kro.ac.uk/news/summary-of-ec-webinar-on-novelties-in-the-2026-2027-horizon-europe-work-programme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ec.europa.eu/info/funding-tenders/opportunities/docs/2021-2027/experts/standard-briefing-slides-for-experts_he_en.pdf" TargetMode="External"/><Relationship Id="rId3" Type="http://schemas.openxmlformats.org/officeDocument/2006/relationships/image" Target="../media/image27.jpg"/><Relationship Id="rId7" Type="http://schemas.openxmlformats.org/officeDocument/2006/relationships/hyperlink" Target="https://ec.europa.eu/info/funding-tenders/opportunities/docs/2021-2027/common/guidance/how-to-manage-your-lump-sum-grants_en.pdf" TargetMode="External"/><Relationship Id="rId12" Type="http://schemas.openxmlformats.org/officeDocument/2006/relationships/hyperlink" Target="https://www.europarl.europa.eu/stoa/en/document/EPRS_STU(2022)697218" TargetMode="External"/><Relationship Id="rId2" Type="http://schemas.openxmlformats.org/officeDocument/2006/relationships/hyperlink" Target="https://ec.europa.eu/info/funding-tenders/opportunities/portal/screen/programmes/horizon/lump-su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.europa.eu/info/funding-tenders/opportunities/portal/screen/support/faq%3Btype%3D0%2C1%3Bcategories%3D%3Btenders%3D%3Bprogramme%3D43108390%3Bkeyword%3Dlump%20sum-FAQs%3BfreeTextSearchKeyword%3D%22lump%20sum%22%3BmatchWholeText%3Dtrue%3Bperiod%3Dnull%3Bstatus%3D0%3BsortQuery%3Drelevance%3BfaqListKey%3DfaqSearchTablePageState" TargetMode="External"/><Relationship Id="rId11" Type="http://schemas.openxmlformats.org/officeDocument/2006/relationships/hyperlink" Target="https://ec.europa.eu/info/news/lump-sum-funding-works-practice-assessment-pilot-horizon-2020-2021-oct-06_en" TargetMode="External"/><Relationship Id="rId5" Type="http://schemas.openxmlformats.org/officeDocument/2006/relationships/hyperlink" Target="https://op.europa.eu/en/publication-detail/-/publication/cc123397-b6ea-11ec-b6f4-01aa75ed71a1/language-en/format-PDF/source-254704739" TargetMode="External"/><Relationship Id="rId10" Type="http://schemas.openxmlformats.org/officeDocument/2006/relationships/hyperlink" Target="https://ec.europa.eu/info/funding-tenders/opportunities/docs/2021-2027/horizon/guidance/ls-decision_he_en.pdf" TargetMode="External"/><Relationship Id="rId4" Type="http://schemas.openxmlformats.org/officeDocument/2006/relationships/hyperlink" Target="https://ec.europa.eu/info/funding-tenders/opportunities/docs/2021-2027/horizon/guidance/ls-funding-what-do-i-need-to-know_he_en.pdf" TargetMode="External"/><Relationship Id="rId9" Type="http://schemas.openxmlformats.org/officeDocument/2006/relationships/hyperlink" Target="https://ec.europa.eu/info/funding-tenders/opportunities/docs/2021-2027/common/agr-contr/ls-mga_en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9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mailto:ukro@ukro.ac.uk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33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unding-tenders/opportunities/docs/2021-2027/horizon/guidance/ls-funding-what-do-i-need-to-know_he_en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unding-tenders/opportunities/docs/2021-2027/common/agr-contr/ls-mga_en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evice&#10;&#10;Description automatically generated">
            <a:extLst>
              <a:ext uri="{FF2B5EF4-FFF2-40B4-BE49-F238E27FC236}">
                <a16:creationId xmlns:a16="http://schemas.microsoft.com/office/drawing/2014/main" id="{A86CDE00-9165-4C95-BDF5-03A14F2377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470"/>
          <a:stretch/>
        </p:blipFill>
        <p:spPr>
          <a:xfrm rot="10800000">
            <a:off x="7256046" y="0"/>
            <a:ext cx="4935954" cy="691571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E887F58-63AF-3E41-BF37-91740753F7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5805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ED5F4A1-72C1-B64A-B6C8-5B8230A2F45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512763"/>
            <a:ext cx="3302358" cy="9715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E48954-942C-1C4C-818E-BEF11B1D1890}"/>
              </a:ext>
            </a:extLst>
          </p:cNvPr>
          <p:cNvSpPr txBox="1"/>
          <p:nvPr/>
        </p:nvSpPr>
        <p:spPr>
          <a:xfrm>
            <a:off x="1442233" y="2202938"/>
            <a:ext cx="7777967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8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Lump sum funding in Horizon Europe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16C876-2514-2E47-9712-09D7232D75F4}"/>
              </a:ext>
            </a:extLst>
          </p:cNvPr>
          <p:cNvSpPr/>
          <p:nvPr/>
        </p:nvSpPr>
        <p:spPr>
          <a:xfrm>
            <a:off x="1475686" y="4233208"/>
            <a:ext cx="54585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Błażej Thomas</a:t>
            </a:r>
          </a:p>
          <a:p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National Contact Point (Academia)</a:t>
            </a:r>
          </a:p>
          <a:p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 &amp; Financial Matters</a:t>
            </a:r>
          </a:p>
          <a:p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ukro@ukro.ac.uk</a:t>
            </a: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4382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8596" y="3685032"/>
            <a:ext cx="10892028" cy="157886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4443" y="381000"/>
            <a:ext cx="666623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Reporting and payment (1)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04443" y="1220276"/>
            <a:ext cx="10624185" cy="2404745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305"/>
              </a:spcBef>
              <a:buClr>
                <a:srgbClr val="921680"/>
              </a:buClr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Use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2C60"/>
                </a:solidFill>
                <a:latin typeface="Arial"/>
                <a:cs typeface="Arial"/>
              </a:rPr>
              <a:t>standard</a:t>
            </a:r>
            <a:r>
              <a:rPr sz="1800" b="1" spc="-2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2C60"/>
                </a:solidFill>
                <a:latin typeface="Arial"/>
                <a:cs typeface="Arial"/>
              </a:rPr>
              <a:t>reporting</a:t>
            </a:r>
            <a:r>
              <a:rPr sz="1800" b="1" spc="-2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2D2C60"/>
                </a:solidFill>
                <a:latin typeface="Arial"/>
                <a:cs typeface="Arial"/>
              </a:rPr>
              <a:t>template</a:t>
            </a:r>
            <a:endParaRPr sz="1800" dirty="0">
              <a:latin typeface="Arial"/>
              <a:cs typeface="Arial"/>
            </a:endParaRPr>
          </a:p>
          <a:p>
            <a:pPr marL="299085" marR="246379" indent="-287020">
              <a:lnSpc>
                <a:spcPct val="100000"/>
              </a:lnSpc>
              <a:spcBef>
                <a:spcPts val="1205"/>
              </a:spcBef>
              <a:buClr>
                <a:srgbClr val="921680"/>
              </a:buClr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coordinator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declares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1800" spc="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packages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2C60"/>
                </a:solidFill>
                <a:latin typeface="Arial"/>
                <a:cs typeface="Arial"/>
              </a:rPr>
              <a:t>Completed</a:t>
            </a:r>
            <a:r>
              <a:rPr sz="1800" b="1" spc="-3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or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2C60"/>
                </a:solidFill>
                <a:latin typeface="Arial"/>
                <a:cs typeface="Arial"/>
              </a:rPr>
              <a:t>Not</a:t>
            </a:r>
            <a:r>
              <a:rPr sz="18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2C60"/>
                </a:solidFill>
                <a:latin typeface="Arial"/>
                <a:cs typeface="Arial"/>
              </a:rPr>
              <a:t>Completed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r>
              <a:rPr sz="1800" b="1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This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should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justified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by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technical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periodic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report.</a:t>
            </a:r>
            <a:endParaRPr sz="18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Clr>
                <a:srgbClr val="921680"/>
              </a:buClr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An</a:t>
            </a:r>
            <a:r>
              <a:rPr sz="18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incomplete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work package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can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completed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paid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subsequent reporting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period.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680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Clr>
                <a:srgbClr val="921680"/>
              </a:buClr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At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final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reporting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period,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it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possible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declare</a:t>
            </a:r>
            <a:r>
              <a:rPr sz="1800" spc="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2C60"/>
                </a:solidFill>
                <a:latin typeface="Arial"/>
                <a:cs typeface="Arial"/>
              </a:rPr>
              <a:t>Partially</a:t>
            </a:r>
            <a:r>
              <a:rPr sz="18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2C60"/>
                </a:solidFill>
                <a:latin typeface="Arial"/>
                <a:cs typeface="Arial"/>
              </a:rPr>
              <a:t>Completed</a:t>
            </a:r>
            <a:r>
              <a:rPr sz="18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1800" spc="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packages,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enter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percentage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completion.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50968" y="5434697"/>
            <a:ext cx="436245" cy="385445"/>
            <a:chOff x="850968" y="5434697"/>
            <a:chExt cx="436245" cy="385445"/>
          </a:xfrm>
        </p:grpSpPr>
        <p:sp>
          <p:nvSpPr>
            <p:cNvPr id="6" name="object 6"/>
            <p:cNvSpPr/>
            <p:nvPr/>
          </p:nvSpPr>
          <p:spPr>
            <a:xfrm>
              <a:off x="853878" y="5437607"/>
              <a:ext cx="430530" cy="379730"/>
            </a:xfrm>
            <a:custGeom>
              <a:avLst/>
              <a:gdLst/>
              <a:ahLst/>
              <a:cxnLst/>
              <a:rect l="l" t="t" r="r" b="b"/>
              <a:pathLst>
                <a:path w="430530" h="379729">
                  <a:moveTo>
                    <a:pt x="215363" y="0"/>
                  </a:moveTo>
                  <a:lnTo>
                    <a:pt x="205635" y="2525"/>
                  </a:lnTo>
                  <a:lnTo>
                    <a:pt x="198152" y="10102"/>
                  </a:lnTo>
                  <a:lnTo>
                    <a:pt x="2603" y="349318"/>
                  </a:lnTo>
                  <a:lnTo>
                    <a:pt x="0" y="359677"/>
                  </a:lnTo>
                  <a:lnTo>
                    <a:pt x="2727" y="369335"/>
                  </a:lnTo>
                  <a:lnTo>
                    <a:pt x="9758" y="376468"/>
                  </a:lnTo>
                  <a:lnTo>
                    <a:pt x="20061" y="379250"/>
                  </a:lnTo>
                  <a:lnTo>
                    <a:pt x="410166" y="379250"/>
                  </a:lnTo>
                  <a:lnTo>
                    <a:pt x="420471" y="376468"/>
                  </a:lnTo>
                  <a:lnTo>
                    <a:pt x="427501" y="369335"/>
                  </a:lnTo>
                  <a:lnTo>
                    <a:pt x="430229" y="359677"/>
                  </a:lnTo>
                  <a:lnTo>
                    <a:pt x="427626" y="349318"/>
                  </a:lnTo>
                  <a:lnTo>
                    <a:pt x="419020" y="334352"/>
                  </a:lnTo>
                  <a:lnTo>
                    <a:pt x="215113" y="334352"/>
                  </a:lnTo>
                  <a:lnTo>
                    <a:pt x="205323" y="332419"/>
                  </a:lnTo>
                  <a:lnTo>
                    <a:pt x="197404" y="327118"/>
                  </a:lnTo>
                  <a:lnTo>
                    <a:pt x="192104" y="319199"/>
                  </a:lnTo>
                  <a:lnTo>
                    <a:pt x="190171" y="309408"/>
                  </a:lnTo>
                  <a:lnTo>
                    <a:pt x="192104" y="299618"/>
                  </a:lnTo>
                  <a:lnTo>
                    <a:pt x="197404" y="291698"/>
                  </a:lnTo>
                  <a:lnTo>
                    <a:pt x="205323" y="286398"/>
                  </a:lnTo>
                  <a:lnTo>
                    <a:pt x="215113" y="284465"/>
                  </a:lnTo>
                  <a:lnTo>
                    <a:pt x="390335" y="284465"/>
                  </a:lnTo>
                  <a:lnTo>
                    <a:pt x="378861" y="264510"/>
                  </a:lnTo>
                  <a:lnTo>
                    <a:pt x="200148" y="264510"/>
                  </a:lnTo>
                  <a:lnTo>
                    <a:pt x="200148" y="89905"/>
                  </a:lnTo>
                  <a:lnTo>
                    <a:pt x="278461" y="89905"/>
                  </a:lnTo>
                  <a:lnTo>
                    <a:pt x="232573" y="10102"/>
                  </a:lnTo>
                  <a:lnTo>
                    <a:pt x="225091" y="2525"/>
                  </a:lnTo>
                  <a:lnTo>
                    <a:pt x="215363" y="0"/>
                  </a:lnTo>
                  <a:close/>
                </a:path>
                <a:path w="430530" h="379729">
                  <a:moveTo>
                    <a:pt x="390335" y="284465"/>
                  </a:moveTo>
                  <a:lnTo>
                    <a:pt x="215113" y="284465"/>
                  </a:lnTo>
                  <a:lnTo>
                    <a:pt x="224904" y="286398"/>
                  </a:lnTo>
                  <a:lnTo>
                    <a:pt x="232823" y="291698"/>
                  </a:lnTo>
                  <a:lnTo>
                    <a:pt x="238123" y="299618"/>
                  </a:lnTo>
                  <a:lnTo>
                    <a:pt x="240056" y="309408"/>
                  </a:lnTo>
                  <a:lnTo>
                    <a:pt x="238123" y="319199"/>
                  </a:lnTo>
                  <a:lnTo>
                    <a:pt x="232823" y="327118"/>
                  </a:lnTo>
                  <a:lnTo>
                    <a:pt x="224904" y="332419"/>
                  </a:lnTo>
                  <a:lnTo>
                    <a:pt x="215113" y="334352"/>
                  </a:lnTo>
                  <a:lnTo>
                    <a:pt x="419020" y="334352"/>
                  </a:lnTo>
                  <a:lnTo>
                    <a:pt x="390335" y="284465"/>
                  </a:lnTo>
                  <a:close/>
                </a:path>
                <a:path w="430530" h="379729">
                  <a:moveTo>
                    <a:pt x="278461" y="89905"/>
                  </a:moveTo>
                  <a:lnTo>
                    <a:pt x="230079" y="89905"/>
                  </a:lnTo>
                  <a:lnTo>
                    <a:pt x="230079" y="264510"/>
                  </a:lnTo>
                  <a:lnTo>
                    <a:pt x="378861" y="264510"/>
                  </a:lnTo>
                  <a:lnTo>
                    <a:pt x="278461" y="89905"/>
                  </a:lnTo>
                  <a:close/>
                </a:path>
              </a:pathLst>
            </a:custGeom>
            <a:solidFill>
              <a:srgbClr val="EF8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53878" y="5437607"/>
              <a:ext cx="430530" cy="379730"/>
            </a:xfrm>
            <a:custGeom>
              <a:avLst/>
              <a:gdLst/>
              <a:ahLst/>
              <a:cxnLst/>
              <a:rect l="l" t="t" r="r" b="b"/>
              <a:pathLst>
                <a:path w="430530" h="379729">
                  <a:moveTo>
                    <a:pt x="427626" y="349318"/>
                  </a:moveTo>
                  <a:lnTo>
                    <a:pt x="232573" y="10102"/>
                  </a:lnTo>
                  <a:lnTo>
                    <a:pt x="225091" y="2525"/>
                  </a:lnTo>
                  <a:lnTo>
                    <a:pt x="215363" y="0"/>
                  </a:lnTo>
                  <a:lnTo>
                    <a:pt x="205635" y="2525"/>
                  </a:lnTo>
                  <a:lnTo>
                    <a:pt x="198152" y="10102"/>
                  </a:lnTo>
                  <a:lnTo>
                    <a:pt x="2603" y="349318"/>
                  </a:lnTo>
                  <a:lnTo>
                    <a:pt x="0" y="359677"/>
                  </a:lnTo>
                  <a:lnTo>
                    <a:pt x="2727" y="369335"/>
                  </a:lnTo>
                  <a:lnTo>
                    <a:pt x="9758" y="376468"/>
                  </a:lnTo>
                  <a:lnTo>
                    <a:pt x="20061" y="379250"/>
                  </a:lnTo>
                  <a:lnTo>
                    <a:pt x="215113" y="379250"/>
                  </a:lnTo>
                  <a:lnTo>
                    <a:pt x="410166" y="379250"/>
                  </a:lnTo>
                  <a:lnTo>
                    <a:pt x="420471" y="376468"/>
                  </a:lnTo>
                  <a:lnTo>
                    <a:pt x="427501" y="369335"/>
                  </a:lnTo>
                  <a:lnTo>
                    <a:pt x="430230" y="359677"/>
                  </a:lnTo>
                  <a:lnTo>
                    <a:pt x="427626" y="349318"/>
                  </a:lnTo>
                  <a:close/>
                </a:path>
                <a:path w="430530" h="379729">
                  <a:moveTo>
                    <a:pt x="200148" y="89905"/>
                  </a:moveTo>
                  <a:lnTo>
                    <a:pt x="230079" y="89905"/>
                  </a:lnTo>
                  <a:lnTo>
                    <a:pt x="230079" y="264510"/>
                  </a:lnTo>
                  <a:lnTo>
                    <a:pt x="200148" y="264510"/>
                  </a:lnTo>
                  <a:lnTo>
                    <a:pt x="200148" y="89905"/>
                  </a:lnTo>
                  <a:close/>
                </a:path>
                <a:path w="430530" h="379729">
                  <a:moveTo>
                    <a:pt x="215113" y="334352"/>
                  </a:moveTo>
                  <a:lnTo>
                    <a:pt x="205323" y="332419"/>
                  </a:lnTo>
                  <a:lnTo>
                    <a:pt x="197404" y="327118"/>
                  </a:lnTo>
                  <a:lnTo>
                    <a:pt x="192104" y="319199"/>
                  </a:lnTo>
                  <a:lnTo>
                    <a:pt x="190171" y="309408"/>
                  </a:lnTo>
                  <a:lnTo>
                    <a:pt x="192104" y="299618"/>
                  </a:lnTo>
                  <a:lnTo>
                    <a:pt x="197404" y="291698"/>
                  </a:lnTo>
                  <a:lnTo>
                    <a:pt x="205323" y="286398"/>
                  </a:lnTo>
                  <a:lnTo>
                    <a:pt x="215113" y="284465"/>
                  </a:lnTo>
                  <a:lnTo>
                    <a:pt x="224904" y="286398"/>
                  </a:lnTo>
                  <a:lnTo>
                    <a:pt x="232823" y="291698"/>
                  </a:lnTo>
                  <a:lnTo>
                    <a:pt x="238123" y="299618"/>
                  </a:lnTo>
                  <a:lnTo>
                    <a:pt x="240056" y="309408"/>
                  </a:lnTo>
                  <a:lnTo>
                    <a:pt x="238123" y="319199"/>
                  </a:lnTo>
                  <a:lnTo>
                    <a:pt x="232823" y="327118"/>
                  </a:lnTo>
                  <a:lnTo>
                    <a:pt x="224904" y="332419"/>
                  </a:lnTo>
                  <a:lnTo>
                    <a:pt x="215113" y="334352"/>
                  </a:lnTo>
                  <a:close/>
                </a:path>
              </a:pathLst>
            </a:custGeom>
            <a:ln w="5820">
              <a:solidFill>
                <a:srgbClr val="EF8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44752" y="5359908"/>
            <a:ext cx="9302496" cy="646176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444752" y="5359908"/>
            <a:ext cx="9302750" cy="646430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37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completion</a:t>
            </a:r>
            <a:r>
              <a:rPr sz="1800" spc="37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800" spc="40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1800" spc="37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packages</a:t>
            </a:r>
            <a:r>
              <a:rPr sz="1800" spc="37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800" spc="38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not</a:t>
            </a:r>
            <a:r>
              <a:rPr sz="1800" spc="38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based</a:t>
            </a:r>
            <a:r>
              <a:rPr sz="1800" spc="36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1800" spc="37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1800" spc="37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successful</a:t>
            </a:r>
            <a:r>
              <a:rPr sz="1800" spc="38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outcome,</a:t>
            </a:r>
            <a:r>
              <a:rPr sz="1800" spc="38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but</a:t>
            </a:r>
            <a:r>
              <a:rPr sz="1800" spc="38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1800" spc="38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completion</a:t>
            </a:r>
            <a:r>
              <a:rPr sz="1800" b="1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800" b="1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activities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described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description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action.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82861" y="6303060"/>
            <a:ext cx="24834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Source:</a:t>
            </a:r>
            <a:r>
              <a:rPr sz="14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European</a:t>
            </a:r>
            <a:r>
              <a:rPr sz="14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676767"/>
                </a:solidFill>
                <a:latin typeface="Arial"/>
                <a:cs typeface="Arial"/>
              </a:rPr>
              <a:t>Commission</a:t>
            </a:r>
            <a:endParaRPr sz="1400">
              <a:latin typeface="Arial"/>
              <a:cs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2952" y="1166875"/>
            <a:ext cx="10525760" cy="101917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80"/>
              </a:spcBef>
              <a:buClr>
                <a:srgbClr val="921680"/>
              </a:buClr>
              <a:buFont typeface="Arial"/>
              <a:buChar char="•"/>
              <a:tabLst>
                <a:tab pos="354965" algn="l"/>
              </a:tabLst>
            </a:pP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The</a:t>
            </a:r>
            <a:r>
              <a:rPr sz="1800" spc="-2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financial</a:t>
            </a:r>
            <a:r>
              <a:rPr sz="1800" spc="-5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report</a:t>
            </a:r>
            <a:r>
              <a:rPr sz="1800" spc="-2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is</a:t>
            </a:r>
            <a:r>
              <a:rPr sz="1800" spc="-2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much</a:t>
            </a:r>
            <a:r>
              <a:rPr sz="1800" spc="-2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b="1" dirty="0">
                <a:solidFill>
                  <a:srgbClr val="2D2C60"/>
                </a:solidFill>
                <a:latin typeface="Roboto"/>
                <a:cs typeface="Roboto"/>
              </a:rPr>
              <a:t>simplified</a:t>
            </a:r>
            <a:r>
              <a:rPr sz="1800" b="1" spc="-25" dirty="0">
                <a:solidFill>
                  <a:srgbClr val="2D2C60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and</a:t>
            </a:r>
            <a:r>
              <a:rPr sz="1800" spc="-4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to</a:t>
            </a:r>
            <a:r>
              <a:rPr sz="1800" spc="-1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a</a:t>
            </a:r>
            <a:r>
              <a:rPr sz="1800" spc="-2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large</a:t>
            </a:r>
            <a:r>
              <a:rPr sz="1800" spc="-1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extent</a:t>
            </a:r>
            <a:r>
              <a:rPr sz="1800" spc="-2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Roboto"/>
                <a:cs typeface="Roboto"/>
              </a:rPr>
              <a:t>automated.</a:t>
            </a:r>
            <a:endParaRPr sz="1800">
              <a:latin typeface="Roboto"/>
              <a:cs typeface="Roboto"/>
            </a:endParaRPr>
          </a:p>
          <a:p>
            <a:pPr marL="355600" marR="5080" indent="-342900">
              <a:lnSpc>
                <a:spcPts val="1939"/>
              </a:lnSpc>
              <a:spcBef>
                <a:spcPts val="1025"/>
              </a:spcBef>
              <a:buClr>
                <a:srgbClr val="921680"/>
              </a:buClr>
              <a:buFont typeface="Arial"/>
              <a:buChar char="•"/>
              <a:tabLst>
                <a:tab pos="355600" algn="l"/>
              </a:tabLst>
            </a:pP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The</a:t>
            </a:r>
            <a:r>
              <a:rPr sz="1800" spc="-2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financial</a:t>
            </a:r>
            <a:r>
              <a:rPr sz="1800" spc="-5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statement</a:t>
            </a:r>
            <a:r>
              <a:rPr sz="1800" spc="-3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for</a:t>
            </a:r>
            <a:r>
              <a:rPr sz="1800" spc="-2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all</a:t>
            </a:r>
            <a:r>
              <a:rPr sz="1800" spc="-3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beneficiaries</a:t>
            </a:r>
            <a:r>
              <a:rPr sz="1800" spc="-2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is</a:t>
            </a:r>
            <a:r>
              <a:rPr sz="1800" spc="-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b="1" dirty="0">
                <a:solidFill>
                  <a:srgbClr val="2D2C60"/>
                </a:solidFill>
                <a:latin typeface="Roboto"/>
                <a:cs typeface="Roboto"/>
              </a:rPr>
              <a:t>automatically</a:t>
            </a:r>
            <a:r>
              <a:rPr sz="1800" b="1" spc="-25" dirty="0">
                <a:solidFill>
                  <a:srgbClr val="2D2C60"/>
                </a:solidFill>
                <a:latin typeface="Roboto"/>
                <a:cs typeface="Roboto"/>
              </a:rPr>
              <a:t> </a:t>
            </a:r>
            <a:r>
              <a:rPr sz="1800" b="1" dirty="0">
                <a:solidFill>
                  <a:srgbClr val="2D2C60"/>
                </a:solidFill>
                <a:latin typeface="Roboto"/>
                <a:cs typeface="Roboto"/>
              </a:rPr>
              <a:t>generated</a:t>
            </a:r>
            <a:r>
              <a:rPr sz="1800" b="1" spc="-5" dirty="0">
                <a:solidFill>
                  <a:srgbClr val="2D2C60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(based</a:t>
            </a:r>
            <a:r>
              <a:rPr sz="1800" spc="-3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on</a:t>
            </a:r>
            <a:r>
              <a:rPr sz="1800" spc="-2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the</a:t>
            </a:r>
            <a:r>
              <a:rPr sz="1800" spc="-2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accepted</a:t>
            </a:r>
            <a:r>
              <a:rPr sz="1800" spc="-4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spc="-20" dirty="0">
                <a:solidFill>
                  <a:srgbClr val="676767"/>
                </a:solidFill>
                <a:latin typeface="Roboto"/>
                <a:cs typeface="Roboto"/>
              </a:rPr>
              <a:t>work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packages</a:t>
            </a:r>
            <a:r>
              <a:rPr sz="1800" spc="-4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and</a:t>
            </a:r>
            <a:r>
              <a:rPr sz="1800" spc="-2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the</a:t>
            </a:r>
            <a:r>
              <a:rPr sz="1800" spc="-1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corresponding</a:t>
            </a:r>
            <a:r>
              <a:rPr sz="1800" spc="-5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lump</a:t>
            </a:r>
            <a:r>
              <a:rPr sz="1800" spc="-10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dirty="0">
                <a:solidFill>
                  <a:srgbClr val="676767"/>
                </a:solidFill>
                <a:latin typeface="Roboto"/>
                <a:cs typeface="Roboto"/>
              </a:rPr>
              <a:t>sum</a:t>
            </a:r>
            <a:r>
              <a:rPr sz="1800" spc="-25" dirty="0">
                <a:solidFill>
                  <a:srgbClr val="676767"/>
                </a:solidFill>
                <a:latin typeface="Roboto"/>
                <a:cs typeface="Roboto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Roboto"/>
                <a:cs typeface="Roboto"/>
              </a:rPr>
              <a:t>shares).</a:t>
            </a:r>
            <a:endParaRPr sz="1800">
              <a:latin typeface="Roboto"/>
              <a:cs typeface="Robo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Reporting and payment (2)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33996" y="3021177"/>
          <a:ext cx="5916929" cy="1813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5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7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0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7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02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b="1" spc="-25" dirty="0">
                          <a:latin typeface="Verdana"/>
                          <a:cs typeface="Verdana"/>
                        </a:rPr>
                        <a:t>WP1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2575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b="1" spc="-25" dirty="0">
                          <a:latin typeface="Verdana"/>
                          <a:cs typeface="Verdana"/>
                        </a:rPr>
                        <a:t>WP2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828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b="1" spc="-25" dirty="0">
                          <a:latin typeface="Verdana"/>
                          <a:cs typeface="Verdana"/>
                        </a:rPr>
                        <a:t>WP3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2893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b="1" spc="-25" dirty="0">
                          <a:latin typeface="Verdana"/>
                          <a:cs typeface="Verdana"/>
                        </a:rPr>
                        <a:t>WP4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b="1" spc="-25" dirty="0">
                          <a:latin typeface="Verdana"/>
                          <a:cs typeface="Verdana"/>
                        </a:rPr>
                        <a:t>WP5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10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0" dirty="0">
                          <a:latin typeface="Verdana"/>
                          <a:cs typeface="Verdana"/>
                        </a:rPr>
                        <a:t>A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81915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1000" b="1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0" dirty="0">
                          <a:latin typeface="Verdana"/>
                          <a:cs typeface="Verdana"/>
                        </a:rPr>
                        <a:t>B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81915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99109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0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10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0" dirty="0">
                          <a:latin typeface="Verdana"/>
                          <a:cs typeface="Verdana"/>
                        </a:rPr>
                        <a:t>C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82550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10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00" b="1" spc="-50" dirty="0">
                          <a:latin typeface="Verdana"/>
                          <a:cs typeface="Verdana"/>
                        </a:rPr>
                        <a:t>D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81915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120.000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73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6464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b="1" spc="-10" dirty="0">
                          <a:latin typeface="Verdana"/>
                          <a:cs typeface="Verdana"/>
                        </a:rPr>
                        <a:t>Total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470.000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905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200.000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2019173" y="3329051"/>
            <a:ext cx="4834255" cy="0"/>
          </a:xfrm>
          <a:custGeom>
            <a:avLst/>
            <a:gdLst/>
            <a:ahLst/>
            <a:cxnLst/>
            <a:rect l="l" t="t" r="r" b="b"/>
            <a:pathLst>
              <a:path w="4834255">
                <a:moveTo>
                  <a:pt x="0" y="0"/>
                </a:moveTo>
                <a:lnTo>
                  <a:pt x="483412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75410" y="6085128"/>
            <a:ext cx="2098675" cy="2870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Payment</a:t>
            </a:r>
            <a:r>
              <a:rPr sz="17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=</a:t>
            </a:r>
            <a:r>
              <a:rPr sz="17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350</a:t>
            </a:r>
            <a:r>
              <a:rPr sz="17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000</a:t>
            </a:r>
            <a:r>
              <a:rPr sz="17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676767"/>
                </a:solidFill>
                <a:latin typeface="Arial"/>
                <a:cs typeface="Arial"/>
              </a:rPr>
              <a:t>+</a:t>
            </a:r>
            <a:endParaRPr sz="1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28920" y="6085128"/>
            <a:ext cx="1665605" cy="2870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74015" algn="l"/>
                <a:tab pos="681990" algn="l"/>
              </a:tabLst>
            </a:pPr>
            <a:r>
              <a:rPr sz="1700" spc="-50" dirty="0">
                <a:solidFill>
                  <a:srgbClr val="676767"/>
                </a:solidFill>
                <a:latin typeface="Arial"/>
                <a:cs typeface="Arial"/>
              </a:rPr>
              <a:t>0</a:t>
            </a: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	</a:t>
            </a:r>
            <a:r>
              <a:rPr sz="1700" spc="-50" dirty="0">
                <a:solidFill>
                  <a:srgbClr val="676767"/>
                </a:solidFill>
                <a:latin typeface="Arial"/>
                <a:cs typeface="Arial"/>
              </a:rPr>
              <a:t>+</a:t>
            </a: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	350</a:t>
            </a:r>
            <a:r>
              <a:rPr sz="17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000</a:t>
            </a:r>
            <a:r>
              <a:rPr sz="17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676767"/>
                </a:solidFill>
                <a:latin typeface="Arial"/>
                <a:cs typeface="Arial"/>
              </a:rPr>
              <a:t>+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29754" y="6085128"/>
            <a:ext cx="1598930" cy="2870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34340" algn="l"/>
              </a:tabLst>
            </a:pPr>
            <a:r>
              <a:rPr sz="1700" spc="-50" dirty="0">
                <a:solidFill>
                  <a:srgbClr val="676767"/>
                </a:solidFill>
                <a:latin typeface="Arial"/>
                <a:cs typeface="Arial"/>
              </a:rPr>
              <a:t>0</a:t>
            </a: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	=</a:t>
            </a:r>
            <a:r>
              <a:rPr sz="17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700</a:t>
            </a:r>
            <a:r>
              <a:rPr sz="17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676767"/>
                </a:solidFill>
                <a:latin typeface="Arial"/>
                <a:cs typeface="Arial"/>
              </a:rPr>
              <a:t>000</a:t>
            </a:r>
            <a:r>
              <a:rPr sz="17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676767"/>
                </a:solidFill>
                <a:latin typeface="Arial"/>
                <a:cs typeface="Arial"/>
              </a:rPr>
              <a:t>€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217292" y="4983353"/>
            <a:ext cx="560070" cy="901065"/>
            <a:chOff x="2217292" y="4983353"/>
            <a:chExt cx="560070" cy="901065"/>
          </a:xfrm>
        </p:grpSpPr>
        <p:sp>
          <p:nvSpPr>
            <p:cNvPr id="10" name="object 10"/>
            <p:cNvSpPr/>
            <p:nvPr/>
          </p:nvSpPr>
          <p:spPr>
            <a:xfrm>
              <a:off x="2220467" y="4986528"/>
              <a:ext cx="553720" cy="894715"/>
            </a:xfrm>
            <a:custGeom>
              <a:avLst/>
              <a:gdLst/>
              <a:ahLst/>
              <a:cxnLst/>
              <a:rect l="l" t="t" r="r" b="b"/>
              <a:pathLst>
                <a:path w="553719" h="894714">
                  <a:moveTo>
                    <a:pt x="414908" y="0"/>
                  </a:moveTo>
                  <a:lnTo>
                    <a:pt x="138302" y="0"/>
                  </a:lnTo>
                  <a:lnTo>
                    <a:pt x="138302" y="666762"/>
                  </a:lnTo>
                  <a:lnTo>
                    <a:pt x="0" y="666762"/>
                  </a:lnTo>
                  <a:lnTo>
                    <a:pt x="276606" y="894588"/>
                  </a:lnTo>
                  <a:lnTo>
                    <a:pt x="553212" y="666762"/>
                  </a:lnTo>
                  <a:lnTo>
                    <a:pt x="414908" y="666762"/>
                  </a:lnTo>
                  <a:lnTo>
                    <a:pt x="414908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20467" y="4986528"/>
              <a:ext cx="553720" cy="894715"/>
            </a:xfrm>
            <a:custGeom>
              <a:avLst/>
              <a:gdLst/>
              <a:ahLst/>
              <a:cxnLst/>
              <a:rect l="l" t="t" r="r" b="b"/>
              <a:pathLst>
                <a:path w="553719" h="894714">
                  <a:moveTo>
                    <a:pt x="0" y="666762"/>
                  </a:moveTo>
                  <a:lnTo>
                    <a:pt x="138302" y="666762"/>
                  </a:lnTo>
                  <a:lnTo>
                    <a:pt x="138302" y="0"/>
                  </a:lnTo>
                  <a:lnTo>
                    <a:pt x="414908" y="0"/>
                  </a:lnTo>
                  <a:lnTo>
                    <a:pt x="414908" y="666762"/>
                  </a:lnTo>
                  <a:lnTo>
                    <a:pt x="553212" y="666762"/>
                  </a:lnTo>
                  <a:lnTo>
                    <a:pt x="276606" y="894588"/>
                  </a:lnTo>
                  <a:lnTo>
                    <a:pt x="0" y="666762"/>
                  </a:lnTo>
                  <a:close/>
                </a:path>
              </a:pathLst>
            </a:custGeom>
            <a:ln w="6350">
              <a:solidFill>
                <a:srgbClr val="1230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3233801" y="4983353"/>
            <a:ext cx="560070" cy="901065"/>
            <a:chOff x="3233801" y="4983353"/>
            <a:chExt cx="560070" cy="901065"/>
          </a:xfrm>
        </p:grpSpPr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36976" y="4986528"/>
              <a:ext cx="553212" cy="89458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236976" y="4986528"/>
              <a:ext cx="553720" cy="894715"/>
            </a:xfrm>
            <a:custGeom>
              <a:avLst/>
              <a:gdLst/>
              <a:ahLst/>
              <a:cxnLst/>
              <a:rect l="l" t="t" r="r" b="b"/>
              <a:pathLst>
                <a:path w="553720" h="894714">
                  <a:moveTo>
                    <a:pt x="0" y="666762"/>
                  </a:moveTo>
                  <a:lnTo>
                    <a:pt x="138302" y="666762"/>
                  </a:lnTo>
                  <a:lnTo>
                    <a:pt x="138302" y="0"/>
                  </a:lnTo>
                  <a:lnTo>
                    <a:pt x="414909" y="0"/>
                  </a:lnTo>
                  <a:lnTo>
                    <a:pt x="414909" y="666762"/>
                  </a:lnTo>
                  <a:lnTo>
                    <a:pt x="553212" y="666762"/>
                  </a:lnTo>
                  <a:lnTo>
                    <a:pt x="276606" y="894588"/>
                  </a:lnTo>
                  <a:lnTo>
                    <a:pt x="0" y="666762"/>
                  </a:lnTo>
                  <a:close/>
                </a:path>
              </a:pathLst>
            </a:custGeom>
            <a:ln w="6350">
              <a:solidFill>
                <a:srgbClr val="1230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366010" y="5173726"/>
            <a:ext cx="12579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50925" indent="-1038225">
              <a:lnSpc>
                <a:spcPct val="100000"/>
              </a:lnSpc>
              <a:spcBef>
                <a:spcPts val="100"/>
              </a:spcBef>
              <a:buClr>
                <a:srgbClr val="FFFFFF"/>
              </a:buClr>
              <a:buChar char=""/>
              <a:tabLst>
                <a:tab pos="1050925" algn="l"/>
              </a:tabLst>
            </a:pPr>
            <a:r>
              <a:rPr sz="2400" spc="-50" dirty="0">
                <a:solidFill>
                  <a:srgbClr val="C00000"/>
                </a:solidFill>
                <a:latin typeface="Wingdings"/>
                <a:cs typeface="Wingdings"/>
              </a:rPr>
              <a:t></a:t>
            </a:r>
            <a:endParaRPr sz="2400">
              <a:latin typeface="Wingdings"/>
              <a:cs typeface="Wingding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309745" y="5009260"/>
            <a:ext cx="561340" cy="901065"/>
            <a:chOff x="4309745" y="5009260"/>
            <a:chExt cx="561340" cy="901065"/>
          </a:xfrm>
        </p:grpSpPr>
        <p:sp>
          <p:nvSpPr>
            <p:cNvPr id="17" name="object 17"/>
            <p:cNvSpPr/>
            <p:nvPr/>
          </p:nvSpPr>
          <p:spPr>
            <a:xfrm>
              <a:off x="4312920" y="5012435"/>
              <a:ext cx="554990" cy="894715"/>
            </a:xfrm>
            <a:custGeom>
              <a:avLst/>
              <a:gdLst/>
              <a:ahLst/>
              <a:cxnLst/>
              <a:rect l="l" t="t" r="r" b="b"/>
              <a:pathLst>
                <a:path w="554989" h="894714">
                  <a:moveTo>
                    <a:pt x="416051" y="0"/>
                  </a:moveTo>
                  <a:lnTo>
                    <a:pt x="138683" y="0"/>
                  </a:lnTo>
                  <a:lnTo>
                    <a:pt x="138683" y="666140"/>
                  </a:lnTo>
                  <a:lnTo>
                    <a:pt x="0" y="666140"/>
                  </a:lnTo>
                  <a:lnTo>
                    <a:pt x="277367" y="894588"/>
                  </a:lnTo>
                  <a:lnTo>
                    <a:pt x="554735" y="666140"/>
                  </a:lnTo>
                  <a:lnTo>
                    <a:pt x="416051" y="666140"/>
                  </a:lnTo>
                  <a:lnTo>
                    <a:pt x="416051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312920" y="5012435"/>
              <a:ext cx="554990" cy="894715"/>
            </a:xfrm>
            <a:custGeom>
              <a:avLst/>
              <a:gdLst/>
              <a:ahLst/>
              <a:cxnLst/>
              <a:rect l="l" t="t" r="r" b="b"/>
              <a:pathLst>
                <a:path w="554989" h="894714">
                  <a:moveTo>
                    <a:pt x="0" y="666140"/>
                  </a:moveTo>
                  <a:lnTo>
                    <a:pt x="138683" y="666140"/>
                  </a:lnTo>
                  <a:lnTo>
                    <a:pt x="138683" y="0"/>
                  </a:lnTo>
                  <a:lnTo>
                    <a:pt x="416051" y="0"/>
                  </a:lnTo>
                  <a:lnTo>
                    <a:pt x="416051" y="666140"/>
                  </a:lnTo>
                  <a:lnTo>
                    <a:pt x="554735" y="666140"/>
                  </a:lnTo>
                  <a:lnTo>
                    <a:pt x="277367" y="894588"/>
                  </a:lnTo>
                  <a:lnTo>
                    <a:pt x="0" y="666140"/>
                  </a:lnTo>
                  <a:close/>
                </a:path>
              </a:pathLst>
            </a:custGeom>
            <a:ln w="6350">
              <a:solidFill>
                <a:srgbClr val="1230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5312536" y="5010784"/>
            <a:ext cx="560070" cy="902969"/>
            <a:chOff x="5312536" y="5010784"/>
            <a:chExt cx="560070" cy="902969"/>
          </a:xfrm>
        </p:grpSpPr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15711" y="5013959"/>
              <a:ext cx="553212" cy="896111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5315711" y="5013959"/>
              <a:ext cx="553720" cy="896619"/>
            </a:xfrm>
            <a:custGeom>
              <a:avLst/>
              <a:gdLst/>
              <a:ahLst/>
              <a:cxnLst/>
              <a:rect l="l" t="t" r="r" b="b"/>
              <a:pathLst>
                <a:path w="553720" h="896620">
                  <a:moveTo>
                    <a:pt x="0" y="668286"/>
                  </a:moveTo>
                  <a:lnTo>
                    <a:pt x="138302" y="668286"/>
                  </a:lnTo>
                  <a:lnTo>
                    <a:pt x="138302" y="0"/>
                  </a:lnTo>
                  <a:lnTo>
                    <a:pt x="414909" y="0"/>
                  </a:lnTo>
                  <a:lnTo>
                    <a:pt x="414909" y="668286"/>
                  </a:lnTo>
                  <a:lnTo>
                    <a:pt x="553212" y="668286"/>
                  </a:lnTo>
                  <a:lnTo>
                    <a:pt x="276605" y="896111"/>
                  </a:lnTo>
                  <a:lnTo>
                    <a:pt x="0" y="668286"/>
                  </a:lnTo>
                  <a:close/>
                </a:path>
              </a:pathLst>
            </a:custGeom>
            <a:ln w="6350">
              <a:solidFill>
                <a:srgbClr val="1230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459351" y="5202173"/>
            <a:ext cx="1243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36319" indent="-1023619">
              <a:lnSpc>
                <a:spcPct val="100000"/>
              </a:lnSpc>
              <a:spcBef>
                <a:spcPts val="100"/>
              </a:spcBef>
              <a:buClr>
                <a:srgbClr val="FFFFFF"/>
              </a:buClr>
              <a:buChar char=""/>
              <a:tabLst>
                <a:tab pos="1036319" algn="l"/>
              </a:tabLst>
            </a:pPr>
            <a:r>
              <a:rPr sz="2400" spc="-50" dirty="0">
                <a:solidFill>
                  <a:srgbClr val="C00000"/>
                </a:solidFill>
                <a:latin typeface="Wingdings"/>
                <a:cs typeface="Wingdings"/>
              </a:rPr>
              <a:t></a:t>
            </a:r>
            <a:endParaRPr sz="2400">
              <a:latin typeface="Wingdings"/>
              <a:cs typeface="Wingdings"/>
            </a:endParaRPr>
          </a:p>
        </p:txBody>
      </p:sp>
      <p:pic>
        <p:nvPicPr>
          <p:cNvPr id="23" name="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69123" y="2993135"/>
            <a:ext cx="3788664" cy="2246376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7469123" y="2993135"/>
            <a:ext cx="3789045" cy="2246630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2075" marR="165100" algn="just">
              <a:lnSpc>
                <a:spcPct val="100000"/>
              </a:lnSpc>
              <a:spcBef>
                <a:spcPts val="305"/>
              </a:spcBef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Interim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payments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pay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lump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shares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for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completed</a:t>
            </a:r>
            <a:r>
              <a:rPr sz="20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work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packages.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Arial"/>
              <a:cs typeface="Arial"/>
            </a:endParaRPr>
          </a:p>
          <a:p>
            <a:pPr marL="92075" marR="47117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Final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payments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can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also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pay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partially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completed</a:t>
            </a:r>
            <a:r>
              <a:rPr sz="2000" spc="-8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work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packages.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028556" y="6046114"/>
            <a:ext cx="24834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Source:</a:t>
            </a:r>
            <a:r>
              <a:rPr sz="14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European</a:t>
            </a:r>
            <a:r>
              <a:rPr sz="14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676767"/>
                </a:solidFill>
                <a:latin typeface="Arial"/>
                <a:cs typeface="Arial"/>
              </a:rPr>
              <a:t>Commission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4054" y="606044"/>
            <a:ext cx="765937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Acceptance of work packages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4054" y="1583563"/>
            <a:ext cx="10302875" cy="469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227965" indent="-287020">
              <a:lnSpc>
                <a:spcPct val="100000"/>
              </a:lnSpc>
              <a:spcBef>
                <a:spcPts val="100"/>
              </a:spcBef>
              <a:buClr>
                <a:srgbClr val="C13B33"/>
              </a:buClr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packages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are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accepted</a:t>
            </a:r>
            <a:r>
              <a:rPr sz="1800" b="1" spc="-2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if</a:t>
            </a:r>
            <a:r>
              <a:rPr sz="1800" b="1" spc="-2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the</a:t>
            </a:r>
            <a:r>
              <a:rPr sz="1800" b="1" spc="-4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activities</a:t>
            </a:r>
            <a:r>
              <a:rPr sz="1800" b="1" spc="1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have been</a:t>
            </a:r>
            <a:r>
              <a:rPr sz="1800" b="1" spc="-2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carried</a:t>
            </a:r>
            <a:r>
              <a:rPr sz="1800" b="1" spc="-2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out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EC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can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also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accept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them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when</a:t>
            </a:r>
            <a:r>
              <a:rPr sz="18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all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essential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tasks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have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been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completed,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when</a:t>
            </a:r>
            <a:r>
              <a:rPr sz="18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equivalent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tasks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have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been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carried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out,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or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when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deviations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have</a:t>
            </a:r>
            <a:r>
              <a:rPr sz="18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been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justified.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C13B33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lr>
                <a:srgbClr val="C13B33"/>
              </a:buClr>
              <a:buFont typeface="Arial"/>
              <a:buChar char="•"/>
              <a:tabLst>
                <a:tab pos="299085" algn="l"/>
              </a:tabLst>
            </a:pP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Lump</a:t>
            </a:r>
            <a:r>
              <a:rPr sz="1800" b="1" spc="-5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sum</a:t>
            </a:r>
            <a:r>
              <a:rPr sz="1800" b="1" spc="-2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projects</a:t>
            </a:r>
            <a:r>
              <a:rPr sz="1800" b="1" spc="-3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can</a:t>
            </a:r>
            <a:r>
              <a:rPr sz="1800" b="1" spc="-2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be</a:t>
            </a:r>
            <a:r>
              <a:rPr sz="1800" b="1" spc="-3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amended</a:t>
            </a:r>
            <a:r>
              <a:rPr sz="1800" b="1" spc="-1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according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scientific-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technical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needs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(or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deviations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can</a:t>
            </a:r>
            <a:endParaRPr sz="180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justified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reports).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Use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these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mechanisms to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make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completion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1800" spc="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packages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feasible.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"/>
              <a:cs typeface="Arial"/>
            </a:endParaRPr>
          </a:p>
          <a:p>
            <a:pPr marL="299085" marR="52705" indent="-287020">
              <a:lnSpc>
                <a:spcPct val="100000"/>
              </a:lnSpc>
              <a:buClr>
                <a:srgbClr val="C13B33"/>
              </a:buClr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Before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work package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(that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you declared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completed)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rejected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incomplete,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you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are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invited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respond</a:t>
            </a:r>
            <a:r>
              <a:rPr sz="1800" b="1" spc="-3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to</a:t>
            </a:r>
            <a:r>
              <a:rPr sz="1800" b="1" spc="-4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the</a:t>
            </a:r>
            <a:r>
              <a:rPr sz="1800" b="1" spc="-4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observations</a:t>
            </a:r>
            <a:r>
              <a:rPr sz="1800" b="1" spc="-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of</a:t>
            </a:r>
            <a:r>
              <a:rPr sz="1800" b="1" spc="-3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the</a:t>
            </a:r>
            <a:r>
              <a:rPr sz="1800" b="1" spc="-4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project</a:t>
            </a:r>
            <a:r>
              <a:rPr sz="1800" b="1" spc="-3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E4493"/>
                </a:solidFill>
                <a:latin typeface="Arial"/>
                <a:cs typeface="Arial"/>
              </a:rPr>
              <a:t>officer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Clr>
                <a:srgbClr val="C13B33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286385" marR="28575" indent="-286385" algn="ctr">
              <a:lnSpc>
                <a:spcPct val="100000"/>
              </a:lnSpc>
              <a:buClr>
                <a:srgbClr val="C13B33"/>
              </a:buClr>
              <a:buChar char="•"/>
              <a:tabLst>
                <a:tab pos="286385" algn="l"/>
              </a:tabLst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If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rejection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upheld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share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concerned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not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paid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at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that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point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time.</a:t>
            </a:r>
            <a:r>
              <a:rPr sz="18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You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should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complete</a:t>
            </a:r>
            <a:r>
              <a:rPr sz="1800" b="1" spc="-3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the</a:t>
            </a:r>
            <a:r>
              <a:rPr sz="1800" b="1" spc="-3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work</a:t>
            </a:r>
            <a:r>
              <a:rPr sz="1800" b="1" spc="-6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package</a:t>
            </a:r>
            <a:r>
              <a:rPr sz="1800" b="1" spc="-1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later</a:t>
            </a:r>
            <a:r>
              <a:rPr sz="1800" b="1" spc="-1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declare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it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at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end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any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subsequent</a:t>
            </a:r>
            <a:r>
              <a:rPr sz="1800" spc="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reporting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period.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Clr>
                <a:srgbClr val="C13B33"/>
              </a:buClr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If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it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not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possible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complete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18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package by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end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project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(e.g.,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for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technical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reasons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or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due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force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majeure),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lump</a:t>
            </a:r>
            <a:r>
              <a:rPr sz="1800" b="1" spc="-3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sum</a:t>
            </a:r>
            <a:r>
              <a:rPr sz="1800" b="1" spc="-2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is</a:t>
            </a:r>
            <a:r>
              <a:rPr sz="1800" b="1" spc="-2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paid</a:t>
            </a:r>
            <a:r>
              <a:rPr sz="1800" b="1" spc="-3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E4493"/>
                </a:solidFill>
                <a:latin typeface="Arial"/>
                <a:cs typeface="Arial"/>
              </a:rPr>
              <a:t>partially</a:t>
            </a:r>
            <a:r>
              <a:rPr sz="1800" b="1" spc="-2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line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with</a:t>
            </a:r>
            <a:r>
              <a:rPr sz="1800" spc="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degree of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completion.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The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decision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partial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amount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taken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case-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by-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case</a:t>
            </a:r>
            <a:r>
              <a:rPr sz="1800" spc="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basis.</a:t>
            </a:r>
            <a:r>
              <a:rPr sz="18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You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will</a:t>
            </a:r>
            <a:r>
              <a:rPr sz="1800" spc="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able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provide observations.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Ex-post controls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2718" y="1412494"/>
            <a:ext cx="3442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Checks,</a:t>
            </a:r>
            <a:r>
              <a:rPr sz="1800" b="1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reviews</a:t>
            </a:r>
            <a:r>
              <a:rPr sz="1800" b="1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1800" b="1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audits</a:t>
            </a:r>
            <a:r>
              <a:rPr sz="1800" b="1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676767"/>
                </a:solidFill>
                <a:latin typeface="Arial"/>
                <a:cs typeface="Arial"/>
              </a:rPr>
              <a:t>for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1980" y="1686814"/>
            <a:ext cx="6586855" cy="1077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140"/>
              </a:lnSpc>
              <a:spcBef>
                <a:spcPts val="100"/>
              </a:spcBef>
              <a:tabLst>
                <a:tab pos="687705" algn="l"/>
              </a:tabLst>
            </a:pPr>
            <a:r>
              <a:rPr sz="3600" spc="-50" dirty="0">
                <a:solidFill>
                  <a:srgbClr val="676767"/>
                </a:solidFill>
                <a:latin typeface="Webdings"/>
                <a:cs typeface="Webdings"/>
              </a:rPr>
              <a:t></a:t>
            </a:r>
            <a:r>
              <a:rPr sz="3600" dirty="0">
                <a:solidFill>
                  <a:srgbClr val="676767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Proper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implementation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action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(e.g.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technical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review)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4140"/>
              </a:lnSpc>
            </a:pPr>
            <a:r>
              <a:rPr sz="3600" spc="-50" dirty="0">
                <a:solidFill>
                  <a:srgbClr val="676767"/>
                </a:solidFill>
                <a:latin typeface="Webdings"/>
                <a:cs typeface="Webdings"/>
              </a:rPr>
              <a:t></a:t>
            </a:r>
            <a:endParaRPr sz="3600">
              <a:latin typeface="Webdings"/>
              <a:cs typeface="Webding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47113" y="2418715"/>
            <a:ext cx="6908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Compliance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with</a:t>
            </a:r>
            <a:r>
              <a:rPr sz="18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other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non-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financial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obligations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grant,</a:t>
            </a:r>
            <a:r>
              <a:rPr sz="18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e.g.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47113" y="2941446"/>
            <a:ext cx="2339340" cy="2181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745"/>
              </a:lnSpc>
              <a:spcBef>
                <a:spcPts val="100"/>
              </a:spcBef>
              <a:tabLst>
                <a:tab pos="396240" algn="l"/>
              </a:tabLst>
            </a:pPr>
            <a:r>
              <a:rPr sz="3600" spc="-50" dirty="0">
                <a:solidFill>
                  <a:srgbClr val="676767"/>
                </a:solidFill>
                <a:latin typeface="Symbol"/>
                <a:cs typeface="Symbol"/>
              </a:rPr>
              <a:t></a:t>
            </a:r>
            <a:r>
              <a:rPr sz="3600" dirty="0">
                <a:solidFill>
                  <a:srgbClr val="676767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IPR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obligations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3165"/>
              </a:lnSpc>
              <a:tabLst>
                <a:tab pos="396240" algn="l"/>
              </a:tabLst>
            </a:pPr>
            <a:r>
              <a:rPr sz="3600" spc="-50" dirty="0">
                <a:solidFill>
                  <a:srgbClr val="676767"/>
                </a:solidFill>
                <a:latin typeface="Symbol"/>
                <a:cs typeface="Symbol"/>
              </a:rPr>
              <a:t></a:t>
            </a:r>
            <a:r>
              <a:rPr sz="3600" dirty="0">
                <a:solidFill>
                  <a:srgbClr val="676767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Ethics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integrity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3155"/>
              </a:lnSpc>
              <a:tabLst>
                <a:tab pos="396240" algn="l"/>
              </a:tabLst>
            </a:pPr>
            <a:r>
              <a:rPr sz="3600" spc="-50" dirty="0">
                <a:solidFill>
                  <a:srgbClr val="676767"/>
                </a:solidFill>
                <a:latin typeface="Symbol"/>
                <a:cs typeface="Symbol"/>
              </a:rPr>
              <a:t></a:t>
            </a:r>
            <a:r>
              <a:rPr sz="3600" dirty="0">
                <a:solidFill>
                  <a:srgbClr val="676767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Open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science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3160"/>
              </a:lnSpc>
              <a:tabLst>
                <a:tab pos="396240" algn="l"/>
              </a:tabLst>
            </a:pPr>
            <a:r>
              <a:rPr sz="3600" spc="-50" dirty="0">
                <a:solidFill>
                  <a:srgbClr val="676767"/>
                </a:solidFill>
                <a:latin typeface="Symbol"/>
                <a:cs typeface="Symbol"/>
              </a:rPr>
              <a:t></a:t>
            </a:r>
            <a:r>
              <a:rPr sz="3600" dirty="0">
                <a:solidFill>
                  <a:srgbClr val="676767"/>
                </a:solidFill>
                <a:latin typeface="Times New Roman"/>
                <a:cs typeface="Times New Roman"/>
              </a:rPr>
              <a:t>	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Dissemination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3745"/>
              </a:lnSpc>
              <a:tabLst>
                <a:tab pos="396240" algn="l"/>
              </a:tabLst>
            </a:pPr>
            <a:r>
              <a:rPr sz="3600" spc="-50" dirty="0">
                <a:solidFill>
                  <a:srgbClr val="676767"/>
                </a:solidFill>
                <a:latin typeface="Symbol"/>
                <a:cs typeface="Symbol"/>
              </a:rPr>
              <a:t></a:t>
            </a:r>
            <a:r>
              <a:rPr sz="3600" dirty="0">
                <a:solidFill>
                  <a:srgbClr val="676767"/>
                </a:solidFill>
                <a:latin typeface="Times New Roman"/>
                <a:cs typeface="Times New Roman"/>
              </a:rPr>
              <a:t>	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Etc.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603247" y="5265420"/>
            <a:ext cx="864235" cy="864235"/>
            <a:chOff x="1603247" y="5265420"/>
            <a:chExt cx="864235" cy="864235"/>
          </a:xfrm>
        </p:grpSpPr>
        <p:sp>
          <p:nvSpPr>
            <p:cNvPr id="8" name="object 8"/>
            <p:cNvSpPr/>
            <p:nvPr/>
          </p:nvSpPr>
          <p:spPr>
            <a:xfrm>
              <a:off x="1603247" y="5265420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5" h="864235">
                  <a:moveTo>
                    <a:pt x="432053" y="0"/>
                  </a:moveTo>
                  <a:lnTo>
                    <a:pt x="384974" y="2535"/>
                  </a:lnTo>
                  <a:lnTo>
                    <a:pt x="339363" y="9964"/>
                  </a:lnTo>
                  <a:lnTo>
                    <a:pt x="295485" y="22024"/>
                  </a:lnTo>
                  <a:lnTo>
                    <a:pt x="253603" y="38452"/>
                  </a:lnTo>
                  <a:lnTo>
                    <a:pt x="213980" y="58984"/>
                  </a:lnTo>
                  <a:lnTo>
                    <a:pt x="176881" y="83356"/>
                  </a:lnTo>
                  <a:lnTo>
                    <a:pt x="142568" y="111305"/>
                  </a:lnTo>
                  <a:lnTo>
                    <a:pt x="111305" y="142568"/>
                  </a:lnTo>
                  <a:lnTo>
                    <a:pt x="83356" y="176881"/>
                  </a:lnTo>
                  <a:lnTo>
                    <a:pt x="58984" y="213980"/>
                  </a:lnTo>
                  <a:lnTo>
                    <a:pt x="38452" y="253603"/>
                  </a:lnTo>
                  <a:lnTo>
                    <a:pt x="22024" y="295485"/>
                  </a:lnTo>
                  <a:lnTo>
                    <a:pt x="9964" y="339363"/>
                  </a:lnTo>
                  <a:lnTo>
                    <a:pt x="2535" y="384974"/>
                  </a:lnTo>
                  <a:lnTo>
                    <a:pt x="0" y="432053"/>
                  </a:lnTo>
                  <a:lnTo>
                    <a:pt x="2535" y="479131"/>
                  </a:lnTo>
                  <a:lnTo>
                    <a:pt x="9964" y="524740"/>
                  </a:lnTo>
                  <a:lnTo>
                    <a:pt x="22024" y="568617"/>
                  </a:lnTo>
                  <a:lnTo>
                    <a:pt x="38452" y="610499"/>
                  </a:lnTo>
                  <a:lnTo>
                    <a:pt x="58984" y="650121"/>
                  </a:lnTo>
                  <a:lnTo>
                    <a:pt x="83356" y="687220"/>
                  </a:lnTo>
                  <a:lnTo>
                    <a:pt x="111305" y="721534"/>
                  </a:lnTo>
                  <a:lnTo>
                    <a:pt x="142568" y="752797"/>
                  </a:lnTo>
                  <a:lnTo>
                    <a:pt x="176881" y="780747"/>
                  </a:lnTo>
                  <a:lnTo>
                    <a:pt x="213980" y="805120"/>
                  </a:lnTo>
                  <a:lnTo>
                    <a:pt x="253603" y="825653"/>
                  </a:lnTo>
                  <a:lnTo>
                    <a:pt x="295485" y="842081"/>
                  </a:lnTo>
                  <a:lnTo>
                    <a:pt x="339363" y="854142"/>
                  </a:lnTo>
                  <a:lnTo>
                    <a:pt x="384974" y="861572"/>
                  </a:lnTo>
                  <a:lnTo>
                    <a:pt x="432053" y="864107"/>
                  </a:lnTo>
                  <a:lnTo>
                    <a:pt x="479133" y="861572"/>
                  </a:lnTo>
                  <a:lnTo>
                    <a:pt x="524744" y="854142"/>
                  </a:lnTo>
                  <a:lnTo>
                    <a:pt x="568622" y="842081"/>
                  </a:lnTo>
                  <a:lnTo>
                    <a:pt x="610504" y="825653"/>
                  </a:lnTo>
                  <a:lnTo>
                    <a:pt x="650127" y="805120"/>
                  </a:lnTo>
                  <a:lnTo>
                    <a:pt x="687226" y="780747"/>
                  </a:lnTo>
                  <a:lnTo>
                    <a:pt x="721539" y="752797"/>
                  </a:lnTo>
                  <a:lnTo>
                    <a:pt x="752802" y="721534"/>
                  </a:lnTo>
                  <a:lnTo>
                    <a:pt x="780751" y="687220"/>
                  </a:lnTo>
                  <a:lnTo>
                    <a:pt x="805123" y="650121"/>
                  </a:lnTo>
                  <a:lnTo>
                    <a:pt x="825655" y="610499"/>
                  </a:lnTo>
                  <a:lnTo>
                    <a:pt x="842083" y="568617"/>
                  </a:lnTo>
                  <a:lnTo>
                    <a:pt x="854143" y="524740"/>
                  </a:lnTo>
                  <a:lnTo>
                    <a:pt x="861572" y="479131"/>
                  </a:lnTo>
                  <a:lnTo>
                    <a:pt x="864108" y="432053"/>
                  </a:lnTo>
                  <a:lnTo>
                    <a:pt x="861572" y="384974"/>
                  </a:lnTo>
                  <a:lnTo>
                    <a:pt x="854143" y="339363"/>
                  </a:lnTo>
                  <a:lnTo>
                    <a:pt x="842083" y="295485"/>
                  </a:lnTo>
                  <a:lnTo>
                    <a:pt x="825655" y="253603"/>
                  </a:lnTo>
                  <a:lnTo>
                    <a:pt x="805123" y="213980"/>
                  </a:lnTo>
                  <a:lnTo>
                    <a:pt x="780751" y="176881"/>
                  </a:lnTo>
                  <a:lnTo>
                    <a:pt x="752802" y="142568"/>
                  </a:lnTo>
                  <a:lnTo>
                    <a:pt x="721539" y="111305"/>
                  </a:lnTo>
                  <a:lnTo>
                    <a:pt x="687226" y="83356"/>
                  </a:lnTo>
                  <a:lnTo>
                    <a:pt x="650127" y="58984"/>
                  </a:lnTo>
                  <a:lnTo>
                    <a:pt x="610504" y="38452"/>
                  </a:lnTo>
                  <a:lnTo>
                    <a:pt x="568622" y="22024"/>
                  </a:lnTo>
                  <a:lnTo>
                    <a:pt x="524744" y="9964"/>
                  </a:lnTo>
                  <a:lnTo>
                    <a:pt x="479133" y="2535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2D2C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36775" y="5298948"/>
              <a:ext cx="795527" cy="795527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53C6DBA-72C6-1368-FCB2-C6AC69342D07}"/>
              </a:ext>
            </a:extLst>
          </p:cNvPr>
          <p:cNvGrpSpPr/>
          <p:nvPr/>
        </p:nvGrpSpPr>
        <p:grpSpPr>
          <a:xfrm>
            <a:off x="4953000" y="3733800"/>
            <a:ext cx="6705093" cy="1565148"/>
            <a:chOff x="4953000" y="3733800"/>
            <a:chExt cx="6705093" cy="1565148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07941" y="3733800"/>
              <a:ext cx="6550152" cy="1565148"/>
            </a:xfrm>
            <a:prstGeom prst="rect">
              <a:avLst/>
            </a:prstGeom>
          </p:spPr>
        </p:pic>
        <p:sp>
          <p:nvSpPr>
            <p:cNvPr id="11" name="object 11"/>
            <p:cNvSpPr txBox="1"/>
            <p:nvPr/>
          </p:nvSpPr>
          <p:spPr>
            <a:xfrm>
              <a:off x="4953000" y="4033312"/>
              <a:ext cx="6550659" cy="1072088"/>
            </a:xfrm>
            <a:prstGeom prst="rect">
              <a:avLst/>
            </a:prstGeom>
            <a:ln w="6350">
              <a:noFill/>
            </a:ln>
          </p:spPr>
          <p:txBody>
            <a:bodyPr vert="horz" wrap="square" lIns="0" tIns="40640" rIns="0" bIns="0" rtlCol="0">
              <a:spAutoFit/>
            </a:bodyPr>
            <a:lstStyle/>
            <a:p>
              <a:pPr marL="488950">
                <a:lnSpc>
                  <a:spcPct val="100000"/>
                </a:lnSpc>
                <a:spcBef>
                  <a:spcPts val="320"/>
                </a:spcBef>
              </a:pPr>
              <a:r>
                <a:rPr sz="1800" b="1" dirty="0">
                  <a:solidFill>
                    <a:srgbClr val="676767"/>
                  </a:solidFill>
                  <a:latin typeface="Arial"/>
                  <a:cs typeface="Arial"/>
                </a:rPr>
                <a:t>No</a:t>
              </a:r>
              <a:r>
                <a:rPr sz="1800" b="1" spc="-45" dirty="0">
                  <a:solidFill>
                    <a:srgbClr val="676767"/>
                  </a:solidFill>
                  <a:latin typeface="Arial"/>
                  <a:cs typeface="Arial"/>
                </a:rPr>
                <a:t> </a:t>
              </a:r>
              <a:r>
                <a:rPr sz="1800" b="1" dirty="0">
                  <a:solidFill>
                    <a:srgbClr val="676767"/>
                  </a:solidFill>
                  <a:latin typeface="Arial"/>
                  <a:cs typeface="Arial"/>
                </a:rPr>
                <a:t>financial</a:t>
              </a:r>
              <a:r>
                <a:rPr sz="1800" b="1" spc="-10" dirty="0">
                  <a:solidFill>
                    <a:srgbClr val="676767"/>
                  </a:solidFill>
                  <a:latin typeface="Arial"/>
                  <a:cs typeface="Arial"/>
                </a:rPr>
                <a:t> </a:t>
              </a:r>
              <a:r>
                <a:rPr sz="1800" b="1" dirty="0">
                  <a:solidFill>
                    <a:srgbClr val="676767"/>
                  </a:solidFill>
                  <a:latin typeface="Arial"/>
                  <a:cs typeface="Arial"/>
                </a:rPr>
                <a:t>checks,</a:t>
              </a:r>
              <a:r>
                <a:rPr sz="1800" b="1" spc="-30" dirty="0">
                  <a:solidFill>
                    <a:srgbClr val="676767"/>
                  </a:solidFill>
                  <a:latin typeface="Arial"/>
                  <a:cs typeface="Arial"/>
                </a:rPr>
                <a:t> </a:t>
              </a:r>
              <a:r>
                <a:rPr sz="1800" b="1" dirty="0">
                  <a:solidFill>
                    <a:srgbClr val="676767"/>
                  </a:solidFill>
                  <a:latin typeface="Arial"/>
                  <a:cs typeface="Arial"/>
                </a:rPr>
                <a:t>reviews</a:t>
              </a:r>
              <a:r>
                <a:rPr sz="1800" b="1" spc="15" dirty="0">
                  <a:solidFill>
                    <a:srgbClr val="676767"/>
                  </a:solidFill>
                  <a:latin typeface="Arial"/>
                  <a:cs typeface="Arial"/>
                </a:rPr>
                <a:t> </a:t>
              </a:r>
              <a:r>
                <a:rPr sz="1800" b="1" dirty="0">
                  <a:solidFill>
                    <a:srgbClr val="676767"/>
                  </a:solidFill>
                  <a:latin typeface="Arial"/>
                  <a:cs typeface="Arial"/>
                </a:rPr>
                <a:t>and</a:t>
              </a:r>
              <a:r>
                <a:rPr sz="1800" b="1" spc="-25" dirty="0">
                  <a:solidFill>
                    <a:srgbClr val="676767"/>
                  </a:solidFill>
                  <a:latin typeface="Arial"/>
                  <a:cs typeface="Arial"/>
                </a:rPr>
                <a:t> </a:t>
              </a:r>
              <a:r>
                <a:rPr sz="1800" b="1" dirty="0">
                  <a:solidFill>
                    <a:srgbClr val="676767"/>
                  </a:solidFill>
                  <a:latin typeface="Arial"/>
                  <a:cs typeface="Arial"/>
                </a:rPr>
                <a:t>audits</a:t>
              </a:r>
              <a:r>
                <a:rPr sz="1800" b="1" spc="-30" dirty="0">
                  <a:solidFill>
                    <a:srgbClr val="676767"/>
                  </a:solidFill>
                  <a:latin typeface="Arial"/>
                  <a:cs typeface="Arial"/>
                </a:rPr>
                <a:t> </a:t>
              </a:r>
              <a:r>
                <a:rPr sz="1800" b="1" dirty="0">
                  <a:solidFill>
                    <a:srgbClr val="676767"/>
                  </a:solidFill>
                  <a:latin typeface="Arial"/>
                  <a:cs typeface="Arial"/>
                </a:rPr>
                <a:t>by</a:t>
              </a:r>
              <a:r>
                <a:rPr sz="1800" b="1" spc="-30" dirty="0">
                  <a:solidFill>
                    <a:srgbClr val="676767"/>
                  </a:solidFill>
                  <a:latin typeface="Arial"/>
                  <a:cs typeface="Arial"/>
                </a:rPr>
                <a:t> </a:t>
              </a:r>
              <a:r>
                <a:rPr sz="1800" b="1" dirty="0">
                  <a:solidFill>
                    <a:srgbClr val="676767"/>
                  </a:solidFill>
                  <a:latin typeface="Arial"/>
                  <a:cs typeface="Arial"/>
                </a:rPr>
                <a:t>EU</a:t>
              </a:r>
              <a:r>
                <a:rPr sz="1800" b="1" spc="-35" dirty="0">
                  <a:solidFill>
                    <a:srgbClr val="676767"/>
                  </a:solidFill>
                  <a:latin typeface="Arial"/>
                  <a:cs typeface="Arial"/>
                </a:rPr>
                <a:t> </a:t>
              </a:r>
              <a:r>
                <a:rPr sz="1800" b="1" spc="-10" dirty="0">
                  <a:solidFill>
                    <a:srgbClr val="676767"/>
                  </a:solidFill>
                  <a:latin typeface="Arial"/>
                  <a:cs typeface="Arial"/>
                </a:rPr>
                <a:t>services</a:t>
              </a:r>
              <a:r>
                <a:rPr lang="en-GB" sz="1800" b="1" spc="-10" dirty="0">
                  <a:solidFill>
                    <a:srgbClr val="676767"/>
                  </a:solidFill>
                  <a:latin typeface="Arial"/>
                  <a:cs typeface="Arial"/>
                </a:rPr>
                <a:t>!</a:t>
              </a:r>
            </a:p>
            <a:p>
              <a:pPr marL="488950">
                <a:lnSpc>
                  <a:spcPct val="100000"/>
                </a:lnSpc>
                <a:spcBef>
                  <a:spcPts val="320"/>
                </a:spcBef>
              </a:pPr>
              <a:endParaRPr lang="en-GB" sz="800" spc="-10" dirty="0">
                <a:solidFill>
                  <a:srgbClr val="676767"/>
                </a:solidFill>
                <a:latin typeface="Arial"/>
                <a:cs typeface="Arial"/>
              </a:endParaRPr>
            </a:p>
            <a:p>
              <a:pPr marL="488950">
                <a:lnSpc>
                  <a:spcPct val="100000"/>
                </a:lnSpc>
                <a:spcBef>
                  <a:spcPts val="320"/>
                </a:spcBef>
              </a:pPr>
              <a:r>
                <a:rPr lang="en-GB" sz="1800" dirty="0">
                  <a:latin typeface="Arial"/>
                  <a:cs typeface="Arial"/>
                </a:rPr>
                <a:t>See our </a:t>
              </a:r>
              <a:r>
                <a:rPr lang="en-GB" sz="1800" dirty="0">
                  <a:latin typeface="Arial"/>
                  <a:cs typeface="Arial"/>
                  <a:hlinkClick r:id="rId5"/>
                </a:rPr>
                <a:t>recent article</a:t>
              </a:r>
              <a:r>
                <a:rPr lang="en-GB" sz="1800" dirty="0">
                  <a:latin typeface="Arial"/>
                  <a:cs typeface="Arial"/>
                </a:rPr>
                <a:t> on checks and audits on lump sum projects for full details.</a:t>
              </a:r>
              <a:endParaRPr sz="1800" dirty="0"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Keeping records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08505" y="1974850"/>
            <a:ext cx="3728720" cy="450215"/>
            <a:chOff x="1508505" y="1974850"/>
            <a:chExt cx="3728720" cy="450215"/>
          </a:xfrm>
        </p:grpSpPr>
        <p:sp>
          <p:nvSpPr>
            <p:cNvPr id="4" name="object 4"/>
            <p:cNvSpPr/>
            <p:nvPr/>
          </p:nvSpPr>
          <p:spPr>
            <a:xfrm>
              <a:off x="1519427" y="1981200"/>
              <a:ext cx="3710940" cy="437515"/>
            </a:xfrm>
            <a:custGeom>
              <a:avLst/>
              <a:gdLst/>
              <a:ahLst/>
              <a:cxnLst/>
              <a:rect l="l" t="t" r="r" b="b"/>
              <a:pathLst>
                <a:path w="3710940" h="437514">
                  <a:moveTo>
                    <a:pt x="3710940" y="0"/>
                  </a:moveTo>
                  <a:lnTo>
                    <a:pt x="0" y="0"/>
                  </a:lnTo>
                  <a:lnTo>
                    <a:pt x="0" y="437388"/>
                  </a:lnTo>
                  <a:lnTo>
                    <a:pt x="3710940" y="437388"/>
                  </a:lnTo>
                  <a:lnTo>
                    <a:pt x="3710940" y="0"/>
                  </a:lnTo>
                  <a:close/>
                </a:path>
              </a:pathLst>
            </a:custGeom>
            <a:solidFill>
              <a:srgbClr val="EF8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19427" y="1981200"/>
              <a:ext cx="3710940" cy="437515"/>
            </a:xfrm>
            <a:custGeom>
              <a:avLst/>
              <a:gdLst/>
              <a:ahLst/>
              <a:cxnLst/>
              <a:rect l="l" t="t" r="r" b="b"/>
              <a:pathLst>
                <a:path w="3710940" h="437514">
                  <a:moveTo>
                    <a:pt x="0" y="437388"/>
                  </a:moveTo>
                  <a:lnTo>
                    <a:pt x="3710940" y="437388"/>
                  </a:lnTo>
                  <a:lnTo>
                    <a:pt x="3710940" y="0"/>
                  </a:lnTo>
                  <a:lnTo>
                    <a:pt x="0" y="0"/>
                  </a:lnTo>
                  <a:lnTo>
                    <a:pt x="0" y="437388"/>
                  </a:lnTo>
                  <a:close/>
                </a:path>
              </a:pathLst>
            </a:custGeom>
            <a:ln w="12700">
              <a:solidFill>
                <a:srgbClr val="EF8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14855" y="2145792"/>
              <a:ext cx="273050" cy="273050"/>
            </a:xfrm>
            <a:custGeom>
              <a:avLst/>
              <a:gdLst/>
              <a:ahLst/>
              <a:cxnLst/>
              <a:rect l="l" t="t" r="r" b="b"/>
              <a:pathLst>
                <a:path w="273050" h="273050">
                  <a:moveTo>
                    <a:pt x="272795" y="0"/>
                  </a:moveTo>
                  <a:lnTo>
                    <a:pt x="0" y="0"/>
                  </a:lnTo>
                  <a:lnTo>
                    <a:pt x="0" y="272796"/>
                  </a:lnTo>
                  <a:lnTo>
                    <a:pt x="272795" y="272796"/>
                  </a:lnTo>
                  <a:lnTo>
                    <a:pt x="272795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14855" y="2145792"/>
              <a:ext cx="273050" cy="273050"/>
            </a:xfrm>
            <a:custGeom>
              <a:avLst/>
              <a:gdLst/>
              <a:ahLst/>
              <a:cxnLst/>
              <a:rect l="l" t="t" r="r" b="b"/>
              <a:pathLst>
                <a:path w="273050" h="273050">
                  <a:moveTo>
                    <a:pt x="0" y="272796"/>
                  </a:moveTo>
                  <a:lnTo>
                    <a:pt x="272795" y="272796"/>
                  </a:lnTo>
                  <a:lnTo>
                    <a:pt x="272795" y="0"/>
                  </a:lnTo>
                  <a:lnTo>
                    <a:pt x="0" y="0"/>
                  </a:lnTo>
                  <a:lnTo>
                    <a:pt x="0" y="272796"/>
                  </a:lnTo>
                  <a:close/>
                </a:path>
              </a:pathLst>
            </a:custGeom>
            <a:ln w="12700">
              <a:solidFill>
                <a:srgbClr val="EF8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561846" y="1369567"/>
            <a:ext cx="2134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676767"/>
                </a:solidFill>
                <a:latin typeface="Arial"/>
                <a:cs typeface="Arial"/>
              </a:rPr>
              <a:t>You</a:t>
            </a:r>
            <a:r>
              <a:rPr sz="2400" spc="-6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676767"/>
                </a:solidFill>
                <a:latin typeface="Arial"/>
                <a:cs typeface="Arial"/>
              </a:rPr>
              <a:t>need</a:t>
            </a:r>
            <a:r>
              <a:rPr sz="2400" b="1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676767"/>
                </a:solidFill>
                <a:latin typeface="Arial"/>
                <a:cs typeface="Arial"/>
              </a:rPr>
              <a:t>(e.g.)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540763" y="2740151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272796"/>
                </a:moveTo>
                <a:lnTo>
                  <a:pt x="272795" y="272796"/>
                </a:lnTo>
                <a:lnTo>
                  <a:pt x="272795" y="0"/>
                </a:lnTo>
                <a:lnTo>
                  <a:pt x="0" y="0"/>
                </a:lnTo>
                <a:lnTo>
                  <a:pt x="0" y="272796"/>
                </a:lnTo>
                <a:close/>
              </a:path>
            </a:pathLst>
          </a:custGeom>
          <a:ln w="12700">
            <a:solidFill>
              <a:srgbClr val="2D2C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916429" y="2704287"/>
            <a:ext cx="21577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Technical</a:t>
            </a:r>
            <a:r>
              <a:rPr sz="1800" spc="-6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documents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40763" y="3515867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272796"/>
                </a:moveTo>
                <a:lnTo>
                  <a:pt x="272795" y="272796"/>
                </a:lnTo>
                <a:lnTo>
                  <a:pt x="272795" y="0"/>
                </a:lnTo>
                <a:lnTo>
                  <a:pt x="0" y="0"/>
                </a:lnTo>
                <a:lnTo>
                  <a:pt x="0" y="272796"/>
                </a:lnTo>
                <a:close/>
              </a:path>
            </a:pathLst>
          </a:custGeom>
          <a:ln w="12700">
            <a:solidFill>
              <a:srgbClr val="2D2C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916429" y="3362705"/>
            <a:ext cx="3009900" cy="1431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14"/>
              </a:lnSpc>
              <a:spcBef>
                <a:spcPts val="100"/>
              </a:spcBef>
              <a:tabLst>
                <a:tab pos="1434465" algn="l"/>
              </a:tabLst>
            </a:pP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Publications,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	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prototypes,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ts val="2014"/>
              </a:lnSpc>
            </a:pP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deliverables</a:t>
            </a:r>
            <a:endParaRPr sz="1800" dirty="0">
              <a:latin typeface="Arial"/>
              <a:cs typeface="Arial"/>
            </a:endParaRPr>
          </a:p>
          <a:p>
            <a:pPr marL="12700" marR="5080">
              <a:lnSpc>
                <a:spcPct val="86400"/>
              </a:lnSpc>
              <a:spcBef>
                <a:spcPts val="1440"/>
              </a:spcBef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Documentation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required</a:t>
            </a:r>
            <a:r>
              <a:rPr sz="18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by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good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research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practices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such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lab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books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40763" y="4291584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272795"/>
                </a:moveTo>
                <a:lnTo>
                  <a:pt x="272795" y="272795"/>
                </a:lnTo>
                <a:lnTo>
                  <a:pt x="272795" y="0"/>
                </a:lnTo>
                <a:lnTo>
                  <a:pt x="0" y="0"/>
                </a:lnTo>
                <a:lnTo>
                  <a:pt x="0" y="272795"/>
                </a:lnTo>
                <a:close/>
              </a:path>
            </a:pathLst>
          </a:custGeom>
          <a:ln w="12700">
            <a:solidFill>
              <a:srgbClr val="2D2C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40763" y="5291328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272796"/>
                </a:moveTo>
                <a:lnTo>
                  <a:pt x="272795" y="272796"/>
                </a:lnTo>
                <a:lnTo>
                  <a:pt x="272795" y="0"/>
                </a:lnTo>
                <a:lnTo>
                  <a:pt x="0" y="0"/>
                </a:lnTo>
                <a:lnTo>
                  <a:pt x="0" y="272796"/>
                </a:lnTo>
                <a:close/>
              </a:path>
            </a:pathLst>
          </a:custGeom>
          <a:ln w="12700">
            <a:solidFill>
              <a:srgbClr val="2D2C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916429" y="5020817"/>
            <a:ext cx="3097530" cy="77406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ct val="86400"/>
              </a:lnSpc>
              <a:spcBef>
                <a:spcPts val="390"/>
              </a:spcBef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…any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document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proving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that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1800" spc="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was</a:t>
            </a:r>
            <a:r>
              <a:rPr sz="1800" spc="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done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detailed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1800" spc="-1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Annex</a:t>
            </a:r>
            <a:r>
              <a:rPr sz="18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676767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614161" y="1977898"/>
            <a:ext cx="3723640" cy="450215"/>
            <a:chOff x="5614161" y="1977898"/>
            <a:chExt cx="3723640" cy="450215"/>
          </a:xfrm>
        </p:grpSpPr>
        <p:sp>
          <p:nvSpPr>
            <p:cNvPr id="17" name="object 17"/>
            <p:cNvSpPr/>
            <p:nvPr/>
          </p:nvSpPr>
          <p:spPr>
            <a:xfrm>
              <a:off x="5620511" y="1984248"/>
              <a:ext cx="3710940" cy="437515"/>
            </a:xfrm>
            <a:custGeom>
              <a:avLst/>
              <a:gdLst/>
              <a:ahLst/>
              <a:cxnLst/>
              <a:rect l="l" t="t" r="r" b="b"/>
              <a:pathLst>
                <a:path w="3710940" h="437514">
                  <a:moveTo>
                    <a:pt x="3710940" y="0"/>
                  </a:moveTo>
                  <a:lnTo>
                    <a:pt x="0" y="0"/>
                  </a:lnTo>
                  <a:lnTo>
                    <a:pt x="0" y="437388"/>
                  </a:lnTo>
                  <a:lnTo>
                    <a:pt x="3710940" y="437388"/>
                  </a:lnTo>
                  <a:lnTo>
                    <a:pt x="371094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620511" y="1984248"/>
              <a:ext cx="3710940" cy="437515"/>
            </a:xfrm>
            <a:custGeom>
              <a:avLst/>
              <a:gdLst/>
              <a:ahLst/>
              <a:cxnLst/>
              <a:rect l="l" t="t" r="r" b="b"/>
              <a:pathLst>
                <a:path w="3710940" h="437514">
                  <a:moveTo>
                    <a:pt x="0" y="437388"/>
                  </a:moveTo>
                  <a:lnTo>
                    <a:pt x="3710940" y="437388"/>
                  </a:lnTo>
                  <a:lnTo>
                    <a:pt x="3710940" y="0"/>
                  </a:lnTo>
                  <a:lnTo>
                    <a:pt x="0" y="0"/>
                  </a:lnTo>
                  <a:lnTo>
                    <a:pt x="0" y="437388"/>
                  </a:lnTo>
                  <a:close/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20511" y="2148840"/>
              <a:ext cx="273050" cy="273050"/>
            </a:xfrm>
            <a:custGeom>
              <a:avLst/>
              <a:gdLst/>
              <a:ahLst/>
              <a:cxnLst/>
              <a:rect l="l" t="t" r="r" b="b"/>
              <a:pathLst>
                <a:path w="273050" h="273050">
                  <a:moveTo>
                    <a:pt x="272796" y="0"/>
                  </a:moveTo>
                  <a:lnTo>
                    <a:pt x="0" y="0"/>
                  </a:lnTo>
                  <a:lnTo>
                    <a:pt x="0" y="272796"/>
                  </a:lnTo>
                  <a:lnTo>
                    <a:pt x="272796" y="272796"/>
                  </a:lnTo>
                  <a:lnTo>
                    <a:pt x="272796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20511" y="2148840"/>
              <a:ext cx="273050" cy="273050"/>
            </a:xfrm>
            <a:custGeom>
              <a:avLst/>
              <a:gdLst/>
              <a:ahLst/>
              <a:cxnLst/>
              <a:rect l="l" t="t" r="r" b="b"/>
              <a:pathLst>
                <a:path w="273050" h="273050">
                  <a:moveTo>
                    <a:pt x="0" y="272796"/>
                  </a:moveTo>
                  <a:lnTo>
                    <a:pt x="272796" y="272796"/>
                  </a:lnTo>
                  <a:lnTo>
                    <a:pt x="272796" y="0"/>
                  </a:lnTo>
                  <a:lnTo>
                    <a:pt x="0" y="0"/>
                  </a:lnTo>
                  <a:lnTo>
                    <a:pt x="0" y="272796"/>
                  </a:lnTo>
                  <a:close/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5694045" y="1369567"/>
            <a:ext cx="21520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676767"/>
                </a:solidFill>
                <a:latin typeface="Arial"/>
                <a:cs typeface="Arial"/>
              </a:rPr>
              <a:t>You</a:t>
            </a:r>
            <a:r>
              <a:rPr sz="24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676767"/>
                </a:solidFill>
                <a:latin typeface="Arial"/>
                <a:cs typeface="Arial"/>
              </a:rPr>
              <a:t>don't</a:t>
            </a:r>
            <a:r>
              <a:rPr sz="2400" b="1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676767"/>
                </a:solidFill>
                <a:latin typeface="Arial"/>
                <a:cs typeface="Arial"/>
              </a:rPr>
              <a:t>need</a:t>
            </a:r>
            <a:endParaRPr sz="24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620511" y="2784348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272796"/>
                </a:moveTo>
                <a:lnTo>
                  <a:pt x="272796" y="272796"/>
                </a:lnTo>
                <a:lnTo>
                  <a:pt x="272796" y="0"/>
                </a:lnTo>
                <a:lnTo>
                  <a:pt x="0" y="0"/>
                </a:lnTo>
                <a:lnTo>
                  <a:pt x="0" y="272796"/>
                </a:lnTo>
                <a:close/>
              </a:path>
            </a:pathLst>
          </a:custGeom>
          <a:ln w="12700">
            <a:solidFill>
              <a:srgbClr val="2D2C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007734" y="2704287"/>
            <a:ext cx="127381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Time-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sheets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632703" y="3375659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272795"/>
                </a:moveTo>
                <a:lnTo>
                  <a:pt x="272796" y="272795"/>
                </a:lnTo>
                <a:lnTo>
                  <a:pt x="272796" y="0"/>
                </a:lnTo>
                <a:lnTo>
                  <a:pt x="0" y="0"/>
                </a:lnTo>
                <a:lnTo>
                  <a:pt x="0" y="272795"/>
                </a:lnTo>
                <a:close/>
              </a:path>
            </a:pathLst>
          </a:custGeom>
          <a:ln w="12700">
            <a:solidFill>
              <a:srgbClr val="2D2C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007734" y="3340353"/>
            <a:ext cx="2208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676767"/>
                </a:solidFill>
                <a:latin typeface="Arial"/>
                <a:cs typeface="Arial"/>
              </a:rPr>
              <a:t>Pay-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slips</a:t>
            </a:r>
            <a:r>
              <a:rPr sz="1800" spc="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or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contracts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632703" y="4011167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272795"/>
                </a:moveTo>
                <a:lnTo>
                  <a:pt x="272796" y="272795"/>
                </a:lnTo>
                <a:lnTo>
                  <a:pt x="272796" y="0"/>
                </a:lnTo>
                <a:lnTo>
                  <a:pt x="0" y="0"/>
                </a:lnTo>
                <a:lnTo>
                  <a:pt x="0" y="272795"/>
                </a:lnTo>
                <a:close/>
              </a:path>
            </a:pathLst>
          </a:custGeom>
          <a:ln w="12700">
            <a:solidFill>
              <a:srgbClr val="2D2C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007734" y="3976242"/>
            <a:ext cx="1954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Depreciation</a:t>
            </a:r>
            <a:r>
              <a:rPr sz="18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policy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632703" y="4646676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272796"/>
                </a:moveTo>
                <a:lnTo>
                  <a:pt x="272796" y="272796"/>
                </a:lnTo>
                <a:lnTo>
                  <a:pt x="272796" y="0"/>
                </a:lnTo>
                <a:lnTo>
                  <a:pt x="0" y="0"/>
                </a:lnTo>
                <a:lnTo>
                  <a:pt x="0" y="272796"/>
                </a:lnTo>
                <a:close/>
              </a:path>
            </a:pathLst>
          </a:custGeom>
          <a:ln w="12700">
            <a:solidFill>
              <a:srgbClr val="2D2C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007734" y="4611751"/>
            <a:ext cx="862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Invoices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632703" y="5282184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272795"/>
                </a:moveTo>
                <a:lnTo>
                  <a:pt x="272796" y="272795"/>
                </a:lnTo>
                <a:lnTo>
                  <a:pt x="272796" y="0"/>
                </a:lnTo>
                <a:lnTo>
                  <a:pt x="0" y="0"/>
                </a:lnTo>
                <a:lnTo>
                  <a:pt x="0" y="272795"/>
                </a:lnTo>
                <a:close/>
              </a:path>
            </a:pathLst>
          </a:custGeom>
          <a:ln w="12700">
            <a:solidFill>
              <a:srgbClr val="2D2C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6007734" y="5129276"/>
            <a:ext cx="2999105" cy="53784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marR="5080">
              <a:lnSpc>
                <a:spcPts val="1870"/>
              </a:lnSpc>
              <a:spcBef>
                <a:spcPts val="400"/>
              </a:spcBef>
            </a:pP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…any</a:t>
            </a:r>
            <a:r>
              <a:rPr sz="18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documents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proving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676767"/>
                </a:solidFill>
                <a:latin typeface="Arial"/>
                <a:cs typeface="Arial"/>
              </a:rPr>
              <a:t>the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actual</a:t>
            </a:r>
            <a:r>
              <a:rPr sz="18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676767"/>
                </a:solidFill>
                <a:latin typeface="Arial"/>
                <a:cs typeface="Arial"/>
              </a:rPr>
              <a:t>costs</a:t>
            </a:r>
            <a:r>
              <a:rPr sz="1800" spc="-10" dirty="0">
                <a:solidFill>
                  <a:srgbClr val="676767"/>
                </a:solidFill>
                <a:latin typeface="Arial"/>
                <a:cs typeface="Arial"/>
              </a:rPr>
              <a:t> incurred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650619" y="6286601"/>
            <a:ext cx="32416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Same</a:t>
            </a:r>
            <a:r>
              <a:rPr sz="1400" b="1" i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as</a:t>
            </a:r>
            <a:r>
              <a:rPr sz="1400" b="1" i="1" spc="-4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for</a:t>
            </a:r>
            <a:r>
              <a:rPr sz="1400" b="1" i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all</a:t>
            </a:r>
            <a:r>
              <a:rPr sz="1400" b="1" i="1" spc="-5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Horizon</a:t>
            </a:r>
            <a:r>
              <a:rPr sz="1400" b="1" i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Europe</a:t>
            </a:r>
            <a:r>
              <a:rPr sz="1400" b="1" i="1" spc="-4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004493"/>
                </a:solidFill>
                <a:latin typeface="Arial"/>
                <a:cs typeface="Arial"/>
              </a:rPr>
              <a:t>grants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690877" y="5849873"/>
            <a:ext cx="3238500" cy="335280"/>
          </a:xfrm>
          <a:custGeom>
            <a:avLst/>
            <a:gdLst/>
            <a:ahLst/>
            <a:cxnLst/>
            <a:rect l="l" t="t" r="r" b="b"/>
            <a:pathLst>
              <a:path w="3238500" h="335279">
                <a:moveTo>
                  <a:pt x="3238500" y="0"/>
                </a:moveTo>
                <a:lnTo>
                  <a:pt x="3236313" y="65252"/>
                </a:lnTo>
                <a:lnTo>
                  <a:pt x="3230340" y="118538"/>
                </a:lnTo>
                <a:lnTo>
                  <a:pt x="3221462" y="154465"/>
                </a:lnTo>
                <a:lnTo>
                  <a:pt x="3210560" y="167639"/>
                </a:lnTo>
                <a:lnTo>
                  <a:pt x="1647189" y="167639"/>
                </a:lnTo>
                <a:lnTo>
                  <a:pt x="1636287" y="180814"/>
                </a:lnTo>
                <a:lnTo>
                  <a:pt x="1627409" y="216741"/>
                </a:lnTo>
                <a:lnTo>
                  <a:pt x="1621436" y="270027"/>
                </a:lnTo>
                <a:lnTo>
                  <a:pt x="1619250" y="335280"/>
                </a:lnTo>
                <a:lnTo>
                  <a:pt x="1617063" y="270027"/>
                </a:lnTo>
                <a:lnTo>
                  <a:pt x="1611090" y="216741"/>
                </a:lnTo>
                <a:lnTo>
                  <a:pt x="1602212" y="180814"/>
                </a:lnTo>
                <a:lnTo>
                  <a:pt x="1591310" y="167639"/>
                </a:lnTo>
                <a:lnTo>
                  <a:pt x="27940" y="167639"/>
                </a:lnTo>
                <a:lnTo>
                  <a:pt x="17037" y="154465"/>
                </a:lnTo>
                <a:lnTo>
                  <a:pt x="8159" y="118538"/>
                </a:lnTo>
                <a:lnTo>
                  <a:pt x="2186" y="65252"/>
                </a:lnTo>
                <a:lnTo>
                  <a:pt x="0" y="0"/>
                </a:lnTo>
              </a:path>
            </a:pathLst>
          </a:custGeom>
          <a:ln w="19049">
            <a:solidFill>
              <a:srgbClr val="0E44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25">
            <a:extLst>
              <a:ext uri="{FF2B5EF4-FFF2-40B4-BE49-F238E27FC236}">
                <a16:creationId xmlns:a16="http://schemas.microsoft.com/office/drawing/2014/main" id="{E0E7DA4F-525A-7E10-739B-CF78AF91889F}"/>
              </a:ext>
            </a:extLst>
          </p:cNvPr>
          <p:cNvSpPr txBox="1"/>
          <p:nvPr/>
        </p:nvSpPr>
        <p:spPr>
          <a:xfrm>
            <a:off x="9331451" y="6268009"/>
            <a:ext cx="24834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Source:</a:t>
            </a:r>
            <a:r>
              <a:rPr sz="14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European</a:t>
            </a:r>
            <a:r>
              <a:rPr sz="14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676767"/>
                </a:solidFill>
                <a:latin typeface="Arial"/>
                <a:cs typeface="Arial"/>
              </a:rPr>
              <a:t>Commission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Latest developments &amp; next steps</a:t>
            </a:r>
            <a:endParaRPr sz="4400" b="1" kern="1200" spc="-150" dirty="0">
              <a:solidFill>
                <a:srgbClr val="2E2D6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593341"/>
            <a:ext cx="11122661" cy="4912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-10" dirty="0">
                <a:solidFill>
                  <a:srgbClr val="004493"/>
                </a:solidFill>
                <a:latin typeface="Arial"/>
                <a:cs typeface="Arial"/>
              </a:rPr>
              <a:t>Improvements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9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Aft>
                <a:spcPts val="600"/>
              </a:spcAft>
              <a:buClr>
                <a:srgbClr val="C13B33"/>
              </a:buClr>
              <a:buChar char="•"/>
              <a:tabLst>
                <a:tab pos="355600" algn="l"/>
              </a:tabLst>
            </a:pPr>
            <a:r>
              <a:rPr lang="en-GB" sz="2000" dirty="0">
                <a:solidFill>
                  <a:srgbClr val="676767"/>
                </a:solidFill>
                <a:latin typeface="Arial"/>
                <a:cs typeface="Arial"/>
              </a:rPr>
              <a:t>New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page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limit</a:t>
            </a:r>
            <a:r>
              <a:rPr lang="en-GB" sz="2000" dirty="0">
                <a:solidFill>
                  <a:srgbClr val="676767"/>
                </a:solidFill>
                <a:latin typeface="Arial"/>
                <a:cs typeface="Arial"/>
              </a:rPr>
              <a:t>s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for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proposals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lang="en-GB" sz="2000" spc="-25" dirty="0">
                <a:solidFill>
                  <a:srgbClr val="676767"/>
                </a:solidFill>
                <a:latin typeface="Arial"/>
                <a:cs typeface="Arial"/>
              </a:rPr>
              <a:t>in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Programme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2026-2027</a:t>
            </a:r>
          </a:p>
          <a:p>
            <a:pPr marL="355600" indent="-342900">
              <a:lnSpc>
                <a:spcPct val="100000"/>
              </a:lnSpc>
              <a:spcAft>
                <a:spcPts val="600"/>
              </a:spcAft>
              <a:buClr>
                <a:srgbClr val="C13B33"/>
              </a:buClr>
              <a:buChar char="•"/>
              <a:tabLst>
                <a:tab pos="355600" algn="l"/>
              </a:tabLst>
            </a:pP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Trial of online budget tables in a small number of lump sum topics during 2026 (information will be provided to applicants during submission)</a:t>
            </a:r>
          </a:p>
          <a:p>
            <a:pPr marL="355600" indent="-342900">
              <a:lnSpc>
                <a:spcPct val="100000"/>
              </a:lnSpc>
              <a:spcAft>
                <a:spcPts val="600"/>
              </a:spcAft>
              <a:buClr>
                <a:srgbClr val="C13B33"/>
              </a:buClr>
              <a:buChar char="•"/>
              <a:tabLst>
                <a:tab pos="355600" algn="l"/>
              </a:tabLst>
            </a:pP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Eventually, Excel budget table will be replaced by an online submission tool.</a:t>
            </a:r>
          </a:p>
          <a:p>
            <a:pPr marL="355600" indent="-342900">
              <a:spcAft>
                <a:spcPts val="600"/>
              </a:spcAft>
              <a:buClr>
                <a:srgbClr val="C13B33"/>
              </a:buClr>
              <a:buFontTx/>
              <a:buChar char="•"/>
              <a:tabLst>
                <a:tab pos="355600" algn="l"/>
              </a:tabLst>
            </a:pP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Updated evaluation criteria and proposal templates in Work Programme 2026-27 – Not LS-specific! See </a:t>
            </a: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  <a:hlinkClick r:id="rId2"/>
              </a:rPr>
              <a:t>recent article</a:t>
            </a: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 for more details. 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buClr>
                <a:srgbClr val="C13B33"/>
              </a:buClr>
              <a:buFont typeface="Arial"/>
              <a:buChar char="•"/>
            </a:pP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b="1" spc="-10" dirty="0">
                <a:solidFill>
                  <a:srgbClr val="004493"/>
                </a:solidFill>
                <a:latin typeface="Arial"/>
                <a:cs typeface="Arial"/>
              </a:rPr>
              <a:t>General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9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lr>
                <a:srgbClr val="C13B33"/>
              </a:buClr>
              <a:buChar char="•"/>
              <a:tabLst>
                <a:tab pos="355600" algn="l"/>
              </a:tabLst>
            </a:pPr>
            <a:r>
              <a:rPr lang="en-GB" sz="2000" dirty="0">
                <a:solidFill>
                  <a:srgbClr val="676767"/>
                </a:solidFill>
                <a:latin typeface="Arial"/>
                <a:cs typeface="Arial"/>
              </a:rPr>
              <a:t>50% of the call budget of Horizon Europe Work Programme 2026-27 will be implemented through lump sums.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lr>
                <a:srgbClr val="C13B33"/>
              </a:buClr>
              <a:buChar char="•"/>
              <a:tabLst>
                <a:tab pos="355600" algn="l"/>
              </a:tabLst>
            </a:pPr>
            <a:r>
              <a:rPr lang="en-GB" sz="2000" dirty="0">
                <a:solidFill>
                  <a:srgbClr val="676767"/>
                </a:solidFill>
                <a:latin typeface="Arial"/>
                <a:cs typeface="Arial"/>
              </a:rPr>
              <a:t>Lump sum funding is expected to become the default option in FP10.</a:t>
            </a: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C13B33"/>
              </a:buClr>
              <a:buChar char="•"/>
              <a:tabLst>
                <a:tab pos="355600" algn="l"/>
              </a:tabLst>
            </a:pPr>
            <a:endParaRPr lang="en-GB"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304800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Resources available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2094" y="1190625"/>
            <a:ext cx="78435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One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dedicated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b="1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lump</a:t>
            </a:r>
            <a:r>
              <a:rPr sz="2000" b="1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b="1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sum</a:t>
            </a:r>
            <a:r>
              <a:rPr sz="2000" b="1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b="1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page</a:t>
            </a:r>
            <a:r>
              <a:rPr sz="2000" b="1" spc="-20" dirty="0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Funding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&amp;Tenders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Portal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with: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88323" y="1362455"/>
            <a:ext cx="3197352" cy="451866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467613" y="1866645"/>
            <a:ext cx="7973059" cy="1774825"/>
            <a:chOff x="467613" y="1866645"/>
            <a:chExt cx="7973059" cy="1774825"/>
          </a:xfrm>
        </p:grpSpPr>
        <p:sp>
          <p:nvSpPr>
            <p:cNvPr id="6" name="object 6"/>
            <p:cNvSpPr/>
            <p:nvPr/>
          </p:nvSpPr>
          <p:spPr>
            <a:xfrm>
              <a:off x="3332987" y="1872995"/>
              <a:ext cx="5085715" cy="887094"/>
            </a:xfrm>
            <a:custGeom>
              <a:avLst/>
              <a:gdLst/>
              <a:ahLst/>
              <a:cxnLst/>
              <a:rect l="l" t="t" r="r" b="b"/>
              <a:pathLst>
                <a:path w="5085715" h="887094">
                  <a:moveTo>
                    <a:pt x="4937760" y="0"/>
                  </a:moveTo>
                  <a:lnTo>
                    <a:pt x="0" y="0"/>
                  </a:lnTo>
                  <a:lnTo>
                    <a:pt x="0" y="886967"/>
                  </a:lnTo>
                  <a:lnTo>
                    <a:pt x="4937760" y="886967"/>
                  </a:lnTo>
                  <a:lnTo>
                    <a:pt x="4984491" y="879433"/>
                  </a:lnTo>
                  <a:lnTo>
                    <a:pt x="5025073" y="858450"/>
                  </a:lnTo>
                  <a:lnTo>
                    <a:pt x="5057070" y="826453"/>
                  </a:lnTo>
                  <a:lnTo>
                    <a:pt x="5078053" y="785871"/>
                  </a:lnTo>
                  <a:lnTo>
                    <a:pt x="5085588" y="739139"/>
                  </a:lnTo>
                  <a:lnTo>
                    <a:pt x="5085588" y="147827"/>
                  </a:lnTo>
                  <a:lnTo>
                    <a:pt x="5078053" y="101096"/>
                  </a:lnTo>
                  <a:lnTo>
                    <a:pt x="5057070" y="60514"/>
                  </a:lnTo>
                  <a:lnTo>
                    <a:pt x="5025073" y="28517"/>
                  </a:lnTo>
                  <a:lnTo>
                    <a:pt x="4984491" y="7534"/>
                  </a:lnTo>
                  <a:lnTo>
                    <a:pt x="4937760" y="0"/>
                  </a:lnTo>
                  <a:close/>
                </a:path>
              </a:pathLst>
            </a:custGeom>
            <a:solidFill>
              <a:srgbClr val="FFE8C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332987" y="1872995"/>
              <a:ext cx="5085715" cy="887094"/>
            </a:xfrm>
            <a:custGeom>
              <a:avLst/>
              <a:gdLst/>
              <a:ahLst/>
              <a:cxnLst/>
              <a:rect l="l" t="t" r="r" b="b"/>
              <a:pathLst>
                <a:path w="5085715" h="887094">
                  <a:moveTo>
                    <a:pt x="5085588" y="147827"/>
                  </a:moveTo>
                  <a:lnTo>
                    <a:pt x="5085588" y="739139"/>
                  </a:lnTo>
                  <a:lnTo>
                    <a:pt x="5078053" y="785871"/>
                  </a:lnTo>
                  <a:lnTo>
                    <a:pt x="5057070" y="826453"/>
                  </a:lnTo>
                  <a:lnTo>
                    <a:pt x="5025073" y="858450"/>
                  </a:lnTo>
                  <a:lnTo>
                    <a:pt x="4984491" y="879433"/>
                  </a:lnTo>
                  <a:lnTo>
                    <a:pt x="4937760" y="886967"/>
                  </a:lnTo>
                  <a:lnTo>
                    <a:pt x="0" y="886967"/>
                  </a:lnTo>
                  <a:lnTo>
                    <a:pt x="0" y="0"/>
                  </a:lnTo>
                  <a:lnTo>
                    <a:pt x="4937760" y="0"/>
                  </a:lnTo>
                  <a:lnTo>
                    <a:pt x="4984491" y="7534"/>
                  </a:lnTo>
                  <a:lnTo>
                    <a:pt x="5025073" y="28517"/>
                  </a:lnTo>
                  <a:lnTo>
                    <a:pt x="5057070" y="60514"/>
                  </a:lnTo>
                  <a:lnTo>
                    <a:pt x="5078053" y="101096"/>
                  </a:lnTo>
                  <a:lnTo>
                    <a:pt x="5085588" y="147827"/>
                  </a:lnTo>
                  <a:close/>
                </a:path>
              </a:pathLst>
            </a:custGeom>
            <a:ln w="12700">
              <a:solidFill>
                <a:srgbClr val="FFE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3963" y="1885187"/>
              <a:ext cx="2859405" cy="862965"/>
            </a:xfrm>
            <a:custGeom>
              <a:avLst/>
              <a:gdLst/>
              <a:ahLst/>
              <a:cxnLst/>
              <a:rect l="l" t="t" r="r" b="b"/>
              <a:pathLst>
                <a:path w="2859404" h="862964">
                  <a:moveTo>
                    <a:pt x="2715260" y="0"/>
                  </a:moveTo>
                  <a:lnTo>
                    <a:pt x="143764" y="0"/>
                  </a:lnTo>
                  <a:lnTo>
                    <a:pt x="98322" y="7331"/>
                  </a:lnTo>
                  <a:lnTo>
                    <a:pt x="58858" y="27744"/>
                  </a:lnTo>
                  <a:lnTo>
                    <a:pt x="27737" y="58869"/>
                  </a:lnTo>
                  <a:lnTo>
                    <a:pt x="7329" y="98332"/>
                  </a:lnTo>
                  <a:lnTo>
                    <a:pt x="0" y="143763"/>
                  </a:lnTo>
                  <a:lnTo>
                    <a:pt x="0" y="718820"/>
                  </a:lnTo>
                  <a:lnTo>
                    <a:pt x="7329" y="764251"/>
                  </a:lnTo>
                  <a:lnTo>
                    <a:pt x="27737" y="803714"/>
                  </a:lnTo>
                  <a:lnTo>
                    <a:pt x="58858" y="834839"/>
                  </a:lnTo>
                  <a:lnTo>
                    <a:pt x="98322" y="855252"/>
                  </a:lnTo>
                  <a:lnTo>
                    <a:pt x="143764" y="862584"/>
                  </a:lnTo>
                  <a:lnTo>
                    <a:pt x="2715260" y="862584"/>
                  </a:lnTo>
                  <a:lnTo>
                    <a:pt x="2760691" y="855252"/>
                  </a:lnTo>
                  <a:lnTo>
                    <a:pt x="2800154" y="834839"/>
                  </a:lnTo>
                  <a:lnTo>
                    <a:pt x="2831279" y="803714"/>
                  </a:lnTo>
                  <a:lnTo>
                    <a:pt x="2851692" y="764251"/>
                  </a:lnTo>
                  <a:lnTo>
                    <a:pt x="2859024" y="718820"/>
                  </a:lnTo>
                  <a:lnTo>
                    <a:pt x="2859024" y="143763"/>
                  </a:lnTo>
                  <a:lnTo>
                    <a:pt x="2851692" y="98332"/>
                  </a:lnTo>
                  <a:lnTo>
                    <a:pt x="2831279" y="58869"/>
                  </a:lnTo>
                  <a:lnTo>
                    <a:pt x="2800154" y="27744"/>
                  </a:lnTo>
                  <a:lnTo>
                    <a:pt x="2760691" y="7331"/>
                  </a:lnTo>
                  <a:lnTo>
                    <a:pt x="271526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3963" y="1885187"/>
              <a:ext cx="2859405" cy="862965"/>
            </a:xfrm>
            <a:custGeom>
              <a:avLst/>
              <a:gdLst/>
              <a:ahLst/>
              <a:cxnLst/>
              <a:rect l="l" t="t" r="r" b="b"/>
              <a:pathLst>
                <a:path w="2859404" h="862964">
                  <a:moveTo>
                    <a:pt x="0" y="143763"/>
                  </a:moveTo>
                  <a:lnTo>
                    <a:pt x="7329" y="98332"/>
                  </a:lnTo>
                  <a:lnTo>
                    <a:pt x="27737" y="58869"/>
                  </a:lnTo>
                  <a:lnTo>
                    <a:pt x="58858" y="27744"/>
                  </a:lnTo>
                  <a:lnTo>
                    <a:pt x="98322" y="7331"/>
                  </a:lnTo>
                  <a:lnTo>
                    <a:pt x="143764" y="0"/>
                  </a:lnTo>
                  <a:lnTo>
                    <a:pt x="2715260" y="0"/>
                  </a:lnTo>
                  <a:lnTo>
                    <a:pt x="2760691" y="7331"/>
                  </a:lnTo>
                  <a:lnTo>
                    <a:pt x="2800154" y="27744"/>
                  </a:lnTo>
                  <a:lnTo>
                    <a:pt x="2831279" y="58869"/>
                  </a:lnTo>
                  <a:lnTo>
                    <a:pt x="2851692" y="98332"/>
                  </a:lnTo>
                  <a:lnTo>
                    <a:pt x="2859024" y="143763"/>
                  </a:lnTo>
                  <a:lnTo>
                    <a:pt x="2859024" y="718820"/>
                  </a:lnTo>
                  <a:lnTo>
                    <a:pt x="2851692" y="764251"/>
                  </a:lnTo>
                  <a:lnTo>
                    <a:pt x="2831279" y="803714"/>
                  </a:lnTo>
                  <a:lnTo>
                    <a:pt x="2800154" y="834839"/>
                  </a:lnTo>
                  <a:lnTo>
                    <a:pt x="2760691" y="855252"/>
                  </a:lnTo>
                  <a:lnTo>
                    <a:pt x="2715260" y="862584"/>
                  </a:lnTo>
                  <a:lnTo>
                    <a:pt x="143764" y="862584"/>
                  </a:lnTo>
                  <a:lnTo>
                    <a:pt x="98322" y="855252"/>
                  </a:lnTo>
                  <a:lnTo>
                    <a:pt x="58858" y="834839"/>
                  </a:lnTo>
                  <a:lnTo>
                    <a:pt x="27737" y="803714"/>
                  </a:lnTo>
                  <a:lnTo>
                    <a:pt x="7329" y="764251"/>
                  </a:lnTo>
                  <a:lnTo>
                    <a:pt x="0" y="718820"/>
                  </a:lnTo>
                  <a:lnTo>
                    <a:pt x="0" y="14376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339084" y="2836163"/>
              <a:ext cx="5095240" cy="798830"/>
            </a:xfrm>
            <a:custGeom>
              <a:avLst/>
              <a:gdLst/>
              <a:ahLst/>
              <a:cxnLst/>
              <a:rect l="l" t="t" r="r" b="b"/>
              <a:pathLst>
                <a:path w="5095240" h="798829">
                  <a:moveTo>
                    <a:pt x="4961636" y="0"/>
                  </a:moveTo>
                  <a:lnTo>
                    <a:pt x="0" y="0"/>
                  </a:lnTo>
                  <a:lnTo>
                    <a:pt x="0" y="798576"/>
                  </a:lnTo>
                  <a:lnTo>
                    <a:pt x="4961636" y="798576"/>
                  </a:lnTo>
                  <a:lnTo>
                    <a:pt x="5003714" y="791793"/>
                  </a:lnTo>
                  <a:lnTo>
                    <a:pt x="5040252" y="772903"/>
                  </a:lnTo>
                  <a:lnTo>
                    <a:pt x="5069059" y="744096"/>
                  </a:lnTo>
                  <a:lnTo>
                    <a:pt x="5087949" y="707558"/>
                  </a:lnTo>
                  <a:lnTo>
                    <a:pt x="5094732" y="665480"/>
                  </a:lnTo>
                  <a:lnTo>
                    <a:pt x="5094732" y="133096"/>
                  </a:lnTo>
                  <a:lnTo>
                    <a:pt x="5087949" y="91017"/>
                  </a:lnTo>
                  <a:lnTo>
                    <a:pt x="5069059" y="54479"/>
                  </a:lnTo>
                  <a:lnTo>
                    <a:pt x="5040252" y="25672"/>
                  </a:lnTo>
                  <a:lnTo>
                    <a:pt x="5003714" y="6782"/>
                  </a:lnTo>
                  <a:lnTo>
                    <a:pt x="4961636" y="0"/>
                  </a:lnTo>
                  <a:close/>
                </a:path>
              </a:pathLst>
            </a:custGeom>
            <a:solidFill>
              <a:srgbClr val="FFE8C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339084" y="2836163"/>
              <a:ext cx="5095240" cy="798830"/>
            </a:xfrm>
            <a:custGeom>
              <a:avLst/>
              <a:gdLst/>
              <a:ahLst/>
              <a:cxnLst/>
              <a:rect l="l" t="t" r="r" b="b"/>
              <a:pathLst>
                <a:path w="5095240" h="798829">
                  <a:moveTo>
                    <a:pt x="5094732" y="133096"/>
                  </a:moveTo>
                  <a:lnTo>
                    <a:pt x="5094732" y="665480"/>
                  </a:lnTo>
                  <a:lnTo>
                    <a:pt x="5087949" y="707558"/>
                  </a:lnTo>
                  <a:lnTo>
                    <a:pt x="5069059" y="744096"/>
                  </a:lnTo>
                  <a:lnTo>
                    <a:pt x="5040252" y="772903"/>
                  </a:lnTo>
                  <a:lnTo>
                    <a:pt x="5003714" y="791793"/>
                  </a:lnTo>
                  <a:lnTo>
                    <a:pt x="4961636" y="798576"/>
                  </a:lnTo>
                  <a:lnTo>
                    <a:pt x="0" y="798576"/>
                  </a:lnTo>
                  <a:lnTo>
                    <a:pt x="0" y="0"/>
                  </a:lnTo>
                  <a:lnTo>
                    <a:pt x="4961636" y="0"/>
                  </a:lnTo>
                  <a:lnTo>
                    <a:pt x="5003714" y="6782"/>
                  </a:lnTo>
                  <a:lnTo>
                    <a:pt x="5040252" y="25672"/>
                  </a:lnTo>
                  <a:lnTo>
                    <a:pt x="5069059" y="54479"/>
                  </a:lnTo>
                  <a:lnTo>
                    <a:pt x="5087949" y="91017"/>
                  </a:lnTo>
                  <a:lnTo>
                    <a:pt x="5094732" y="133096"/>
                  </a:lnTo>
                  <a:close/>
                </a:path>
              </a:pathLst>
            </a:custGeom>
            <a:ln w="12700">
              <a:solidFill>
                <a:srgbClr val="FFE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568953" y="1827021"/>
            <a:ext cx="4509770" cy="1731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730" indent="-113030">
              <a:lnSpc>
                <a:spcPct val="100000"/>
              </a:lnSpc>
              <a:spcBef>
                <a:spcPts val="100"/>
              </a:spcBef>
              <a:buClr>
                <a:srgbClr val="C13B33"/>
              </a:buClr>
              <a:buChar char="•"/>
              <a:tabLst>
                <a:tab pos="125730" algn="l"/>
              </a:tabLst>
            </a:pP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What</a:t>
            </a:r>
            <a:r>
              <a:rPr sz="1500"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do</a:t>
            </a:r>
            <a:r>
              <a:rPr sz="15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I</a:t>
            </a:r>
            <a:r>
              <a:rPr sz="15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need</a:t>
            </a:r>
            <a:r>
              <a:rPr sz="15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sz="15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know?</a:t>
            </a:r>
            <a:r>
              <a:rPr sz="1500" spc="-40" dirty="0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&amp;</a:t>
            </a:r>
            <a:r>
              <a:rPr sz="15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Quick</a:t>
            </a:r>
            <a:r>
              <a:rPr sz="15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5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guide</a:t>
            </a:r>
            <a:endParaRPr sz="1500">
              <a:latin typeface="Arial"/>
              <a:cs typeface="Arial"/>
            </a:endParaRPr>
          </a:p>
          <a:p>
            <a:pPr marL="125730" indent="-113030">
              <a:lnSpc>
                <a:spcPct val="100000"/>
              </a:lnSpc>
              <a:spcBef>
                <a:spcPts val="10"/>
              </a:spcBef>
              <a:buClr>
                <a:srgbClr val="C13B33"/>
              </a:buClr>
              <a:buChar char="•"/>
              <a:tabLst>
                <a:tab pos="125730" algn="l"/>
              </a:tabLst>
            </a:pP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Frequently</a:t>
            </a:r>
            <a:r>
              <a:rPr sz="15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asked</a:t>
            </a:r>
            <a:r>
              <a:rPr sz="150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sz="15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questions</a:t>
            </a:r>
            <a:endParaRPr sz="1500">
              <a:latin typeface="Arial"/>
              <a:cs typeface="Arial"/>
            </a:endParaRPr>
          </a:p>
          <a:p>
            <a:pPr marL="125730" indent="-113030">
              <a:lnSpc>
                <a:spcPct val="100000"/>
              </a:lnSpc>
              <a:spcBef>
                <a:spcPts val="15"/>
              </a:spcBef>
              <a:buClr>
                <a:srgbClr val="C13B33"/>
              </a:buClr>
              <a:buChar char="•"/>
              <a:tabLst>
                <a:tab pos="125730" algn="l"/>
              </a:tabLst>
            </a:pP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7"/>
              </a:rPr>
              <a:t>Detailed</a:t>
            </a:r>
            <a:r>
              <a:rPr sz="1500"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7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7"/>
              </a:rPr>
              <a:t>guidance</a:t>
            </a:r>
            <a:r>
              <a:rPr sz="1500" u="sng" spc="-6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7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7"/>
              </a:rPr>
              <a:t>for</a:t>
            </a:r>
            <a:r>
              <a:rPr sz="15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7"/>
              </a:rPr>
              <a:t> </a:t>
            </a:r>
            <a:r>
              <a:rPr sz="15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7"/>
              </a:rPr>
              <a:t>participants</a:t>
            </a:r>
            <a:endParaRPr sz="1500">
              <a:latin typeface="Arial"/>
              <a:cs typeface="Arial"/>
            </a:endParaRPr>
          </a:p>
          <a:p>
            <a:pPr marL="125730" indent="-113030">
              <a:lnSpc>
                <a:spcPct val="100000"/>
              </a:lnSpc>
              <a:spcBef>
                <a:spcPts val="15"/>
              </a:spcBef>
              <a:buClr>
                <a:srgbClr val="C13B33"/>
              </a:buClr>
              <a:buChar char="•"/>
              <a:tabLst>
                <a:tab pos="125730" algn="l"/>
              </a:tabLst>
            </a:pP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Lump</a:t>
            </a:r>
            <a:r>
              <a:rPr sz="15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sum</a:t>
            </a:r>
            <a:r>
              <a:rPr sz="15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briefing</a:t>
            </a:r>
            <a:r>
              <a:rPr sz="15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slides</a:t>
            </a:r>
            <a:r>
              <a:rPr sz="15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for</a:t>
            </a:r>
            <a:r>
              <a:rPr sz="15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 </a:t>
            </a:r>
            <a:r>
              <a:rPr sz="15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experts</a:t>
            </a:r>
            <a:endParaRPr sz="1500">
              <a:latin typeface="Arial"/>
              <a:cs typeface="Arial"/>
            </a:endParaRPr>
          </a:p>
          <a:p>
            <a:pPr marL="131445" indent="-113030">
              <a:lnSpc>
                <a:spcPct val="100000"/>
              </a:lnSpc>
              <a:spcBef>
                <a:spcPts val="1030"/>
              </a:spcBef>
              <a:buClr>
                <a:srgbClr val="C13B33"/>
              </a:buClr>
              <a:buChar char="•"/>
              <a:tabLst>
                <a:tab pos="131445" algn="l"/>
              </a:tabLst>
            </a:pP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9"/>
              </a:rPr>
              <a:t>Model</a:t>
            </a:r>
            <a:r>
              <a:rPr sz="1500" u="sng" spc="-8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9"/>
              </a:rPr>
              <a:t> </a:t>
            </a:r>
            <a:r>
              <a:rPr sz="15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9"/>
              </a:rPr>
              <a:t>Grant</a:t>
            </a:r>
            <a:r>
              <a:rPr sz="1500" u="sng" spc="-10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9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9"/>
              </a:rPr>
              <a:t>Agreement</a:t>
            </a:r>
            <a:r>
              <a:rPr sz="15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9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9"/>
              </a:rPr>
              <a:t>Lump</a:t>
            </a:r>
            <a:r>
              <a:rPr sz="1500"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9"/>
              </a:rPr>
              <a:t> </a:t>
            </a:r>
            <a:r>
              <a:rPr sz="15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9"/>
              </a:rPr>
              <a:t>Sum</a:t>
            </a:r>
            <a:endParaRPr sz="1500">
              <a:latin typeface="Arial"/>
              <a:cs typeface="Arial"/>
            </a:endParaRPr>
          </a:p>
          <a:p>
            <a:pPr marL="131445" marR="5080" indent="-113030">
              <a:lnSpc>
                <a:spcPts val="1550"/>
              </a:lnSpc>
              <a:spcBef>
                <a:spcPts val="275"/>
              </a:spcBef>
              <a:buClr>
                <a:srgbClr val="C13B33"/>
              </a:buClr>
              <a:buChar char="•"/>
              <a:tabLst>
                <a:tab pos="132715" algn="l"/>
              </a:tabLst>
            </a:pP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Decision</a:t>
            </a:r>
            <a:r>
              <a:rPr sz="15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authorising</a:t>
            </a:r>
            <a:r>
              <a:rPr sz="1500"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the</a:t>
            </a:r>
            <a:r>
              <a:rPr sz="15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use</a:t>
            </a:r>
            <a:r>
              <a:rPr sz="15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of</a:t>
            </a:r>
            <a:r>
              <a:rPr sz="15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lump</a:t>
            </a:r>
            <a:r>
              <a:rPr sz="15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sum</a:t>
            </a:r>
            <a:r>
              <a:rPr sz="1500" spc="-25" dirty="0">
                <a:solidFill>
                  <a:srgbClr val="0462C1"/>
                </a:solidFill>
                <a:latin typeface="Arial"/>
                <a:cs typeface="Arial"/>
                <a:hlinkClick r:id="rId10"/>
              </a:rPr>
              <a:t> 	</a:t>
            </a:r>
            <a:r>
              <a:rPr sz="15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contributions</a:t>
            </a:r>
            <a:r>
              <a:rPr sz="1500"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under</a:t>
            </a:r>
            <a:r>
              <a:rPr sz="15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the</a:t>
            </a:r>
            <a:r>
              <a:rPr sz="15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Horizon</a:t>
            </a:r>
            <a:r>
              <a:rPr sz="15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Europe</a:t>
            </a:r>
            <a:r>
              <a:rPr sz="15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0"/>
              </a:rPr>
              <a:t> Programme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67613" y="2796285"/>
            <a:ext cx="2877820" cy="876935"/>
            <a:chOff x="467613" y="2796285"/>
            <a:chExt cx="2877820" cy="876935"/>
          </a:xfrm>
        </p:grpSpPr>
        <p:sp>
          <p:nvSpPr>
            <p:cNvPr id="14" name="object 14"/>
            <p:cNvSpPr/>
            <p:nvPr/>
          </p:nvSpPr>
          <p:spPr>
            <a:xfrm>
              <a:off x="473963" y="2802635"/>
              <a:ext cx="2865120" cy="864235"/>
            </a:xfrm>
            <a:custGeom>
              <a:avLst/>
              <a:gdLst/>
              <a:ahLst/>
              <a:cxnLst/>
              <a:rect l="l" t="t" r="r" b="b"/>
              <a:pathLst>
                <a:path w="2865120" h="864235">
                  <a:moveTo>
                    <a:pt x="2721102" y="0"/>
                  </a:moveTo>
                  <a:lnTo>
                    <a:pt x="144017" y="0"/>
                  </a:lnTo>
                  <a:lnTo>
                    <a:pt x="98496" y="7345"/>
                  </a:lnTo>
                  <a:lnTo>
                    <a:pt x="58962" y="27797"/>
                  </a:lnTo>
                  <a:lnTo>
                    <a:pt x="27786" y="58978"/>
                  </a:lnTo>
                  <a:lnTo>
                    <a:pt x="7342" y="98511"/>
                  </a:lnTo>
                  <a:lnTo>
                    <a:pt x="0" y="144017"/>
                  </a:lnTo>
                  <a:lnTo>
                    <a:pt x="0" y="720089"/>
                  </a:lnTo>
                  <a:lnTo>
                    <a:pt x="7342" y="765596"/>
                  </a:lnTo>
                  <a:lnTo>
                    <a:pt x="27786" y="805129"/>
                  </a:lnTo>
                  <a:lnTo>
                    <a:pt x="58962" y="836310"/>
                  </a:lnTo>
                  <a:lnTo>
                    <a:pt x="98496" y="856762"/>
                  </a:lnTo>
                  <a:lnTo>
                    <a:pt x="144017" y="864107"/>
                  </a:lnTo>
                  <a:lnTo>
                    <a:pt x="2721102" y="864107"/>
                  </a:lnTo>
                  <a:lnTo>
                    <a:pt x="2766608" y="856762"/>
                  </a:lnTo>
                  <a:lnTo>
                    <a:pt x="2806141" y="836310"/>
                  </a:lnTo>
                  <a:lnTo>
                    <a:pt x="2837322" y="805129"/>
                  </a:lnTo>
                  <a:lnTo>
                    <a:pt x="2857774" y="765596"/>
                  </a:lnTo>
                  <a:lnTo>
                    <a:pt x="2865120" y="720089"/>
                  </a:lnTo>
                  <a:lnTo>
                    <a:pt x="2865120" y="144017"/>
                  </a:lnTo>
                  <a:lnTo>
                    <a:pt x="2857774" y="98511"/>
                  </a:lnTo>
                  <a:lnTo>
                    <a:pt x="2837322" y="58978"/>
                  </a:lnTo>
                  <a:lnTo>
                    <a:pt x="2806141" y="27797"/>
                  </a:lnTo>
                  <a:lnTo>
                    <a:pt x="2766608" y="7345"/>
                  </a:lnTo>
                  <a:lnTo>
                    <a:pt x="2721102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73963" y="2802635"/>
              <a:ext cx="2865120" cy="864235"/>
            </a:xfrm>
            <a:custGeom>
              <a:avLst/>
              <a:gdLst/>
              <a:ahLst/>
              <a:cxnLst/>
              <a:rect l="l" t="t" r="r" b="b"/>
              <a:pathLst>
                <a:path w="2865120" h="864235">
                  <a:moveTo>
                    <a:pt x="0" y="144017"/>
                  </a:moveTo>
                  <a:lnTo>
                    <a:pt x="7342" y="98511"/>
                  </a:lnTo>
                  <a:lnTo>
                    <a:pt x="27786" y="58978"/>
                  </a:lnTo>
                  <a:lnTo>
                    <a:pt x="58962" y="27797"/>
                  </a:lnTo>
                  <a:lnTo>
                    <a:pt x="98496" y="7345"/>
                  </a:lnTo>
                  <a:lnTo>
                    <a:pt x="144017" y="0"/>
                  </a:lnTo>
                  <a:lnTo>
                    <a:pt x="2721102" y="0"/>
                  </a:lnTo>
                  <a:lnTo>
                    <a:pt x="2766608" y="7345"/>
                  </a:lnTo>
                  <a:lnTo>
                    <a:pt x="2806141" y="27797"/>
                  </a:lnTo>
                  <a:lnTo>
                    <a:pt x="2837322" y="58978"/>
                  </a:lnTo>
                  <a:lnTo>
                    <a:pt x="2857774" y="98511"/>
                  </a:lnTo>
                  <a:lnTo>
                    <a:pt x="2865120" y="144017"/>
                  </a:lnTo>
                  <a:lnTo>
                    <a:pt x="2865120" y="720089"/>
                  </a:lnTo>
                  <a:lnTo>
                    <a:pt x="2857774" y="765596"/>
                  </a:lnTo>
                  <a:lnTo>
                    <a:pt x="2837322" y="805129"/>
                  </a:lnTo>
                  <a:lnTo>
                    <a:pt x="2806141" y="836310"/>
                  </a:lnTo>
                  <a:lnTo>
                    <a:pt x="2766608" y="856762"/>
                  </a:lnTo>
                  <a:lnTo>
                    <a:pt x="2721102" y="864107"/>
                  </a:lnTo>
                  <a:lnTo>
                    <a:pt x="144017" y="864107"/>
                  </a:lnTo>
                  <a:lnTo>
                    <a:pt x="98496" y="856762"/>
                  </a:lnTo>
                  <a:lnTo>
                    <a:pt x="58962" y="836310"/>
                  </a:lnTo>
                  <a:lnTo>
                    <a:pt x="27786" y="805129"/>
                  </a:lnTo>
                  <a:lnTo>
                    <a:pt x="7342" y="765596"/>
                  </a:lnTo>
                  <a:lnTo>
                    <a:pt x="0" y="720089"/>
                  </a:lnTo>
                  <a:lnTo>
                    <a:pt x="0" y="14401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114755" y="1919477"/>
            <a:ext cx="1579245" cy="1654175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 marR="6350" indent="95885">
              <a:lnSpc>
                <a:spcPts val="2590"/>
              </a:lnSpc>
              <a:spcBef>
                <a:spcPts val="520"/>
              </a:spcBef>
            </a:pPr>
            <a:r>
              <a:rPr sz="2500" spc="-10" dirty="0">
                <a:solidFill>
                  <a:srgbClr val="FFFFFF"/>
                </a:solidFill>
                <a:latin typeface="Arial"/>
                <a:cs typeface="Arial"/>
              </a:rPr>
              <a:t>Guidance documents</a:t>
            </a:r>
            <a:endParaRPr sz="2500">
              <a:latin typeface="Arial"/>
              <a:cs typeface="Arial"/>
            </a:endParaRPr>
          </a:p>
          <a:p>
            <a:pPr marL="13970" marR="5080" indent="43815">
              <a:lnSpc>
                <a:spcPts val="2590"/>
              </a:lnSpc>
              <a:spcBef>
                <a:spcPts val="2060"/>
              </a:spcBef>
            </a:pPr>
            <a:r>
              <a:rPr sz="2500" spc="-10" dirty="0">
                <a:solidFill>
                  <a:srgbClr val="FFFFFF"/>
                </a:solidFill>
                <a:latin typeface="Arial"/>
                <a:cs typeface="Arial"/>
              </a:rPr>
              <a:t>Reference documents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320541" y="3753358"/>
            <a:ext cx="5109210" cy="777875"/>
            <a:chOff x="3320541" y="3753358"/>
            <a:chExt cx="5109210" cy="777875"/>
          </a:xfrm>
        </p:grpSpPr>
        <p:sp>
          <p:nvSpPr>
            <p:cNvPr id="18" name="object 18"/>
            <p:cNvSpPr/>
            <p:nvPr/>
          </p:nvSpPr>
          <p:spPr>
            <a:xfrm>
              <a:off x="3326891" y="3759708"/>
              <a:ext cx="5096510" cy="765175"/>
            </a:xfrm>
            <a:custGeom>
              <a:avLst/>
              <a:gdLst/>
              <a:ahLst/>
              <a:cxnLst/>
              <a:rect l="l" t="t" r="r" b="b"/>
              <a:pathLst>
                <a:path w="5096509" h="765175">
                  <a:moveTo>
                    <a:pt x="4968748" y="0"/>
                  </a:moveTo>
                  <a:lnTo>
                    <a:pt x="0" y="0"/>
                  </a:lnTo>
                  <a:lnTo>
                    <a:pt x="0" y="765048"/>
                  </a:lnTo>
                  <a:lnTo>
                    <a:pt x="4968748" y="765048"/>
                  </a:lnTo>
                  <a:lnTo>
                    <a:pt x="5018353" y="755018"/>
                  </a:lnTo>
                  <a:lnTo>
                    <a:pt x="5058886" y="727678"/>
                  </a:lnTo>
                  <a:lnTo>
                    <a:pt x="5086226" y="687145"/>
                  </a:lnTo>
                  <a:lnTo>
                    <a:pt x="5096256" y="637540"/>
                  </a:lnTo>
                  <a:lnTo>
                    <a:pt x="5096256" y="127508"/>
                  </a:lnTo>
                  <a:lnTo>
                    <a:pt x="5086226" y="77902"/>
                  </a:lnTo>
                  <a:lnTo>
                    <a:pt x="5058886" y="37369"/>
                  </a:lnTo>
                  <a:lnTo>
                    <a:pt x="5018353" y="10029"/>
                  </a:lnTo>
                  <a:lnTo>
                    <a:pt x="4968748" y="0"/>
                  </a:lnTo>
                  <a:close/>
                </a:path>
              </a:pathLst>
            </a:custGeom>
            <a:solidFill>
              <a:srgbClr val="FFE8C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326891" y="3759708"/>
              <a:ext cx="5096510" cy="765175"/>
            </a:xfrm>
            <a:custGeom>
              <a:avLst/>
              <a:gdLst/>
              <a:ahLst/>
              <a:cxnLst/>
              <a:rect l="l" t="t" r="r" b="b"/>
              <a:pathLst>
                <a:path w="5096509" h="765175">
                  <a:moveTo>
                    <a:pt x="5096256" y="127508"/>
                  </a:moveTo>
                  <a:lnTo>
                    <a:pt x="5096256" y="637540"/>
                  </a:lnTo>
                  <a:lnTo>
                    <a:pt x="5086226" y="687145"/>
                  </a:lnTo>
                  <a:lnTo>
                    <a:pt x="5058886" y="727678"/>
                  </a:lnTo>
                  <a:lnTo>
                    <a:pt x="5018353" y="755018"/>
                  </a:lnTo>
                  <a:lnTo>
                    <a:pt x="4968748" y="765048"/>
                  </a:lnTo>
                  <a:lnTo>
                    <a:pt x="0" y="765048"/>
                  </a:lnTo>
                  <a:lnTo>
                    <a:pt x="0" y="0"/>
                  </a:lnTo>
                  <a:lnTo>
                    <a:pt x="4968748" y="0"/>
                  </a:lnTo>
                  <a:lnTo>
                    <a:pt x="5018353" y="10029"/>
                  </a:lnTo>
                  <a:lnTo>
                    <a:pt x="5058886" y="37369"/>
                  </a:lnTo>
                  <a:lnTo>
                    <a:pt x="5086226" y="77902"/>
                  </a:lnTo>
                  <a:lnTo>
                    <a:pt x="5096256" y="127508"/>
                  </a:lnTo>
                  <a:close/>
                </a:path>
              </a:pathLst>
            </a:custGeom>
            <a:ln w="12700">
              <a:solidFill>
                <a:srgbClr val="FFE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562858" y="3784854"/>
            <a:ext cx="4567555" cy="680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730" indent="-113030">
              <a:lnSpc>
                <a:spcPct val="100000"/>
              </a:lnSpc>
              <a:spcBef>
                <a:spcPts val="100"/>
              </a:spcBef>
              <a:buClr>
                <a:srgbClr val="C13B33"/>
              </a:buClr>
              <a:buChar char="•"/>
              <a:tabLst>
                <a:tab pos="125730" algn="l"/>
              </a:tabLst>
            </a:pP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1"/>
              </a:rPr>
              <a:t>European</a:t>
            </a:r>
            <a:r>
              <a:rPr sz="1500" u="sng" spc="-8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1"/>
              </a:rPr>
              <a:t>Commission</a:t>
            </a:r>
            <a:r>
              <a:rPr sz="1500" u="sng" spc="-8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1"/>
              </a:rPr>
              <a:t>assessment</a:t>
            </a:r>
            <a:r>
              <a:rPr sz="1500" spc="-60" dirty="0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(October</a:t>
            </a:r>
            <a:r>
              <a:rPr sz="1500" spc="-9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676767"/>
                </a:solidFill>
                <a:latin typeface="Arial"/>
                <a:cs typeface="Arial"/>
              </a:rPr>
              <a:t>2021)</a:t>
            </a:r>
            <a:endParaRPr sz="1500">
              <a:latin typeface="Arial"/>
              <a:cs typeface="Arial"/>
            </a:endParaRPr>
          </a:p>
          <a:p>
            <a:pPr marL="125730" marR="5080" indent="-113030">
              <a:lnSpc>
                <a:spcPts val="1550"/>
              </a:lnSpc>
              <a:spcBef>
                <a:spcPts val="270"/>
              </a:spcBef>
              <a:buClr>
                <a:srgbClr val="C13B33"/>
              </a:buClr>
              <a:buChar char="•"/>
              <a:tabLst>
                <a:tab pos="127000" algn="l"/>
              </a:tabLst>
            </a:pP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European</a:t>
            </a:r>
            <a:r>
              <a:rPr sz="1500" u="sng" spc="-6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Parliament</a:t>
            </a:r>
            <a:r>
              <a:rPr sz="1500" u="sng" spc="-6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(STOA)</a:t>
            </a:r>
            <a:r>
              <a:rPr sz="15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study</a:t>
            </a:r>
            <a:r>
              <a:rPr sz="1500" u="sng" spc="-6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on</a:t>
            </a:r>
            <a:r>
              <a:rPr sz="15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lump</a:t>
            </a:r>
            <a:r>
              <a:rPr sz="15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sums</a:t>
            </a:r>
            <a:r>
              <a:rPr sz="15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 </a:t>
            </a:r>
            <a:r>
              <a:rPr sz="15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in</a:t>
            </a:r>
            <a:r>
              <a:rPr sz="1500" spc="-25" dirty="0">
                <a:solidFill>
                  <a:srgbClr val="0462C1"/>
                </a:solidFill>
                <a:latin typeface="Arial"/>
                <a:cs typeface="Arial"/>
                <a:hlinkClick r:id="rId12"/>
              </a:rPr>
              <a:t> 	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Horizon</a:t>
            </a:r>
            <a:r>
              <a:rPr sz="1500" u="sng" spc="-6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12"/>
              </a:rPr>
              <a:t>2020</a:t>
            </a:r>
            <a:r>
              <a:rPr sz="1500" spc="-45" dirty="0">
                <a:solidFill>
                  <a:srgbClr val="0462C1"/>
                </a:solidFill>
                <a:latin typeface="Arial"/>
                <a:cs typeface="Arial"/>
                <a:hlinkClick r:id="rId12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  <a:hlinkClick r:id="rId12"/>
              </a:rPr>
              <a:t>(May</a:t>
            </a:r>
            <a:r>
              <a:rPr sz="1500" spc="-40" dirty="0">
                <a:solidFill>
                  <a:srgbClr val="676767"/>
                </a:solidFill>
                <a:latin typeface="Arial"/>
                <a:cs typeface="Arial"/>
                <a:hlinkClick r:id="rId12"/>
              </a:rPr>
              <a:t> </a:t>
            </a:r>
            <a:r>
              <a:rPr sz="1500" spc="-10" dirty="0">
                <a:solidFill>
                  <a:srgbClr val="676767"/>
                </a:solidFill>
                <a:latin typeface="Arial"/>
                <a:cs typeface="Arial"/>
                <a:hlinkClick r:id="rId12"/>
              </a:rPr>
              <a:t>2022)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67613" y="3704590"/>
            <a:ext cx="2877820" cy="875665"/>
            <a:chOff x="467613" y="3704590"/>
            <a:chExt cx="2877820" cy="875665"/>
          </a:xfrm>
        </p:grpSpPr>
        <p:sp>
          <p:nvSpPr>
            <p:cNvPr id="22" name="object 22"/>
            <p:cNvSpPr/>
            <p:nvPr/>
          </p:nvSpPr>
          <p:spPr>
            <a:xfrm>
              <a:off x="473963" y="3710940"/>
              <a:ext cx="2865120" cy="862965"/>
            </a:xfrm>
            <a:custGeom>
              <a:avLst/>
              <a:gdLst/>
              <a:ahLst/>
              <a:cxnLst/>
              <a:rect l="l" t="t" r="r" b="b"/>
              <a:pathLst>
                <a:path w="2865120" h="862964">
                  <a:moveTo>
                    <a:pt x="2721356" y="0"/>
                  </a:moveTo>
                  <a:lnTo>
                    <a:pt x="143764" y="0"/>
                  </a:lnTo>
                  <a:lnTo>
                    <a:pt x="98322" y="7331"/>
                  </a:lnTo>
                  <a:lnTo>
                    <a:pt x="58858" y="27744"/>
                  </a:lnTo>
                  <a:lnTo>
                    <a:pt x="27737" y="58869"/>
                  </a:lnTo>
                  <a:lnTo>
                    <a:pt x="7329" y="98332"/>
                  </a:lnTo>
                  <a:lnTo>
                    <a:pt x="0" y="143764"/>
                  </a:lnTo>
                  <a:lnTo>
                    <a:pt x="0" y="718820"/>
                  </a:lnTo>
                  <a:lnTo>
                    <a:pt x="7329" y="764251"/>
                  </a:lnTo>
                  <a:lnTo>
                    <a:pt x="27737" y="803714"/>
                  </a:lnTo>
                  <a:lnTo>
                    <a:pt x="58858" y="834839"/>
                  </a:lnTo>
                  <a:lnTo>
                    <a:pt x="98322" y="855252"/>
                  </a:lnTo>
                  <a:lnTo>
                    <a:pt x="143764" y="862584"/>
                  </a:lnTo>
                  <a:lnTo>
                    <a:pt x="2721356" y="862584"/>
                  </a:lnTo>
                  <a:lnTo>
                    <a:pt x="2766787" y="855252"/>
                  </a:lnTo>
                  <a:lnTo>
                    <a:pt x="2806250" y="834839"/>
                  </a:lnTo>
                  <a:lnTo>
                    <a:pt x="2837375" y="803714"/>
                  </a:lnTo>
                  <a:lnTo>
                    <a:pt x="2857788" y="764251"/>
                  </a:lnTo>
                  <a:lnTo>
                    <a:pt x="2865120" y="718820"/>
                  </a:lnTo>
                  <a:lnTo>
                    <a:pt x="2865120" y="143764"/>
                  </a:lnTo>
                  <a:lnTo>
                    <a:pt x="2857788" y="98332"/>
                  </a:lnTo>
                  <a:lnTo>
                    <a:pt x="2837375" y="58869"/>
                  </a:lnTo>
                  <a:lnTo>
                    <a:pt x="2806250" y="27744"/>
                  </a:lnTo>
                  <a:lnTo>
                    <a:pt x="2766787" y="7331"/>
                  </a:lnTo>
                  <a:lnTo>
                    <a:pt x="2721356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73963" y="3710940"/>
              <a:ext cx="2865120" cy="862965"/>
            </a:xfrm>
            <a:custGeom>
              <a:avLst/>
              <a:gdLst/>
              <a:ahLst/>
              <a:cxnLst/>
              <a:rect l="l" t="t" r="r" b="b"/>
              <a:pathLst>
                <a:path w="2865120" h="862964">
                  <a:moveTo>
                    <a:pt x="0" y="143764"/>
                  </a:moveTo>
                  <a:lnTo>
                    <a:pt x="7329" y="98332"/>
                  </a:lnTo>
                  <a:lnTo>
                    <a:pt x="27737" y="58869"/>
                  </a:lnTo>
                  <a:lnTo>
                    <a:pt x="58858" y="27744"/>
                  </a:lnTo>
                  <a:lnTo>
                    <a:pt x="98322" y="7331"/>
                  </a:lnTo>
                  <a:lnTo>
                    <a:pt x="143764" y="0"/>
                  </a:lnTo>
                  <a:lnTo>
                    <a:pt x="2721356" y="0"/>
                  </a:lnTo>
                  <a:lnTo>
                    <a:pt x="2766787" y="7331"/>
                  </a:lnTo>
                  <a:lnTo>
                    <a:pt x="2806250" y="27744"/>
                  </a:lnTo>
                  <a:lnTo>
                    <a:pt x="2837375" y="58869"/>
                  </a:lnTo>
                  <a:lnTo>
                    <a:pt x="2857788" y="98332"/>
                  </a:lnTo>
                  <a:lnTo>
                    <a:pt x="2865120" y="143764"/>
                  </a:lnTo>
                  <a:lnTo>
                    <a:pt x="2865120" y="718820"/>
                  </a:lnTo>
                  <a:lnTo>
                    <a:pt x="2857788" y="764251"/>
                  </a:lnTo>
                  <a:lnTo>
                    <a:pt x="2837375" y="803714"/>
                  </a:lnTo>
                  <a:lnTo>
                    <a:pt x="2806250" y="834839"/>
                  </a:lnTo>
                  <a:lnTo>
                    <a:pt x="2766787" y="855252"/>
                  </a:lnTo>
                  <a:lnTo>
                    <a:pt x="2721356" y="862584"/>
                  </a:lnTo>
                  <a:lnTo>
                    <a:pt x="143764" y="862584"/>
                  </a:lnTo>
                  <a:lnTo>
                    <a:pt x="98322" y="855252"/>
                  </a:lnTo>
                  <a:lnTo>
                    <a:pt x="58858" y="834839"/>
                  </a:lnTo>
                  <a:lnTo>
                    <a:pt x="27737" y="803714"/>
                  </a:lnTo>
                  <a:lnTo>
                    <a:pt x="7329" y="764251"/>
                  </a:lnTo>
                  <a:lnTo>
                    <a:pt x="0" y="718820"/>
                  </a:lnTo>
                  <a:lnTo>
                    <a:pt x="0" y="1437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363217" y="3909517"/>
            <a:ext cx="10845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10" dirty="0">
                <a:solidFill>
                  <a:srgbClr val="FFFFFF"/>
                </a:solidFill>
                <a:latin typeface="Arial"/>
                <a:cs typeface="Arial"/>
              </a:rPr>
              <a:t>Studies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332734" y="4647946"/>
            <a:ext cx="5107940" cy="803910"/>
            <a:chOff x="3332734" y="4647946"/>
            <a:chExt cx="5107940" cy="803910"/>
          </a:xfrm>
        </p:grpSpPr>
        <p:sp>
          <p:nvSpPr>
            <p:cNvPr id="26" name="object 26"/>
            <p:cNvSpPr/>
            <p:nvPr/>
          </p:nvSpPr>
          <p:spPr>
            <a:xfrm>
              <a:off x="3339084" y="4654296"/>
              <a:ext cx="5095240" cy="791210"/>
            </a:xfrm>
            <a:custGeom>
              <a:avLst/>
              <a:gdLst/>
              <a:ahLst/>
              <a:cxnLst/>
              <a:rect l="l" t="t" r="r" b="b"/>
              <a:pathLst>
                <a:path w="5095240" h="791210">
                  <a:moveTo>
                    <a:pt x="4962906" y="0"/>
                  </a:moveTo>
                  <a:lnTo>
                    <a:pt x="0" y="0"/>
                  </a:lnTo>
                  <a:lnTo>
                    <a:pt x="0" y="790955"/>
                  </a:lnTo>
                  <a:lnTo>
                    <a:pt x="4962906" y="790955"/>
                  </a:lnTo>
                  <a:lnTo>
                    <a:pt x="5004559" y="784232"/>
                  </a:lnTo>
                  <a:lnTo>
                    <a:pt x="5040745" y="765511"/>
                  </a:lnTo>
                  <a:lnTo>
                    <a:pt x="5069287" y="736969"/>
                  </a:lnTo>
                  <a:lnTo>
                    <a:pt x="5088008" y="700783"/>
                  </a:lnTo>
                  <a:lnTo>
                    <a:pt x="5094732" y="659129"/>
                  </a:lnTo>
                  <a:lnTo>
                    <a:pt x="5094732" y="131825"/>
                  </a:lnTo>
                  <a:lnTo>
                    <a:pt x="5088008" y="90172"/>
                  </a:lnTo>
                  <a:lnTo>
                    <a:pt x="5069287" y="53986"/>
                  </a:lnTo>
                  <a:lnTo>
                    <a:pt x="5040745" y="25444"/>
                  </a:lnTo>
                  <a:lnTo>
                    <a:pt x="5004559" y="6723"/>
                  </a:lnTo>
                  <a:lnTo>
                    <a:pt x="4962906" y="0"/>
                  </a:lnTo>
                  <a:close/>
                </a:path>
              </a:pathLst>
            </a:custGeom>
            <a:solidFill>
              <a:srgbClr val="FFE8C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339084" y="4654296"/>
              <a:ext cx="5095240" cy="791210"/>
            </a:xfrm>
            <a:custGeom>
              <a:avLst/>
              <a:gdLst/>
              <a:ahLst/>
              <a:cxnLst/>
              <a:rect l="l" t="t" r="r" b="b"/>
              <a:pathLst>
                <a:path w="5095240" h="791210">
                  <a:moveTo>
                    <a:pt x="5094732" y="131825"/>
                  </a:moveTo>
                  <a:lnTo>
                    <a:pt x="5094732" y="659129"/>
                  </a:lnTo>
                  <a:lnTo>
                    <a:pt x="5088008" y="700783"/>
                  </a:lnTo>
                  <a:lnTo>
                    <a:pt x="5069287" y="736969"/>
                  </a:lnTo>
                  <a:lnTo>
                    <a:pt x="5040745" y="765511"/>
                  </a:lnTo>
                  <a:lnTo>
                    <a:pt x="5004559" y="784232"/>
                  </a:lnTo>
                  <a:lnTo>
                    <a:pt x="4962906" y="790955"/>
                  </a:lnTo>
                  <a:lnTo>
                    <a:pt x="0" y="790955"/>
                  </a:lnTo>
                  <a:lnTo>
                    <a:pt x="0" y="0"/>
                  </a:lnTo>
                  <a:lnTo>
                    <a:pt x="4962906" y="0"/>
                  </a:lnTo>
                  <a:lnTo>
                    <a:pt x="5004559" y="6723"/>
                  </a:lnTo>
                  <a:lnTo>
                    <a:pt x="5040745" y="25444"/>
                  </a:lnTo>
                  <a:lnTo>
                    <a:pt x="5069287" y="53986"/>
                  </a:lnTo>
                  <a:lnTo>
                    <a:pt x="5088008" y="90172"/>
                  </a:lnTo>
                  <a:lnTo>
                    <a:pt x="5094732" y="131825"/>
                  </a:lnTo>
                  <a:close/>
                </a:path>
              </a:pathLst>
            </a:custGeom>
            <a:ln w="12700">
              <a:solidFill>
                <a:srgbClr val="FFE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3574796" y="4790694"/>
            <a:ext cx="2449830" cy="484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730" indent="-113030">
              <a:lnSpc>
                <a:spcPct val="100000"/>
              </a:lnSpc>
              <a:spcBef>
                <a:spcPts val="100"/>
              </a:spcBef>
              <a:buClr>
                <a:srgbClr val="C13B33"/>
              </a:buClr>
              <a:buChar char="•"/>
              <a:tabLst>
                <a:tab pos="125730" algn="l"/>
              </a:tabLst>
            </a:pP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Future</a:t>
            </a:r>
            <a:r>
              <a:rPr lang="en-GB" sz="15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lang="en-GB" sz="1500" spc="-10" dirty="0">
                <a:solidFill>
                  <a:srgbClr val="676767"/>
                </a:solidFill>
                <a:latin typeface="Arial"/>
                <a:cs typeface="Arial"/>
              </a:rPr>
              <a:t>events</a:t>
            </a:r>
            <a:endParaRPr sz="1500" dirty="0">
              <a:latin typeface="Arial"/>
              <a:cs typeface="Arial"/>
            </a:endParaRPr>
          </a:p>
          <a:p>
            <a:pPr marL="125730" indent="-113030">
              <a:lnSpc>
                <a:spcPct val="100000"/>
              </a:lnSpc>
              <a:spcBef>
                <a:spcPts val="10"/>
              </a:spcBef>
              <a:buClr>
                <a:srgbClr val="C13B33"/>
              </a:buClr>
              <a:buChar char="•"/>
              <a:tabLst>
                <a:tab pos="125730" algn="l"/>
              </a:tabLst>
            </a:pP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Past</a:t>
            </a:r>
            <a:r>
              <a:rPr sz="15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events</a:t>
            </a:r>
            <a:r>
              <a:rPr sz="15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15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676767"/>
                </a:solidFill>
                <a:latin typeface="Arial"/>
                <a:cs typeface="Arial"/>
              </a:rPr>
              <a:t>recordings</a:t>
            </a:r>
            <a:endParaRPr sz="1500" dirty="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467613" y="4611370"/>
            <a:ext cx="2877820" cy="876935"/>
            <a:chOff x="467613" y="4611370"/>
            <a:chExt cx="2877820" cy="876935"/>
          </a:xfrm>
        </p:grpSpPr>
        <p:sp>
          <p:nvSpPr>
            <p:cNvPr id="30" name="object 30"/>
            <p:cNvSpPr/>
            <p:nvPr/>
          </p:nvSpPr>
          <p:spPr>
            <a:xfrm>
              <a:off x="473963" y="4617720"/>
              <a:ext cx="2865120" cy="864235"/>
            </a:xfrm>
            <a:custGeom>
              <a:avLst/>
              <a:gdLst/>
              <a:ahLst/>
              <a:cxnLst/>
              <a:rect l="l" t="t" r="r" b="b"/>
              <a:pathLst>
                <a:path w="2865120" h="864235">
                  <a:moveTo>
                    <a:pt x="2721102" y="0"/>
                  </a:moveTo>
                  <a:lnTo>
                    <a:pt x="144017" y="0"/>
                  </a:lnTo>
                  <a:lnTo>
                    <a:pt x="98496" y="7345"/>
                  </a:lnTo>
                  <a:lnTo>
                    <a:pt x="58962" y="27797"/>
                  </a:lnTo>
                  <a:lnTo>
                    <a:pt x="27786" y="58978"/>
                  </a:lnTo>
                  <a:lnTo>
                    <a:pt x="7342" y="98511"/>
                  </a:lnTo>
                  <a:lnTo>
                    <a:pt x="0" y="144017"/>
                  </a:lnTo>
                  <a:lnTo>
                    <a:pt x="0" y="720089"/>
                  </a:lnTo>
                  <a:lnTo>
                    <a:pt x="7342" y="765596"/>
                  </a:lnTo>
                  <a:lnTo>
                    <a:pt x="27786" y="805129"/>
                  </a:lnTo>
                  <a:lnTo>
                    <a:pt x="58962" y="836310"/>
                  </a:lnTo>
                  <a:lnTo>
                    <a:pt x="98496" y="856762"/>
                  </a:lnTo>
                  <a:lnTo>
                    <a:pt x="144017" y="864107"/>
                  </a:lnTo>
                  <a:lnTo>
                    <a:pt x="2721102" y="864107"/>
                  </a:lnTo>
                  <a:lnTo>
                    <a:pt x="2766608" y="856762"/>
                  </a:lnTo>
                  <a:lnTo>
                    <a:pt x="2806141" y="836310"/>
                  </a:lnTo>
                  <a:lnTo>
                    <a:pt x="2837322" y="805129"/>
                  </a:lnTo>
                  <a:lnTo>
                    <a:pt x="2857774" y="765596"/>
                  </a:lnTo>
                  <a:lnTo>
                    <a:pt x="2865120" y="720089"/>
                  </a:lnTo>
                  <a:lnTo>
                    <a:pt x="2865120" y="144017"/>
                  </a:lnTo>
                  <a:lnTo>
                    <a:pt x="2857774" y="98511"/>
                  </a:lnTo>
                  <a:lnTo>
                    <a:pt x="2837322" y="58978"/>
                  </a:lnTo>
                  <a:lnTo>
                    <a:pt x="2806141" y="27797"/>
                  </a:lnTo>
                  <a:lnTo>
                    <a:pt x="2766608" y="7345"/>
                  </a:lnTo>
                  <a:lnTo>
                    <a:pt x="2721102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73963" y="4617720"/>
              <a:ext cx="2865120" cy="864235"/>
            </a:xfrm>
            <a:custGeom>
              <a:avLst/>
              <a:gdLst/>
              <a:ahLst/>
              <a:cxnLst/>
              <a:rect l="l" t="t" r="r" b="b"/>
              <a:pathLst>
                <a:path w="2865120" h="864235">
                  <a:moveTo>
                    <a:pt x="0" y="144017"/>
                  </a:moveTo>
                  <a:lnTo>
                    <a:pt x="7342" y="98511"/>
                  </a:lnTo>
                  <a:lnTo>
                    <a:pt x="27786" y="58978"/>
                  </a:lnTo>
                  <a:lnTo>
                    <a:pt x="58962" y="27797"/>
                  </a:lnTo>
                  <a:lnTo>
                    <a:pt x="98496" y="7345"/>
                  </a:lnTo>
                  <a:lnTo>
                    <a:pt x="144017" y="0"/>
                  </a:lnTo>
                  <a:lnTo>
                    <a:pt x="2721102" y="0"/>
                  </a:lnTo>
                  <a:lnTo>
                    <a:pt x="2766608" y="7345"/>
                  </a:lnTo>
                  <a:lnTo>
                    <a:pt x="2806141" y="27797"/>
                  </a:lnTo>
                  <a:lnTo>
                    <a:pt x="2837322" y="58978"/>
                  </a:lnTo>
                  <a:lnTo>
                    <a:pt x="2857774" y="98511"/>
                  </a:lnTo>
                  <a:lnTo>
                    <a:pt x="2865120" y="144017"/>
                  </a:lnTo>
                  <a:lnTo>
                    <a:pt x="2865120" y="720089"/>
                  </a:lnTo>
                  <a:lnTo>
                    <a:pt x="2857774" y="765596"/>
                  </a:lnTo>
                  <a:lnTo>
                    <a:pt x="2837322" y="805129"/>
                  </a:lnTo>
                  <a:lnTo>
                    <a:pt x="2806141" y="836310"/>
                  </a:lnTo>
                  <a:lnTo>
                    <a:pt x="2766608" y="856762"/>
                  </a:lnTo>
                  <a:lnTo>
                    <a:pt x="2721102" y="864107"/>
                  </a:lnTo>
                  <a:lnTo>
                    <a:pt x="144017" y="864107"/>
                  </a:lnTo>
                  <a:lnTo>
                    <a:pt x="98496" y="856762"/>
                  </a:lnTo>
                  <a:lnTo>
                    <a:pt x="58962" y="836310"/>
                  </a:lnTo>
                  <a:lnTo>
                    <a:pt x="27786" y="805129"/>
                  </a:lnTo>
                  <a:lnTo>
                    <a:pt x="7342" y="765596"/>
                  </a:lnTo>
                  <a:lnTo>
                    <a:pt x="0" y="720089"/>
                  </a:lnTo>
                  <a:lnTo>
                    <a:pt x="0" y="14401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407413" y="4817109"/>
            <a:ext cx="9956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10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3332734" y="5589778"/>
            <a:ext cx="5107940" cy="734060"/>
            <a:chOff x="3332734" y="5589778"/>
            <a:chExt cx="5107940" cy="734060"/>
          </a:xfrm>
        </p:grpSpPr>
        <p:sp>
          <p:nvSpPr>
            <p:cNvPr id="34" name="object 34"/>
            <p:cNvSpPr/>
            <p:nvPr/>
          </p:nvSpPr>
          <p:spPr>
            <a:xfrm>
              <a:off x="3339084" y="5596128"/>
              <a:ext cx="5095240" cy="721360"/>
            </a:xfrm>
            <a:custGeom>
              <a:avLst/>
              <a:gdLst/>
              <a:ahLst/>
              <a:cxnLst/>
              <a:rect l="l" t="t" r="r" b="b"/>
              <a:pathLst>
                <a:path w="5095240" h="721360">
                  <a:moveTo>
                    <a:pt x="4974590" y="0"/>
                  </a:moveTo>
                  <a:lnTo>
                    <a:pt x="0" y="0"/>
                  </a:lnTo>
                  <a:lnTo>
                    <a:pt x="0" y="720852"/>
                  </a:lnTo>
                  <a:lnTo>
                    <a:pt x="4974590" y="720852"/>
                  </a:lnTo>
                  <a:lnTo>
                    <a:pt x="5021329" y="711411"/>
                  </a:lnTo>
                  <a:lnTo>
                    <a:pt x="5059521" y="685665"/>
                  </a:lnTo>
                  <a:lnTo>
                    <a:pt x="5085282" y="647476"/>
                  </a:lnTo>
                  <a:lnTo>
                    <a:pt x="5094732" y="600710"/>
                  </a:lnTo>
                  <a:lnTo>
                    <a:pt x="5094732" y="120142"/>
                  </a:lnTo>
                  <a:lnTo>
                    <a:pt x="5085282" y="73375"/>
                  </a:lnTo>
                  <a:lnTo>
                    <a:pt x="5059521" y="35186"/>
                  </a:lnTo>
                  <a:lnTo>
                    <a:pt x="5021329" y="9440"/>
                  </a:lnTo>
                  <a:lnTo>
                    <a:pt x="4974590" y="0"/>
                  </a:lnTo>
                  <a:close/>
                </a:path>
              </a:pathLst>
            </a:custGeom>
            <a:solidFill>
              <a:srgbClr val="FFE8C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339084" y="5596128"/>
              <a:ext cx="5095240" cy="721360"/>
            </a:xfrm>
            <a:custGeom>
              <a:avLst/>
              <a:gdLst/>
              <a:ahLst/>
              <a:cxnLst/>
              <a:rect l="l" t="t" r="r" b="b"/>
              <a:pathLst>
                <a:path w="5095240" h="721360">
                  <a:moveTo>
                    <a:pt x="5094732" y="120142"/>
                  </a:moveTo>
                  <a:lnTo>
                    <a:pt x="5094732" y="600710"/>
                  </a:lnTo>
                  <a:lnTo>
                    <a:pt x="5085282" y="647476"/>
                  </a:lnTo>
                  <a:lnTo>
                    <a:pt x="5059521" y="685665"/>
                  </a:lnTo>
                  <a:lnTo>
                    <a:pt x="5021329" y="711411"/>
                  </a:lnTo>
                  <a:lnTo>
                    <a:pt x="4974590" y="720852"/>
                  </a:lnTo>
                  <a:lnTo>
                    <a:pt x="0" y="720852"/>
                  </a:lnTo>
                  <a:lnTo>
                    <a:pt x="0" y="0"/>
                  </a:lnTo>
                  <a:lnTo>
                    <a:pt x="4974590" y="0"/>
                  </a:lnTo>
                  <a:lnTo>
                    <a:pt x="5021329" y="9440"/>
                  </a:lnTo>
                  <a:lnTo>
                    <a:pt x="5059521" y="35186"/>
                  </a:lnTo>
                  <a:lnTo>
                    <a:pt x="5085282" y="73375"/>
                  </a:lnTo>
                  <a:lnTo>
                    <a:pt x="5094732" y="120142"/>
                  </a:lnTo>
                  <a:close/>
                </a:path>
              </a:pathLst>
            </a:custGeom>
            <a:ln w="12699">
              <a:solidFill>
                <a:srgbClr val="FFE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3574796" y="5714187"/>
            <a:ext cx="3959860" cy="450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730" indent="-113030">
              <a:lnSpc>
                <a:spcPts val="1675"/>
              </a:lnSpc>
              <a:spcBef>
                <a:spcPts val="100"/>
              </a:spcBef>
              <a:buClr>
                <a:srgbClr val="C13B33"/>
              </a:buClr>
              <a:buChar char="•"/>
              <a:tabLst>
                <a:tab pos="125730" algn="l"/>
              </a:tabLst>
            </a:pP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List</a:t>
            </a:r>
            <a:r>
              <a:rPr sz="15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5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Horizon</a:t>
            </a:r>
            <a:r>
              <a:rPr sz="15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Europe</a:t>
            </a:r>
            <a:r>
              <a:rPr sz="15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topics</a:t>
            </a:r>
            <a:r>
              <a:rPr sz="15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using</a:t>
            </a:r>
            <a:r>
              <a:rPr sz="15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15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endParaRPr sz="1500">
              <a:latin typeface="Arial"/>
              <a:cs typeface="Arial"/>
            </a:endParaRPr>
          </a:p>
          <a:p>
            <a:pPr marL="127000">
              <a:lnSpc>
                <a:spcPts val="1675"/>
              </a:lnSpc>
            </a:pPr>
            <a:r>
              <a:rPr sz="1500" spc="-10" dirty="0">
                <a:solidFill>
                  <a:srgbClr val="676767"/>
                </a:solidFill>
                <a:latin typeface="Arial"/>
                <a:cs typeface="Arial"/>
              </a:rPr>
              <a:t>funding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67613" y="5518150"/>
            <a:ext cx="2877820" cy="876935"/>
            <a:chOff x="467613" y="5518150"/>
            <a:chExt cx="2877820" cy="876935"/>
          </a:xfrm>
        </p:grpSpPr>
        <p:sp>
          <p:nvSpPr>
            <p:cNvPr id="38" name="object 38"/>
            <p:cNvSpPr/>
            <p:nvPr/>
          </p:nvSpPr>
          <p:spPr>
            <a:xfrm>
              <a:off x="473963" y="5524500"/>
              <a:ext cx="2865120" cy="864235"/>
            </a:xfrm>
            <a:custGeom>
              <a:avLst/>
              <a:gdLst/>
              <a:ahLst/>
              <a:cxnLst/>
              <a:rect l="l" t="t" r="r" b="b"/>
              <a:pathLst>
                <a:path w="2865120" h="864235">
                  <a:moveTo>
                    <a:pt x="2721102" y="0"/>
                  </a:moveTo>
                  <a:lnTo>
                    <a:pt x="144017" y="0"/>
                  </a:lnTo>
                  <a:lnTo>
                    <a:pt x="98496" y="7342"/>
                  </a:lnTo>
                  <a:lnTo>
                    <a:pt x="58962" y="27786"/>
                  </a:lnTo>
                  <a:lnTo>
                    <a:pt x="27786" y="58962"/>
                  </a:lnTo>
                  <a:lnTo>
                    <a:pt x="7342" y="98496"/>
                  </a:lnTo>
                  <a:lnTo>
                    <a:pt x="0" y="144018"/>
                  </a:lnTo>
                  <a:lnTo>
                    <a:pt x="0" y="720090"/>
                  </a:lnTo>
                  <a:lnTo>
                    <a:pt x="7342" y="765611"/>
                  </a:lnTo>
                  <a:lnTo>
                    <a:pt x="27786" y="805145"/>
                  </a:lnTo>
                  <a:lnTo>
                    <a:pt x="58962" y="836321"/>
                  </a:lnTo>
                  <a:lnTo>
                    <a:pt x="98496" y="856765"/>
                  </a:lnTo>
                  <a:lnTo>
                    <a:pt x="144017" y="864107"/>
                  </a:lnTo>
                  <a:lnTo>
                    <a:pt x="2721102" y="864107"/>
                  </a:lnTo>
                  <a:lnTo>
                    <a:pt x="2766608" y="856765"/>
                  </a:lnTo>
                  <a:lnTo>
                    <a:pt x="2806141" y="836321"/>
                  </a:lnTo>
                  <a:lnTo>
                    <a:pt x="2837322" y="805145"/>
                  </a:lnTo>
                  <a:lnTo>
                    <a:pt x="2857774" y="765611"/>
                  </a:lnTo>
                  <a:lnTo>
                    <a:pt x="2865120" y="720090"/>
                  </a:lnTo>
                  <a:lnTo>
                    <a:pt x="2865120" y="144018"/>
                  </a:lnTo>
                  <a:lnTo>
                    <a:pt x="2857774" y="98496"/>
                  </a:lnTo>
                  <a:lnTo>
                    <a:pt x="2837322" y="58962"/>
                  </a:lnTo>
                  <a:lnTo>
                    <a:pt x="2806141" y="27786"/>
                  </a:lnTo>
                  <a:lnTo>
                    <a:pt x="2766608" y="7342"/>
                  </a:lnTo>
                  <a:lnTo>
                    <a:pt x="2721102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73963" y="5524500"/>
              <a:ext cx="2865120" cy="864235"/>
            </a:xfrm>
            <a:custGeom>
              <a:avLst/>
              <a:gdLst/>
              <a:ahLst/>
              <a:cxnLst/>
              <a:rect l="l" t="t" r="r" b="b"/>
              <a:pathLst>
                <a:path w="2865120" h="864235">
                  <a:moveTo>
                    <a:pt x="0" y="144018"/>
                  </a:moveTo>
                  <a:lnTo>
                    <a:pt x="7342" y="98496"/>
                  </a:lnTo>
                  <a:lnTo>
                    <a:pt x="27786" y="58962"/>
                  </a:lnTo>
                  <a:lnTo>
                    <a:pt x="58962" y="27786"/>
                  </a:lnTo>
                  <a:lnTo>
                    <a:pt x="98496" y="7342"/>
                  </a:lnTo>
                  <a:lnTo>
                    <a:pt x="144017" y="0"/>
                  </a:lnTo>
                  <a:lnTo>
                    <a:pt x="2721102" y="0"/>
                  </a:lnTo>
                  <a:lnTo>
                    <a:pt x="2766608" y="7342"/>
                  </a:lnTo>
                  <a:lnTo>
                    <a:pt x="2806141" y="27786"/>
                  </a:lnTo>
                  <a:lnTo>
                    <a:pt x="2837322" y="58962"/>
                  </a:lnTo>
                  <a:lnTo>
                    <a:pt x="2857774" y="98496"/>
                  </a:lnTo>
                  <a:lnTo>
                    <a:pt x="2865120" y="144018"/>
                  </a:lnTo>
                  <a:lnTo>
                    <a:pt x="2865120" y="720090"/>
                  </a:lnTo>
                  <a:lnTo>
                    <a:pt x="2857774" y="765611"/>
                  </a:lnTo>
                  <a:lnTo>
                    <a:pt x="2837322" y="805145"/>
                  </a:lnTo>
                  <a:lnTo>
                    <a:pt x="2806141" y="836321"/>
                  </a:lnTo>
                  <a:lnTo>
                    <a:pt x="2766608" y="856765"/>
                  </a:lnTo>
                  <a:lnTo>
                    <a:pt x="2721102" y="864107"/>
                  </a:lnTo>
                  <a:lnTo>
                    <a:pt x="144017" y="864107"/>
                  </a:lnTo>
                  <a:lnTo>
                    <a:pt x="98496" y="856765"/>
                  </a:lnTo>
                  <a:lnTo>
                    <a:pt x="58962" y="836321"/>
                  </a:lnTo>
                  <a:lnTo>
                    <a:pt x="27786" y="805145"/>
                  </a:lnTo>
                  <a:lnTo>
                    <a:pt x="7342" y="765611"/>
                  </a:lnTo>
                  <a:lnTo>
                    <a:pt x="0" y="720090"/>
                  </a:lnTo>
                  <a:lnTo>
                    <a:pt x="0" y="14401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983691" y="5559958"/>
            <a:ext cx="1842770" cy="735330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 marR="5080" indent="335280">
              <a:lnSpc>
                <a:spcPts val="2590"/>
              </a:lnSpc>
              <a:spcBef>
                <a:spcPts val="525"/>
              </a:spcBef>
            </a:pPr>
            <a:r>
              <a:rPr sz="2500" spc="-10" dirty="0">
                <a:solidFill>
                  <a:srgbClr val="FFFFFF"/>
                </a:solidFill>
                <a:latin typeface="Arial"/>
                <a:cs typeface="Arial"/>
              </a:rPr>
              <a:t>Funding opportunities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41" name="object 25">
            <a:extLst>
              <a:ext uri="{FF2B5EF4-FFF2-40B4-BE49-F238E27FC236}">
                <a16:creationId xmlns:a16="http://schemas.microsoft.com/office/drawing/2014/main" id="{5AD6E044-9381-4D16-A83D-53944C722884}"/>
              </a:ext>
            </a:extLst>
          </p:cNvPr>
          <p:cNvSpPr txBox="1"/>
          <p:nvPr/>
        </p:nvSpPr>
        <p:spPr>
          <a:xfrm>
            <a:off x="9331451" y="6268009"/>
            <a:ext cx="24834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Source:</a:t>
            </a:r>
            <a:r>
              <a:rPr sz="14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European</a:t>
            </a:r>
            <a:r>
              <a:rPr sz="14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676767"/>
                </a:solidFill>
                <a:latin typeface="Arial"/>
                <a:cs typeface="Arial"/>
              </a:rPr>
              <a:t>Commission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yellow and black background&#10;&#10;Description automatically generated">
            <a:extLst>
              <a:ext uri="{FF2B5EF4-FFF2-40B4-BE49-F238E27FC236}">
                <a16:creationId xmlns:a16="http://schemas.microsoft.com/office/drawing/2014/main" id="{DB14BBA3-877B-DBE7-6BF9-918C1633E96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376" b="45297"/>
          <a:stretch/>
        </p:blipFill>
        <p:spPr>
          <a:xfrm rot="10800000">
            <a:off x="8059672" y="-2"/>
            <a:ext cx="4132327" cy="37514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107607C-BB29-EF4B-9FEA-551E17B972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512763"/>
            <a:ext cx="3302358" cy="971550"/>
          </a:xfrm>
          <a:prstGeom prst="rect">
            <a:avLst/>
          </a:prstGeom>
        </p:spPr>
      </p:pic>
      <p:pic>
        <p:nvPicPr>
          <p:cNvPr id="2" name="Picture 1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096636FA-BD2C-A736-C034-0226DBB77E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938" y="2698900"/>
            <a:ext cx="7270317" cy="146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4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107607C-BB29-EF4B-9FEA-551E17B972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512763"/>
            <a:ext cx="3302358" cy="971550"/>
          </a:xfrm>
          <a:prstGeom prst="rect">
            <a:avLst/>
          </a:prstGeom>
        </p:spPr>
      </p:pic>
      <p:pic>
        <p:nvPicPr>
          <p:cNvPr id="2" name="Picture 1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E0E7E0B4-59FB-9657-E7D3-8801E40F3F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361" y="2895600"/>
            <a:ext cx="7270317" cy="155745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C5965A9-9EBE-6A6A-CA22-96D1538C7F59}"/>
              </a:ext>
            </a:extLst>
          </p:cNvPr>
          <p:cNvSpPr/>
          <p:nvPr/>
        </p:nvSpPr>
        <p:spPr>
          <a:xfrm>
            <a:off x="935217" y="4769733"/>
            <a:ext cx="1633998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endParaRPr lang="en-GB" sz="1600" dirty="0">
              <a:solidFill>
                <a:srgbClr val="505050"/>
              </a:solidFill>
              <a:latin typeface="Arial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7E1B59-AFA3-8224-E22D-A0EC26912F63}"/>
              </a:ext>
            </a:extLst>
          </p:cNvPr>
          <p:cNvSpPr/>
          <p:nvPr/>
        </p:nvSpPr>
        <p:spPr>
          <a:xfrm>
            <a:off x="962625" y="5282918"/>
            <a:ext cx="20683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Research </a:t>
            </a:r>
          </a:p>
          <a:p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Innovation</a:t>
            </a:r>
          </a:p>
        </p:txBody>
      </p:sp>
      <p:pic>
        <p:nvPicPr>
          <p:cNvPr id="6" name="Picture 5" descr="A blue circle with black letters&#10;&#10;Description automatically generated">
            <a:extLst>
              <a:ext uri="{FF2B5EF4-FFF2-40B4-BE49-F238E27FC236}">
                <a16:creationId xmlns:a16="http://schemas.microsoft.com/office/drawing/2014/main" id="{C2E09600-52C6-2C53-B842-06E04FEE7B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215" y="5340264"/>
            <a:ext cx="471410" cy="471410"/>
          </a:xfrm>
          <a:prstGeom prst="rect">
            <a:avLst/>
          </a:prstGeom>
        </p:spPr>
      </p:pic>
      <p:pic>
        <p:nvPicPr>
          <p:cNvPr id="7" name="Picture 6" descr="Email with solid fill">
            <a:extLst>
              <a:ext uri="{FF2B5EF4-FFF2-40B4-BE49-F238E27FC236}">
                <a16:creationId xmlns:a16="http://schemas.microsoft.com/office/drawing/2014/main" id="{7A0AEB36-A6C7-0C22-C441-9491301370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91216" y="5974186"/>
            <a:ext cx="471409" cy="4714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3C492F-D1E7-205D-44D5-60E58A485BEC}"/>
              </a:ext>
            </a:extLst>
          </p:cNvPr>
          <p:cNvSpPr/>
          <p:nvPr/>
        </p:nvSpPr>
        <p:spPr>
          <a:xfrm>
            <a:off x="962624" y="6042324"/>
            <a:ext cx="78003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your queries to </a:t>
            </a: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ukro@ukro.ac.uk</a:t>
            </a:r>
            <a:r>
              <a:rPr lang="en-GB" sz="16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" name="Picture 9" descr="A green and black background&#10;&#10;Description automatically generated">
            <a:extLst>
              <a:ext uri="{FF2B5EF4-FFF2-40B4-BE49-F238E27FC236}">
                <a16:creationId xmlns:a16="http://schemas.microsoft.com/office/drawing/2014/main" id="{8D8C65FA-8629-47D0-D302-2E19EFF85912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63289"/>
          <a:stretch/>
        </p:blipFill>
        <p:spPr>
          <a:xfrm rot="10800000">
            <a:off x="4921684" y="-8130"/>
            <a:ext cx="7270315" cy="300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660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Why use lump sum funding?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52784"/>
            <a:ext cx="10099040" cy="5143075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Reducing</a:t>
            </a:r>
            <a:r>
              <a:rPr sz="2000" b="1" spc="-3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the</a:t>
            </a:r>
            <a:r>
              <a:rPr sz="2000" b="1" spc="-3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financial</a:t>
            </a:r>
            <a:r>
              <a:rPr sz="2000" b="1" spc="-4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error</a:t>
            </a:r>
            <a:r>
              <a:rPr sz="2000" b="1" spc="-4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2D2C60"/>
                </a:solidFill>
                <a:latin typeface="Arial"/>
                <a:cs typeface="Arial"/>
              </a:rPr>
              <a:t>rate</a:t>
            </a:r>
            <a:endParaRPr sz="2000" dirty="0">
              <a:latin typeface="Arial"/>
              <a:cs typeface="Arial"/>
            </a:endParaRPr>
          </a:p>
          <a:p>
            <a:pPr marL="355600" marR="438784" indent="-343535">
              <a:lnSpc>
                <a:spcPct val="100000"/>
              </a:lnSpc>
              <a:spcBef>
                <a:spcPts val="1200"/>
              </a:spcBef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Following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lang="en-GB" sz="2000" spc="-25" dirty="0">
                <a:solidFill>
                  <a:srgbClr val="676767"/>
                </a:solidFill>
                <a:latin typeface="Arial"/>
                <a:cs typeface="Arial"/>
              </a:rPr>
              <a:t>numerous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ECA</a:t>
            </a:r>
            <a:r>
              <a:rPr sz="2000" spc="-1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annual</a:t>
            </a:r>
            <a:r>
              <a:rPr sz="20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reports,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there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wide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agreement</a:t>
            </a:r>
            <a:r>
              <a:rPr sz="20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that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error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rate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R&amp;I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Framework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Programmes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must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reduced</a:t>
            </a: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sums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are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key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measure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achieve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this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Horizon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Europe</a:t>
            </a: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0"/>
              </a:spcBef>
              <a:buClr>
                <a:srgbClr val="C13B33"/>
              </a:buClr>
              <a:buFont typeface="Arial"/>
              <a:buChar char="●"/>
            </a:pP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Significant</a:t>
            </a:r>
            <a:r>
              <a:rPr sz="2000" b="1" spc="-5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simplification</a:t>
            </a:r>
            <a:r>
              <a:rPr sz="2000" b="1" spc="-7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D2C60"/>
                </a:solidFill>
                <a:latin typeface="Arial"/>
                <a:cs typeface="Arial"/>
              </a:rPr>
              <a:t>potential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Funding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based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reimbursement</a:t>
            </a:r>
            <a:r>
              <a:rPr sz="2000" spc="-6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real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costs</a:t>
            </a:r>
            <a:r>
              <a:rPr sz="20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remains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complex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error-prone.</a:t>
            </a:r>
            <a:r>
              <a:rPr sz="2000" spc="-7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Little</a:t>
            </a:r>
            <a:endParaRPr sz="20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scope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for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further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simplification</a:t>
            </a: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sums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remove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obligation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report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actual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costs</a:t>
            </a:r>
            <a:r>
              <a:rPr sz="20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resources</a:t>
            </a: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Easier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use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for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beneficiaries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with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limited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experience</a:t>
            </a: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Clr>
                <a:srgbClr val="C13B33"/>
              </a:buClr>
              <a:buFont typeface="Arial"/>
              <a:buChar char="●"/>
            </a:pP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Focus</a:t>
            </a:r>
            <a:r>
              <a:rPr sz="2000" b="1" spc="-3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on</a:t>
            </a:r>
            <a:r>
              <a:rPr sz="2000" b="1" spc="-2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D2C60"/>
                </a:solidFill>
                <a:latin typeface="Arial"/>
                <a:cs typeface="Arial"/>
              </a:rPr>
              <a:t>content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Focus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less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financial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management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more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content</a:t>
            </a:r>
            <a:r>
              <a:rPr lang="en-GB" sz="2000" spc="-1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object 9"/>
          <p:cNvGrpSpPr/>
          <p:nvPr/>
        </p:nvGrpSpPr>
        <p:grpSpPr>
          <a:xfrm>
            <a:off x="1612137" y="2001976"/>
            <a:ext cx="3625850" cy="2794000"/>
            <a:chOff x="1325752" y="2604389"/>
            <a:chExt cx="3625850" cy="2794000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28927" y="2607564"/>
              <a:ext cx="3619500" cy="278739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328927" y="2607564"/>
              <a:ext cx="3619500" cy="2787650"/>
            </a:xfrm>
            <a:custGeom>
              <a:avLst/>
              <a:gdLst/>
              <a:ahLst/>
              <a:cxnLst/>
              <a:rect l="l" t="t" r="r" b="b"/>
              <a:pathLst>
                <a:path w="3619500" h="2787650">
                  <a:moveTo>
                    <a:pt x="0" y="464565"/>
                  </a:moveTo>
                  <a:lnTo>
                    <a:pt x="2398" y="417072"/>
                  </a:lnTo>
                  <a:lnTo>
                    <a:pt x="9439" y="370949"/>
                  </a:lnTo>
                  <a:lnTo>
                    <a:pt x="20888" y="326430"/>
                  </a:lnTo>
                  <a:lnTo>
                    <a:pt x="36512" y="283749"/>
                  </a:lnTo>
                  <a:lnTo>
                    <a:pt x="56077" y="243140"/>
                  </a:lnTo>
                  <a:lnTo>
                    <a:pt x="79349" y="204837"/>
                  </a:lnTo>
                  <a:lnTo>
                    <a:pt x="106094" y="169072"/>
                  </a:lnTo>
                  <a:lnTo>
                    <a:pt x="136080" y="136080"/>
                  </a:lnTo>
                  <a:lnTo>
                    <a:pt x="169072" y="106094"/>
                  </a:lnTo>
                  <a:lnTo>
                    <a:pt x="204837" y="79349"/>
                  </a:lnTo>
                  <a:lnTo>
                    <a:pt x="243140" y="56077"/>
                  </a:lnTo>
                  <a:lnTo>
                    <a:pt x="283749" y="36512"/>
                  </a:lnTo>
                  <a:lnTo>
                    <a:pt x="326430" y="20888"/>
                  </a:lnTo>
                  <a:lnTo>
                    <a:pt x="370949" y="9439"/>
                  </a:lnTo>
                  <a:lnTo>
                    <a:pt x="417072" y="2398"/>
                  </a:lnTo>
                  <a:lnTo>
                    <a:pt x="464566" y="0"/>
                  </a:lnTo>
                  <a:lnTo>
                    <a:pt x="3154934" y="0"/>
                  </a:lnTo>
                  <a:lnTo>
                    <a:pt x="3202427" y="2398"/>
                  </a:lnTo>
                  <a:lnTo>
                    <a:pt x="3248550" y="9439"/>
                  </a:lnTo>
                  <a:lnTo>
                    <a:pt x="3293069" y="20888"/>
                  </a:lnTo>
                  <a:lnTo>
                    <a:pt x="3335750" y="36512"/>
                  </a:lnTo>
                  <a:lnTo>
                    <a:pt x="3376359" y="56077"/>
                  </a:lnTo>
                  <a:lnTo>
                    <a:pt x="3414662" y="79349"/>
                  </a:lnTo>
                  <a:lnTo>
                    <a:pt x="3450427" y="106094"/>
                  </a:lnTo>
                  <a:lnTo>
                    <a:pt x="3483419" y="136080"/>
                  </a:lnTo>
                  <a:lnTo>
                    <a:pt x="3513405" y="169072"/>
                  </a:lnTo>
                  <a:lnTo>
                    <a:pt x="3540150" y="204837"/>
                  </a:lnTo>
                  <a:lnTo>
                    <a:pt x="3563422" y="243140"/>
                  </a:lnTo>
                  <a:lnTo>
                    <a:pt x="3582987" y="283749"/>
                  </a:lnTo>
                  <a:lnTo>
                    <a:pt x="3598611" y="326430"/>
                  </a:lnTo>
                  <a:lnTo>
                    <a:pt x="3610060" y="370949"/>
                  </a:lnTo>
                  <a:lnTo>
                    <a:pt x="3617101" y="417072"/>
                  </a:lnTo>
                  <a:lnTo>
                    <a:pt x="3619500" y="464565"/>
                  </a:lnTo>
                  <a:lnTo>
                    <a:pt x="3619500" y="2322830"/>
                  </a:lnTo>
                  <a:lnTo>
                    <a:pt x="3617101" y="2370323"/>
                  </a:lnTo>
                  <a:lnTo>
                    <a:pt x="3610060" y="2416446"/>
                  </a:lnTo>
                  <a:lnTo>
                    <a:pt x="3598611" y="2460965"/>
                  </a:lnTo>
                  <a:lnTo>
                    <a:pt x="3582987" y="2503646"/>
                  </a:lnTo>
                  <a:lnTo>
                    <a:pt x="3563422" y="2544255"/>
                  </a:lnTo>
                  <a:lnTo>
                    <a:pt x="3540150" y="2582558"/>
                  </a:lnTo>
                  <a:lnTo>
                    <a:pt x="3513405" y="2618323"/>
                  </a:lnTo>
                  <a:lnTo>
                    <a:pt x="3483419" y="2651315"/>
                  </a:lnTo>
                  <a:lnTo>
                    <a:pt x="3450427" y="2681301"/>
                  </a:lnTo>
                  <a:lnTo>
                    <a:pt x="3414662" y="2708046"/>
                  </a:lnTo>
                  <a:lnTo>
                    <a:pt x="3376359" y="2731318"/>
                  </a:lnTo>
                  <a:lnTo>
                    <a:pt x="3335750" y="2750883"/>
                  </a:lnTo>
                  <a:lnTo>
                    <a:pt x="3293069" y="2766507"/>
                  </a:lnTo>
                  <a:lnTo>
                    <a:pt x="3248550" y="2777956"/>
                  </a:lnTo>
                  <a:lnTo>
                    <a:pt x="3202427" y="2784997"/>
                  </a:lnTo>
                  <a:lnTo>
                    <a:pt x="3154934" y="2787396"/>
                  </a:lnTo>
                  <a:lnTo>
                    <a:pt x="464566" y="2787396"/>
                  </a:lnTo>
                  <a:lnTo>
                    <a:pt x="417072" y="2784997"/>
                  </a:lnTo>
                  <a:lnTo>
                    <a:pt x="370949" y="2777956"/>
                  </a:lnTo>
                  <a:lnTo>
                    <a:pt x="326430" y="2766507"/>
                  </a:lnTo>
                  <a:lnTo>
                    <a:pt x="283749" y="2750883"/>
                  </a:lnTo>
                  <a:lnTo>
                    <a:pt x="243140" y="2731318"/>
                  </a:lnTo>
                  <a:lnTo>
                    <a:pt x="204837" y="2708046"/>
                  </a:lnTo>
                  <a:lnTo>
                    <a:pt x="169072" y="2681301"/>
                  </a:lnTo>
                  <a:lnTo>
                    <a:pt x="136080" y="2651315"/>
                  </a:lnTo>
                  <a:lnTo>
                    <a:pt x="106094" y="2618323"/>
                  </a:lnTo>
                  <a:lnTo>
                    <a:pt x="79349" y="2582558"/>
                  </a:lnTo>
                  <a:lnTo>
                    <a:pt x="56077" y="2544255"/>
                  </a:lnTo>
                  <a:lnTo>
                    <a:pt x="36512" y="2503646"/>
                  </a:lnTo>
                  <a:lnTo>
                    <a:pt x="20888" y="2460965"/>
                  </a:lnTo>
                  <a:lnTo>
                    <a:pt x="9439" y="2416446"/>
                  </a:lnTo>
                  <a:lnTo>
                    <a:pt x="2398" y="2370323"/>
                  </a:lnTo>
                  <a:lnTo>
                    <a:pt x="0" y="2322830"/>
                  </a:lnTo>
                  <a:lnTo>
                    <a:pt x="0" y="464565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977895" y="2171394"/>
            <a:ext cx="8947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13B33"/>
                </a:solidFill>
                <a:latin typeface="Verdana"/>
                <a:cs typeface="Verdana"/>
              </a:rPr>
              <a:t>Type</a:t>
            </a:r>
            <a:r>
              <a:rPr sz="2000" spc="-5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2000" spc="-50" dirty="0">
                <a:solidFill>
                  <a:srgbClr val="C13B33"/>
                </a:solidFill>
                <a:latin typeface="Verdana"/>
                <a:cs typeface="Verdana"/>
              </a:rPr>
              <a:t>1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48231" y="2750209"/>
            <a:ext cx="3152140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Lump</a:t>
            </a:r>
            <a:r>
              <a:rPr sz="3200" spc="-30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3200" spc="-25" dirty="0">
                <a:solidFill>
                  <a:srgbClr val="C13B33"/>
                </a:solidFill>
                <a:latin typeface="Verdana"/>
                <a:cs typeface="Verdana"/>
              </a:rPr>
              <a:t>sum </a:t>
            </a: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fixed</a:t>
            </a:r>
            <a:r>
              <a:rPr sz="3200" spc="-45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in</a:t>
            </a:r>
            <a:r>
              <a:rPr sz="3200" spc="-50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the</a:t>
            </a:r>
            <a:r>
              <a:rPr sz="3200" spc="-50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3200" spc="-20" dirty="0">
                <a:solidFill>
                  <a:srgbClr val="C13B33"/>
                </a:solidFill>
                <a:latin typeface="Verdana"/>
                <a:cs typeface="Verdana"/>
              </a:rPr>
              <a:t>call </a:t>
            </a: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for</a:t>
            </a:r>
            <a:r>
              <a:rPr sz="3200" spc="-25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3200" spc="-10" dirty="0">
                <a:solidFill>
                  <a:srgbClr val="C13B33"/>
                </a:solidFill>
                <a:latin typeface="Verdana"/>
                <a:cs typeface="Verdana"/>
              </a:rPr>
              <a:t>proposal</a:t>
            </a:r>
            <a:endParaRPr sz="3200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270750" y="2001976"/>
            <a:ext cx="3625850" cy="2794000"/>
            <a:chOff x="6984365" y="2604389"/>
            <a:chExt cx="3625850" cy="2794000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87540" y="2607564"/>
              <a:ext cx="3619500" cy="2787396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6987540" y="2607564"/>
              <a:ext cx="3619500" cy="2787650"/>
            </a:xfrm>
            <a:custGeom>
              <a:avLst/>
              <a:gdLst/>
              <a:ahLst/>
              <a:cxnLst/>
              <a:rect l="l" t="t" r="r" b="b"/>
              <a:pathLst>
                <a:path w="3619500" h="2787650">
                  <a:moveTo>
                    <a:pt x="0" y="464565"/>
                  </a:moveTo>
                  <a:lnTo>
                    <a:pt x="2398" y="417072"/>
                  </a:lnTo>
                  <a:lnTo>
                    <a:pt x="9439" y="370949"/>
                  </a:lnTo>
                  <a:lnTo>
                    <a:pt x="20888" y="326430"/>
                  </a:lnTo>
                  <a:lnTo>
                    <a:pt x="36512" y="283749"/>
                  </a:lnTo>
                  <a:lnTo>
                    <a:pt x="56077" y="243140"/>
                  </a:lnTo>
                  <a:lnTo>
                    <a:pt x="79349" y="204837"/>
                  </a:lnTo>
                  <a:lnTo>
                    <a:pt x="106094" y="169072"/>
                  </a:lnTo>
                  <a:lnTo>
                    <a:pt x="136080" y="136080"/>
                  </a:lnTo>
                  <a:lnTo>
                    <a:pt x="169072" y="106094"/>
                  </a:lnTo>
                  <a:lnTo>
                    <a:pt x="204837" y="79349"/>
                  </a:lnTo>
                  <a:lnTo>
                    <a:pt x="243140" y="56077"/>
                  </a:lnTo>
                  <a:lnTo>
                    <a:pt x="283749" y="36512"/>
                  </a:lnTo>
                  <a:lnTo>
                    <a:pt x="326430" y="20888"/>
                  </a:lnTo>
                  <a:lnTo>
                    <a:pt x="370949" y="9439"/>
                  </a:lnTo>
                  <a:lnTo>
                    <a:pt x="417072" y="2398"/>
                  </a:lnTo>
                  <a:lnTo>
                    <a:pt x="464565" y="0"/>
                  </a:lnTo>
                  <a:lnTo>
                    <a:pt x="3154933" y="0"/>
                  </a:lnTo>
                  <a:lnTo>
                    <a:pt x="3202427" y="2398"/>
                  </a:lnTo>
                  <a:lnTo>
                    <a:pt x="3248550" y="9439"/>
                  </a:lnTo>
                  <a:lnTo>
                    <a:pt x="3293069" y="20888"/>
                  </a:lnTo>
                  <a:lnTo>
                    <a:pt x="3335750" y="36512"/>
                  </a:lnTo>
                  <a:lnTo>
                    <a:pt x="3376359" y="56077"/>
                  </a:lnTo>
                  <a:lnTo>
                    <a:pt x="3414662" y="79349"/>
                  </a:lnTo>
                  <a:lnTo>
                    <a:pt x="3450427" y="106094"/>
                  </a:lnTo>
                  <a:lnTo>
                    <a:pt x="3483419" y="136080"/>
                  </a:lnTo>
                  <a:lnTo>
                    <a:pt x="3513405" y="169072"/>
                  </a:lnTo>
                  <a:lnTo>
                    <a:pt x="3540150" y="204837"/>
                  </a:lnTo>
                  <a:lnTo>
                    <a:pt x="3563422" y="243140"/>
                  </a:lnTo>
                  <a:lnTo>
                    <a:pt x="3582987" y="283749"/>
                  </a:lnTo>
                  <a:lnTo>
                    <a:pt x="3598611" y="326430"/>
                  </a:lnTo>
                  <a:lnTo>
                    <a:pt x="3610060" y="370949"/>
                  </a:lnTo>
                  <a:lnTo>
                    <a:pt x="3617101" y="417072"/>
                  </a:lnTo>
                  <a:lnTo>
                    <a:pt x="3619500" y="464565"/>
                  </a:lnTo>
                  <a:lnTo>
                    <a:pt x="3619500" y="2322830"/>
                  </a:lnTo>
                  <a:lnTo>
                    <a:pt x="3617101" y="2370323"/>
                  </a:lnTo>
                  <a:lnTo>
                    <a:pt x="3610060" y="2416446"/>
                  </a:lnTo>
                  <a:lnTo>
                    <a:pt x="3598611" y="2460965"/>
                  </a:lnTo>
                  <a:lnTo>
                    <a:pt x="3582987" y="2503646"/>
                  </a:lnTo>
                  <a:lnTo>
                    <a:pt x="3563422" y="2544255"/>
                  </a:lnTo>
                  <a:lnTo>
                    <a:pt x="3540150" y="2582558"/>
                  </a:lnTo>
                  <a:lnTo>
                    <a:pt x="3513405" y="2618323"/>
                  </a:lnTo>
                  <a:lnTo>
                    <a:pt x="3483419" y="2651315"/>
                  </a:lnTo>
                  <a:lnTo>
                    <a:pt x="3450427" y="2681301"/>
                  </a:lnTo>
                  <a:lnTo>
                    <a:pt x="3414662" y="2708046"/>
                  </a:lnTo>
                  <a:lnTo>
                    <a:pt x="3376359" y="2731318"/>
                  </a:lnTo>
                  <a:lnTo>
                    <a:pt x="3335750" y="2750883"/>
                  </a:lnTo>
                  <a:lnTo>
                    <a:pt x="3293069" y="2766507"/>
                  </a:lnTo>
                  <a:lnTo>
                    <a:pt x="3248550" y="2777956"/>
                  </a:lnTo>
                  <a:lnTo>
                    <a:pt x="3202427" y="2784997"/>
                  </a:lnTo>
                  <a:lnTo>
                    <a:pt x="3154933" y="2787396"/>
                  </a:lnTo>
                  <a:lnTo>
                    <a:pt x="464565" y="2787396"/>
                  </a:lnTo>
                  <a:lnTo>
                    <a:pt x="417072" y="2784997"/>
                  </a:lnTo>
                  <a:lnTo>
                    <a:pt x="370949" y="2777956"/>
                  </a:lnTo>
                  <a:lnTo>
                    <a:pt x="326430" y="2766507"/>
                  </a:lnTo>
                  <a:lnTo>
                    <a:pt x="283749" y="2750883"/>
                  </a:lnTo>
                  <a:lnTo>
                    <a:pt x="243140" y="2731318"/>
                  </a:lnTo>
                  <a:lnTo>
                    <a:pt x="204837" y="2708046"/>
                  </a:lnTo>
                  <a:lnTo>
                    <a:pt x="169072" y="2681301"/>
                  </a:lnTo>
                  <a:lnTo>
                    <a:pt x="136080" y="2651315"/>
                  </a:lnTo>
                  <a:lnTo>
                    <a:pt x="106094" y="2618323"/>
                  </a:lnTo>
                  <a:lnTo>
                    <a:pt x="79349" y="2582558"/>
                  </a:lnTo>
                  <a:lnTo>
                    <a:pt x="56077" y="2544255"/>
                  </a:lnTo>
                  <a:lnTo>
                    <a:pt x="36512" y="2503646"/>
                  </a:lnTo>
                  <a:lnTo>
                    <a:pt x="20888" y="2460965"/>
                  </a:lnTo>
                  <a:lnTo>
                    <a:pt x="9439" y="2416446"/>
                  </a:lnTo>
                  <a:lnTo>
                    <a:pt x="2398" y="2370323"/>
                  </a:lnTo>
                  <a:lnTo>
                    <a:pt x="0" y="2322830"/>
                  </a:lnTo>
                  <a:lnTo>
                    <a:pt x="0" y="464565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636762" y="2171394"/>
            <a:ext cx="8947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13B33"/>
                </a:solidFill>
                <a:latin typeface="Verdana"/>
                <a:cs typeface="Verdana"/>
              </a:rPr>
              <a:t>Type</a:t>
            </a:r>
            <a:r>
              <a:rPr sz="2000" spc="-5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2000" spc="-50" dirty="0">
                <a:solidFill>
                  <a:srgbClr val="C13B33"/>
                </a:solidFill>
                <a:latin typeface="Verdana"/>
                <a:cs typeface="Verdana"/>
              </a:rPr>
              <a:t>2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595869" y="2750209"/>
            <a:ext cx="2978150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You</a:t>
            </a:r>
            <a:r>
              <a:rPr sz="3200" spc="-20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define</a:t>
            </a:r>
            <a:r>
              <a:rPr sz="3200" spc="-15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3200" spc="-25" dirty="0">
                <a:solidFill>
                  <a:srgbClr val="C13B33"/>
                </a:solidFill>
                <a:latin typeface="Verdana"/>
                <a:cs typeface="Verdana"/>
              </a:rPr>
              <a:t>the </a:t>
            </a: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lump</a:t>
            </a:r>
            <a:r>
              <a:rPr sz="3200" spc="-15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sum</a:t>
            </a:r>
            <a:r>
              <a:rPr sz="3200" spc="-10" dirty="0">
                <a:solidFill>
                  <a:srgbClr val="C13B33"/>
                </a:solidFill>
                <a:latin typeface="Verdana"/>
                <a:cs typeface="Verdana"/>
              </a:rPr>
              <a:t> </a:t>
            </a:r>
            <a:r>
              <a:rPr sz="3200" spc="-25" dirty="0">
                <a:solidFill>
                  <a:srgbClr val="C13B33"/>
                </a:solidFill>
                <a:latin typeface="Verdana"/>
                <a:cs typeface="Verdana"/>
              </a:rPr>
              <a:t>in </a:t>
            </a:r>
            <a:r>
              <a:rPr sz="3200" dirty="0">
                <a:solidFill>
                  <a:srgbClr val="C13B33"/>
                </a:solidFill>
                <a:latin typeface="Verdana"/>
                <a:cs typeface="Verdana"/>
              </a:rPr>
              <a:t>your</a:t>
            </a:r>
            <a:r>
              <a:rPr sz="3200" spc="-10" dirty="0">
                <a:solidFill>
                  <a:srgbClr val="C13B33"/>
                </a:solidFill>
                <a:latin typeface="Verdana"/>
                <a:cs typeface="Verdana"/>
              </a:rPr>
              <a:t> proposal</a:t>
            </a:r>
            <a:endParaRPr sz="32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45080" y="5271083"/>
            <a:ext cx="7975600" cy="734817"/>
          </a:xfrm>
          <a:prstGeom prst="rect">
            <a:avLst/>
          </a:prstGeom>
          <a:ln w="12700">
            <a:solidFill>
              <a:srgbClr val="FFC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GB" sz="2000" dirty="0">
                <a:solidFill>
                  <a:srgbClr val="676767"/>
                </a:solidFill>
                <a:latin typeface="Arial"/>
                <a:cs typeface="Arial"/>
              </a:rPr>
              <a:t>Most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topics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202</a:t>
            </a:r>
            <a:r>
              <a:rPr lang="en-GB" sz="2000" dirty="0">
                <a:solidFill>
                  <a:srgbClr val="676767"/>
                </a:solidFill>
                <a:latin typeface="Arial"/>
                <a:cs typeface="Arial"/>
              </a:rPr>
              <a:t>6-27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Programme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lang="en-GB" sz="2000" spc="-25" dirty="0">
                <a:solidFill>
                  <a:srgbClr val="676767"/>
                </a:solidFill>
                <a:latin typeface="Arial"/>
                <a:cs typeface="Arial"/>
              </a:rPr>
              <a:t>are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type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2.</a:t>
            </a:r>
            <a:endParaRPr sz="2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GB" sz="2000" dirty="0">
                <a:solidFill>
                  <a:srgbClr val="676767"/>
                </a:solidFill>
                <a:latin typeface="Arial"/>
                <a:cs typeface="Arial"/>
              </a:rPr>
              <a:t>Example of type</a:t>
            </a:r>
            <a:r>
              <a:rPr lang="en-GB"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lang="en-GB" sz="2000" spc="-25" dirty="0">
                <a:solidFill>
                  <a:srgbClr val="676767"/>
                </a:solidFill>
                <a:latin typeface="Arial"/>
                <a:cs typeface="Arial"/>
              </a:rPr>
              <a:t>1 call: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ERC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Proof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Concept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2894F23D-BCA3-1A05-B8DF-9A9CE17C9C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8" y="350596"/>
            <a:ext cx="10817861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Two lump sum options in Horizon Europe</a:t>
            </a:r>
            <a:endParaRPr sz="4400" b="1" kern="1200" spc="-150" dirty="0">
              <a:solidFill>
                <a:srgbClr val="2E2D6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Writing a lump sum proposal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96009"/>
            <a:ext cx="9930130" cy="444690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00"/>
              </a:spcBef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spc="-11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write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proposal,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you:</a:t>
            </a:r>
            <a:endParaRPr sz="2000" dirty="0">
              <a:latin typeface="Arial"/>
              <a:cs typeface="Arial"/>
            </a:endParaRPr>
          </a:p>
          <a:p>
            <a:pPr marL="1270000" lvl="1" indent="-342900">
              <a:lnSpc>
                <a:spcPct val="100000"/>
              </a:lnSpc>
              <a:spcBef>
                <a:spcPts val="1205"/>
              </a:spcBef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Use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standard</a:t>
            </a:r>
            <a:r>
              <a:rPr sz="2000" spc="-6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Horizon</a:t>
            </a:r>
            <a:r>
              <a:rPr sz="2000" spc="-7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Europe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application</a:t>
            </a:r>
            <a:r>
              <a:rPr sz="20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form</a:t>
            </a:r>
            <a:endParaRPr sz="2000" dirty="0">
              <a:latin typeface="Arial"/>
              <a:cs typeface="Arial"/>
            </a:endParaRPr>
          </a:p>
          <a:p>
            <a:pPr marL="1270000" marR="570230" lvl="1" indent="-342900">
              <a:lnSpc>
                <a:spcPct val="100000"/>
              </a:lnSpc>
              <a:spcBef>
                <a:spcPts val="600"/>
              </a:spcBef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Present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objectives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methodology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your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project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address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expected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outcomes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impacts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any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Horizon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Europe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proposal</a:t>
            </a:r>
            <a:endParaRPr sz="2000" dirty="0">
              <a:latin typeface="Arial"/>
              <a:cs typeface="Arial"/>
            </a:endParaRPr>
          </a:p>
          <a:p>
            <a:pPr marL="1270000" lvl="1" indent="-342900">
              <a:lnSpc>
                <a:spcPct val="100000"/>
              </a:lnSpc>
              <a:spcBef>
                <a:spcPts val="600"/>
              </a:spcBef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Describe</a:t>
            </a:r>
            <a:r>
              <a:rPr sz="20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detail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activities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covered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by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each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package.</a:t>
            </a:r>
            <a:endParaRPr sz="20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300"/>
              </a:spcBef>
              <a:buClr>
                <a:srgbClr val="C13B33"/>
              </a:buClr>
              <a:buFont typeface="Arial"/>
              <a:buChar char="•"/>
            </a:pPr>
            <a:endParaRPr sz="2000" dirty="0">
              <a:latin typeface="Arial"/>
              <a:cs typeface="Arial"/>
            </a:endParaRPr>
          </a:p>
          <a:p>
            <a:pPr marL="355600" marR="19050" indent="-343535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spc="-11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define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justify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sum,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you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need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provide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detailed</a:t>
            </a:r>
            <a:r>
              <a:rPr sz="2000" b="1" spc="-4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budget</a:t>
            </a:r>
            <a:r>
              <a:rPr sz="2000" b="1" spc="-2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table</a:t>
            </a:r>
            <a:r>
              <a:rPr sz="2000" b="1" spc="-4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with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cost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estimations.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0"/>
              </a:spcBef>
              <a:buClr>
                <a:srgbClr val="C13B33"/>
              </a:buClr>
              <a:buFont typeface="Arial"/>
              <a:buChar char="●"/>
            </a:pPr>
            <a:endParaRPr sz="2000" dirty="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5"/>
              </a:spcBef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detailed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budget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table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Excel</a:t>
            </a:r>
            <a:r>
              <a:rPr sz="2000" b="1" spc="-3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file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You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must</a:t>
            </a:r>
            <a:r>
              <a:rPr sz="20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download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it</a:t>
            </a:r>
            <a:r>
              <a:rPr sz="20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from</a:t>
            </a:r>
            <a:r>
              <a:rPr sz="20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online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submission</a:t>
            </a:r>
            <a:r>
              <a:rPr sz="20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system,</a:t>
            </a:r>
            <a:r>
              <a:rPr sz="20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fill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it</a:t>
            </a:r>
            <a:r>
              <a:rPr sz="20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20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submit</a:t>
            </a:r>
            <a:r>
              <a:rPr sz="20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it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an</a:t>
            </a:r>
            <a:r>
              <a:rPr sz="20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annex</a:t>
            </a:r>
            <a:r>
              <a:rPr sz="20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20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Part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B</a:t>
            </a:r>
            <a:r>
              <a:rPr sz="20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20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your</a:t>
            </a:r>
            <a:r>
              <a:rPr sz="20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application form.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Writing a lump sum proposal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395476"/>
            <a:ext cx="10329545" cy="4975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101090" indent="-343535">
              <a:lnSpc>
                <a:spcPct val="100000"/>
              </a:lnSpc>
              <a:spcBef>
                <a:spcPts val="100"/>
              </a:spcBef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this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detailed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budget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table,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you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provide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cost</a:t>
            </a:r>
            <a:r>
              <a:rPr sz="2000" b="1" spc="-3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estimations</a:t>
            </a:r>
            <a:r>
              <a:rPr sz="2000" b="1" spc="-3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for</a:t>
            </a:r>
            <a:r>
              <a:rPr sz="2000" b="1" spc="-3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each</a:t>
            </a:r>
            <a:r>
              <a:rPr sz="2000" b="1" spc="-3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cost</a:t>
            </a:r>
            <a:r>
              <a:rPr sz="2000" b="1" spc="-3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category</a:t>
            </a:r>
            <a:r>
              <a:rPr sz="2000" b="1" spc="-1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per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beneficiary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(and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affiliated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entity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if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any) and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per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package.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90"/>
              </a:spcBef>
              <a:buClr>
                <a:srgbClr val="C13B33"/>
              </a:buClr>
              <a:buFont typeface="Arial"/>
              <a:buChar char="●"/>
            </a:pP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cost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estimations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must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approximation</a:t>
            </a:r>
            <a:r>
              <a:rPr sz="2000" b="1" spc="-3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of</a:t>
            </a:r>
            <a:r>
              <a:rPr sz="2000" b="1" spc="-2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your</a:t>
            </a:r>
            <a:r>
              <a:rPr sz="2000" b="1" spc="-1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actual</a:t>
            </a:r>
            <a:r>
              <a:rPr sz="2000" b="1" spc="-2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costs.</a:t>
            </a:r>
            <a:r>
              <a:rPr sz="2000" b="1" spc="-1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They:</a:t>
            </a:r>
            <a:endParaRPr sz="2000" dirty="0">
              <a:latin typeface="Arial"/>
              <a:cs typeface="Arial"/>
            </a:endParaRPr>
          </a:p>
          <a:p>
            <a:pPr marL="1270000" lvl="1" indent="-342900">
              <a:lnSpc>
                <a:spcPct val="100000"/>
              </a:lnSpc>
              <a:spcBef>
                <a:spcPts val="1200"/>
              </a:spcBef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are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subject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same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eligibility</a:t>
            </a:r>
            <a:r>
              <a:rPr sz="20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rules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actual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costs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grants</a:t>
            </a:r>
            <a:endParaRPr sz="2000" dirty="0">
              <a:latin typeface="Arial"/>
              <a:cs typeface="Arial"/>
            </a:endParaRPr>
          </a:p>
          <a:p>
            <a:pPr marL="1270000" lvl="1" indent="-342900">
              <a:lnSpc>
                <a:spcPct val="100000"/>
              </a:lnSpc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must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line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with</a:t>
            </a:r>
            <a:r>
              <a:rPr sz="2000" spc="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your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normal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practices</a:t>
            </a:r>
            <a:endParaRPr sz="2000" dirty="0">
              <a:latin typeface="Arial"/>
              <a:cs typeface="Arial"/>
            </a:endParaRPr>
          </a:p>
          <a:p>
            <a:pPr marL="1270000" lvl="1" indent="-342900">
              <a:lnSpc>
                <a:spcPct val="100000"/>
              </a:lnSpc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must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reasonable</a:t>
            </a:r>
            <a:r>
              <a:rPr sz="2000" spc="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/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non-excessive</a:t>
            </a:r>
            <a:endParaRPr sz="2000" dirty="0">
              <a:latin typeface="Arial"/>
              <a:cs typeface="Arial"/>
            </a:endParaRPr>
          </a:p>
          <a:p>
            <a:pPr marL="1270000" lvl="1" indent="-342900">
              <a:lnSpc>
                <a:spcPct val="100000"/>
              </a:lnSpc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must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line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with</a:t>
            </a:r>
            <a:r>
              <a:rPr sz="20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necessary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for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your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proposed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activities.</a:t>
            </a:r>
            <a:endParaRPr sz="20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295"/>
              </a:spcBef>
              <a:buClr>
                <a:srgbClr val="C13B33"/>
              </a:buClr>
              <a:buFont typeface="Arial"/>
              <a:buChar char="•"/>
            </a:pPr>
            <a:endParaRPr sz="2000" dirty="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cost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estimations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are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used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generate in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detailed budget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table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breakdown</a:t>
            </a:r>
            <a:r>
              <a:rPr sz="2000" b="1" spc="-4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of</a:t>
            </a:r>
            <a:r>
              <a:rPr sz="2000" b="1" spc="-25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lump</a:t>
            </a:r>
            <a:r>
              <a:rPr sz="2000" b="1" spc="-2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0E4493"/>
                </a:solidFill>
                <a:latin typeface="Arial"/>
                <a:cs typeface="Arial"/>
              </a:rPr>
              <a:t>sum </a:t>
            </a:r>
            <a:r>
              <a:rPr sz="2000" b="1" dirty="0">
                <a:solidFill>
                  <a:srgbClr val="0E4493"/>
                </a:solidFill>
                <a:latin typeface="Arial"/>
                <a:cs typeface="Arial"/>
              </a:rPr>
              <a:t>shares</a:t>
            </a:r>
            <a:r>
              <a:rPr sz="2000" b="1" spc="-20" dirty="0">
                <a:solidFill>
                  <a:srgbClr val="0E4493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per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2000" spc="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package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per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participant.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90"/>
              </a:spcBef>
              <a:buClr>
                <a:srgbClr val="C13B33"/>
              </a:buClr>
              <a:buFont typeface="Arial"/>
              <a:buChar char="●"/>
            </a:pPr>
            <a:endParaRPr sz="2000" dirty="0">
              <a:latin typeface="Arial"/>
              <a:cs typeface="Arial"/>
            </a:endParaRPr>
          </a:p>
          <a:p>
            <a:pPr marL="355600" marR="455930" indent="-343535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Details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instructions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how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fill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detailed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budget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table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are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provided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the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Funding</a:t>
            </a:r>
            <a:r>
              <a:rPr sz="20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&amp;</a:t>
            </a:r>
            <a:r>
              <a:rPr sz="2000" u="sng" spc="-7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Tenders</a:t>
            </a:r>
            <a:r>
              <a:rPr sz="20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lang="en-GB" sz="20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P</a:t>
            </a:r>
            <a:r>
              <a:rPr sz="2000" u="sng" spc="-10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ortal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Project design – Work packages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1616" y="1289761"/>
            <a:ext cx="28936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2D2C60"/>
                </a:solidFill>
                <a:latin typeface="Arial"/>
                <a:cs typeface="Arial"/>
              </a:rPr>
              <a:t>Work</a:t>
            </a:r>
            <a:r>
              <a:rPr sz="1800" b="1" spc="-5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D2C60"/>
                </a:solidFill>
                <a:latin typeface="Arial"/>
                <a:cs typeface="Arial"/>
              </a:rPr>
              <a:t>package</a:t>
            </a:r>
            <a:r>
              <a:rPr sz="1800" b="1" spc="-4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2D2C60"/>
                </a:solidFill>
                <a:latin typeface="Arial"/>
                <a:cs typeface="Arial"/>
              </a:rPr>
              <a:t>distribution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4316" y="5510073"/>
            <a:ext cx="1012761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packages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with</a:t>
            </a:r>
            <a:r>
              <a:rPr sz="2000" spc="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long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duration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may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split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along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reporting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periods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(e.g.,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Management,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Dissemination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Exploitation,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etc.).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this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way,</a:t>
            </a:r>
            <a:r>
              <a:rPr sz="2000" spc="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relevant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activities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can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paid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at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end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reporting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period.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02535" y="3369564"/>
            <a:ext cx="7062470" cy="2071692"/>
          </a:xfrm>
          <a:custGeom>
            <a:avLst/>
            <a:gdLst/>
            <a:ahLst/>
            <a:cxnLst/>
            <a:rect l="l" t="t" r="r" b="b"/>
            <a:pathLst>
              <a:path w="7062470" h="1524000">
                <a:moveTo>
                  <a:pt x="0" y="254000"/>
                </a:moveTo>
                <a:lnTo>
                  <a:pt x="4090" y="208328"/>
                </a:lnTo>
                <a:lnTo>
                  <a:pt x="15884" y="165349"/>
                </a:lnTo>
                <a:lnTo>
                  <a:pt x="34666" y="125777"/>
                </a:lnTo>
                <a:lnTo>
                  <a:pt x="59719" y="90328"/>
                </a:lnTo>
                <a:lnTo>
                  <a:pt x="90328" y="59719"/>
                </a:lnTo>
                <a:lnTo>
                  <a:pt x="125777" y="34666"/>
                </a:lnTo>
                <a:lnTo>
                  <a:pt x="165349" y="15884"/>
                </a:lnTo>
                <a:lnTo>
                  <a:pt x="208328" y="4090"/>
                </a:lnTo>
                <a:lnTo>
                  <a:pt x="254000" y="0"/>
                </a:lnTo>
                <a:lnTo>
                  <a:pt x="6808215" y="0"/>
                </a:lnTo>
                <a:lnTo>
                  <a:pt x="6853887" y="4090"/>
                </a:lnTo>
                <a:lnTo>
                  <a:pt x="6896866" y="15884"/>
                </a:lnTo>
                <a:lnTo>
                  <a:pt x="6936438" y="34666"/>
                </a:lnTo>
                <a:lnTo>
                  <a:pt x="6971887" y="59719"/>
                </a:lnTo>
                <a:lnTo>
                  <a:pt x="7002496" y="90328"/>
                </a:lnTo>
                <a:lnTo>
                  <a:pt x="7027549" y="125777"/>
                </a:lnTo>
                <a:lnTo>
                  <a:pt x="7046331" y="165349"/>
                </a:lnTo>
                <a:lnTo>
                  <a:pt x="7058125" y="208328"/>
                </a:lnTo>
                <a:lnTo>
                  <a:pt x="7062215" y="254000"/>
                </a:lnTo>
                <a:lnTo>
                  <a:pt x="7062215" y="1270000"/>
                </a:lnTo>
                <a:lnTo>
                  <a:pt x="7058125" y="1315671"/>
                </a:lnTo>
                <a:lnTo>
                  <a:pt x="7046331" y="1358650"/>
                </a:lnTo>
                <a:lnTo>
                  <a:pt x="7027549" y="1398222"/>
                </a:lnTo>
                <a:lnTo>
                  <a:pt x="7002496" y="1433671"/>
                </a:lnTo>
                <a:lnTo>
                  <a:pt x="6971887" y="1464280"/>
                </a:lnTo>
                <a:lnTo>
                  <a:pt x="6936438" y="1489333"/>
                </a:lnTo>
                <a:lnTo>
                  <a:pt x="6896866" y="1508115"/>
                </a:lnTo>
                <a:lnTo>
                  <a:pt x="6853887" y="1519909"/>
                </a:lnTo>
                <a:lnTo>
                  <a:pt x="6808215" y="1524000"/>
                </a:lnTo>
                <a:lnTo>
                  <a:pt x="254000" y="1524000"/>
                </a:lnTo>
                <a:lnTo>
                  <a:pt x="208328" y="1519909"/>
                </a:lnTo>
                <a:lnTo>
                  <a:pt x="165349" y="1508115"/>
                </a:lnTo>
                <a:lnTo>
                  <a:pt x="125777" y="1489333"/>
                </a:lnTo>
                <a:lnTo>
                  <a:pt x="90328" y="1464280"/>
                </a:lnTo>
                <a:lnTo>
                  <a:pt x="59719" y="1433671"/>
                </a:lnTo>
                <a:lnTo>
                  <a:pt x="34666" y="1398222"/>
                </a:lnTo>
                <a:lnTo>
                  <a:pt x="15884" y="1358650"/>
                </a:lnTo>
                <a:lnTo>
                  <a:pt x="4090" y="1315671"/>
                </a:lnTo>
                <a:lnTo>
                  <a:pt x="0" y="1270000"/>
                </a:lnTo>
                <a:lnTo>
                  <a:pt x="0" y="254000"/>
                </a:lnTo>
                <a:close/>
              </a:path>
            </a:pathLst>
          </a:custGeom>
          <a:ln w="12700">
            <a:solidFill>
              <a:srgbClr val="6FAC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91616" y="2753055"/>
            <a:ext cx="7795895" cy="2428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1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2000" spc="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package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(WP)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major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sub-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division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20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plan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your</a:t>
            </a:r>
            <a:r>
              <a:rPr sz="2000" spc="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project.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 dirty="0">
              <a:latin typeface="Arial"/>
              <a:cs typeface="Arial"/>
            </a:endParaRPr>
          </a:p>
          <a:p>
            <a:pPr marL="1519555" indent="-342900">
              <a:lnSpc>
                <a:spcPct val="100000"/>
              </a:lnSpc>
              <a:spcBef>
                <a:spcPts val="5"/>
              </a:spcBef>
              <a:buClr>
                <a:srgbClr val="C13B33"/>
              </a:buClr>
              <a:buChar char="●"/>
              <a:tabLst>
                <a:tab pos="1519555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9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single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activity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not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WP</a:t>
            </a:r>
            <a:endParaRPr sz="2000" dirty="0">
              <a:latin typeface="Arial"/>
              <a:cs typeface="Arial"/>
            </a:endParaRPr>
          </a:p>
          <a:p>
            <a:pPr marL="1519555" indent="-342900">
              <a:lnSpc>
                <a:spcPct val="100000"/>
              </a:lnSpc>
              <a:buClr>
                <a:srgbClr val="C13B33"/>
              </a:buClr>
              <a:buChar char="●"/>
              <a:tabLst>
                <a:tab pos="1519555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9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single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task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not a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WP</a:t>
            </a:r>
            <a:endParaRPr sz="2000" dirty="0">
              <a:latin typeface="Arial"/>
              <a:cs typeface="Arial"/>
            </a:endParaRPr>
          </a:p>
          <a:p>
            <a:pPr marL="1519555" indent="-342900">
              <a:lnSpc>
                <a:spcPct val="100000"/>
              </a:lnSpc>
              <a:buClr>
                <a:srgbClr val="C13B33"/>
              </a:buClr>
              <a:buChar char="●"/>
              <a:tabLst>
                <a:tab pos="1519555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10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%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progress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not</a:t>
            </a:r>
            <a:r>
              <a:rPr sz="20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WP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(e.g. 50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%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tests)</a:t>
            </a:r>
            <a:endParaRPr sz="2000" dirty="0">
              <a:latin typeface="Arial"/>
              <a:cs typeface="Arial"/>
            </a:endParaRPr>
          </a:p>
          <a:p>
            <a:pPr marL="1519555" indent="-342900">
              <a:lnSpc>
                <a:spcPct val="100000"/>
              </a:lnSpc>
              <a:buClr>
                <a:srgbClr val="C13B33"/>
              </a:buClr>
              <a:buChar char="●"/>
              <a:tabLst>
                <a:tab pos="1519555" algn="l"/>
              </a:tabLs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1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lapse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time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generally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not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WP</a:t>
            </a:r>
            <a:r>
              <a:rPr sz="20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(e.g.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activities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year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1)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02535" y="1999488"/>
            <a:ext cx="6612635" cy="37033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002535" y="1999488"/>
            <a:ext cx="6612890" cy="370840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1800" b="1" spc="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many</a:t>
            </a:r>
            <a:r>
              <a:rPr sz="1800" b="1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1800" b="1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needed</a:t>
            </a:r>
            <a:r>
              <a:rPr sz="1800" b="1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but</a:t>
            </a:r>
            <a:r>
              <a:rPr sz="1800" b="1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no</a:t>
            </a:r>
            <a:r>
              <a:rPr sz="1800" b="1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more</a:t>
            </a:r>
            <a:r>
              <a:rPr sz="1800" b="1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than</a:t>
            </a:r>
            <a:r>
              <a:rPr sz="1800" b="1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what</a:t>
            </a:r>
            <a:r>
              <a:rPr sz="1800" b="1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800" b="1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676767"/>
                </a:solidFill>
                <a:latin typeface="Arial"/>
                <a:cs typeface="Arial"/>
              </a:rPr>
              <a:t>manageable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931163" y="1752600"/>
            <a:ext cx="864235" cy="864235"/>
            <a:chOff x="931163" y="1752600"/>
            <a:chExt cx="864235" cy="864235"/>
          </a:xfrm>
        </p:grpSpPr>
        <p:sp>
          <p:nvSpPr>
            <p:cNvPr id="10" name="object 10"/>
            <p:cNvSpPr/>
            <p:nvPr/>
          </p:nvSpPr>
          <p:spPr>
            <a:xfrm>
              <a:off x="931163" y="1752600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5" h="864235">
                  <a:moveTo>
                    <a:pt x="432054" y="0"/>
                  </a:moveTo>
                  <a:lnTo>
                    <a:pt x="384976" y="2535"/>
                  </a:lnTo>
                  <a:lnTo>
                    <a:pt x="339367" y="9964"/>
                  </a:lnTo>
                  <a:lnTo>
                    <a:pt x="295490" y="22024"/>
                  </a:lnTo>
                  <a:lnTo>
                    <a:pt x="253608" y="38452"/>
                  </a:lnTo>
                  <a:lnTo>
                    <a:pt x="213986" y="58984"/>
                  </a:lnTo>
                  <a:lnTo>
                    <a:pt x="176887" y="83356"/>
                  </a:lnTo>
                  <a:lnTo>
                    <a:pt x="142573" y="111305"/>
                  </a:lnTo>
                  <a:lnTo>
                    <a:pt x="111310" y="142568"/>
                  </a:lnTo>
                  <a:lnTo>
                    <a:pt x="83360" y="176881"/>
                  </a:lnTo>
                  <a:lnTo>
                    <a:pt x="58987" y="213980"/>
                  </a:lnTo>
                  <a:lnTo>
                    <a:pt x="38454" y="253603"/>
                  </a:lnTo>
                  <a:lnTo>
                    <a:pt x="22026" y="295485"/>
                  </a:lnTo>
                  <a:lnTo>
                    <a:pt x="9965" y="339363"/>
                  </a:lnTo>
                  <a:lnTo>
                    <a:pt x="2535" y="384974"/>
                  </a:lnTo>
                  <a:lnTo>
                    <a:pt x="0" y="432053"/>
                  </a:lnTo>
                  <a:lnTo>
                    <a:pt x="2535" y="479133"/>
                  </a:lnTo>
                  <a:lnTo>
                    <a:pt x="9965" y="524744"/>
                  </a:lnTo>
                  <a:lnTo>
                    <a:pt x="22026" y="568622"/>
                  </a:lnTo>
                  <a:lnTo>
                    <a:pt x="38454" y="610504"/>
                  </a:lnTo>
                  <a:lnTo>
                    <a:pt x="58987" y="650127"/>
                  </a:lnTo>
                  <a:lnTo>
                    <a:pt x="83360" y="687226"/>
                  </a:lnTo>
                  <a:lnTo>
                    <a:pt x="111310" y="721539"/>
                  </a:lnTo>
                  <a:lnTo>
                    <a:pt x="142573" y="752802"/>
                  </a:lnTo>
                  <a:lnTo>
                    <a:pt x="176887" y="780751"/>
                  </a:lnTo>
                  <a:lnTo>
                    <a:pt x="213986" y="805123"/>
                  </a:lnTo>
                  <a:lnTo>
                    <a:pt x="253608" y="825655"/>
                  </a:lnTo>
                  <a:lnTo>
                    <a:pt x="295490" y="842083"/>
                  </a:lnTo>
                  <a:lnTo>
                    <a:pt x="339367" y="854143"/>
                  </a:lnTo>
                  <a:lnTo>
                    <a:pt x="384976" y="861572"/>
                  </a:lnTo>
                  <a:lnTo>
                    <a:pt x="432054" y="864108"/>
                  </a:lnTo>
                  <a:lnTo>
                    <a:pt x="479133" y="861572"/>
                  </a:lnTo>
                  <a:lnTo>
                    <a:pt x="524744" y="854143"/>
                  </a:lnTo>
                  <a:lnTo>
                    <a:pt x="568622" y="842083"/>
                  </a:lnTo>
                  <a:lnTo>
                    <a:pt x="610504" y="825655"/>
                  </a:lnTo>
                  <a:lnTo>
                    <a:pt x="650127" y="805123"/>
                  </a:lnTo>
                  <a:lnTo>
                    <a:pt x="687226" y="780751"/>
                  </a:lnTo>
                  <a:lnTo>
                    <a:pt x="721539" y="752802"/>
                  </a:lnTo>
                  <a:lnTo>
                    <a:pt x="752802" y="721539"/>
                  </a:lnTo>
                  <a:lnTo>
                    <a:pt x="780751" y="687226"/>
                  </a:lnTo>
                  <a:lnTo>
                    <a:pt x="805123" y="650127"/>
                  </a:lnTo>
                  <a:lnTo>
                    <a:pt x="825655" y="610504"/>
                  </a:lnTo>
                  <a:lnTo>
                    <a:pt x="842083" y="568622"/>
                  </a:lnTo>
                  <a:lnTo>
                    <a:pt x="854143" y="524744"/>
                  </a:lnTo>
                  <a:lnTo>
                    <a:pt x="861572" y="479133"/>
                  </a:lnTo>
                  <a:lnTo>
                    <a:pt x="864108" y="432053"/>
                  </a:lnTo>
                  <a:lnTo>
                    <a:pt x="861572" y="384974"/>
                  </a:lnTo>
                  <a:lnTo>
                    <a:pt x="854143" y="339363"/>
                  </a:lnTo>
                  <a:lnTo>
                    <a:pt x="842083" y="295485"/>
                  </a:lnTo>
                  <a:lnTo>
                    <a:pt x="825655" y="253603"/>
                  </a:lnTo>
                  <a:lnTo>
                    <a:pt x="805123" y="213980"/>
                  </a:lnTo>
                  <a:lnTo>
                    <a:pt x="780751" y="176881"/>
                  </a:lnTo>
                  <a:lnTo>
                    <a:pt x="752802" y="142568"/>
                  </a:lnTo>
                  <a:lnTo>
                    <a:pt x="721539" y="111305"/>
                  </a:lnTo>
                  <a:lnTo>
                    <a:pt x="687226" y="83356"/>
                  </a:lnTo>
                  <a:lnTo>
                    <a:pt x="650127" y="58984"/>
                  </a:lnTo>
                  <a:lnTo>
                    <a:pt x="610504" y="38452"/>
                  </a:lnTo>
                  <a:lnTo>
                    <a:pt x="568622" y="22024"/>
                  </a:lnTo>
                  <a:lnTo>
                    <a:pt x="524744" y="9964"/>
                  </a:lnTo>
                  <a:lnTo>
                    <a:pt x="479133" y="2535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66215" y="1787651"/>
              <a:ext cx="795528" cy="79552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Grant preparation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8" y="1369314"/>
            <a:ext cx="11275061" cy="53399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EC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follows</a:t>
            </a:r>
            <a:r>
              <a:rPr sz="19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standard</a:t>
            </a:r>
            <a:r>
              <a:rPr sz="19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process</a:t>
            </a:r>
            <a:r>
              <a:rPr sz="1900" b="1" spc="-2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to</a:t>
            </a:r>
            <a:r>
              <a:rPr sz="1900" b="1" spc="-3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prepare</a:t>
            </a:r>
            <a:r>
              <a:rPr sz="19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the</a:t>
            </a:r>
            <a:r>
              <a:rPr sz="1900" b="1" spc="-4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grant</a:t>
            </a:r>
            <a:r>
              <a:rPr sz="1900" b="1" spc="-3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spc="-10" dirty="0">
                <a:solidFill>
                  <a:srgbClr val="2D2C60"/>
                </a:solidFill>
                <a:latin typeface="Arial"/>
                <a:cs typeface="Arial"/>
              </a:rPr>
              <a:t>agreement</a:t>
            </a:r>
            <a:r>
              <a:rPr sz="1900" spc="-10" dirty="0">
                <a:solidFill>
                  <a:srgbClr val="676767"/>
                </a:solidFill>
                <a:latin typeface="Arial"/>
                <a:cs typeface="Arial"/>
              </a:rPr>
              <a:t>.</a:t>
            </a:r>
            <a:endParaRPr sz="1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C13B33"/>
              </a:buClr>
              <a:buFont typeface="Arial"/>
              <a:buChar char="●"/>
            </a:pPr>
            <a:endParaRPr sz="19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grant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agreement for</a:t>
            </a:r>
            <a:r>
              <a:rPr sz="19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your</a:t>
            </a:r>
            <a:r>
              <a:rPr sz="19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project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will</a:t>
            </a:r>
            <a:r>
              <a:rPr sz="1900" spc="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based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19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Model</a:t>
            </a:r>
            <a:r>
              <a:rPr sz="19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9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Grant</a:t>
            </a:r>
            <a:r>
              <a:rPr sz="1900" u="sng" spc="-1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9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Agreement</a:t>
            </a:r>
            <a:r>
              <a:rPr sz="19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9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for</a:t>
            </a:r>
            <a:r>
              <a:rPr sz="19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9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lump</a:t>
            </a:r>
            <a:r>
              <a:rPr sz="19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9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sum</a:t>
            </a:r>
            <a:endParaRPr sz="1900" dirty="0">
              <a:latin typeface="Arial"/>
              <a:cs typeface="Arial"/>
              <a:hlinkClick r:id="rId2"/>
            </a:endParaRPr>
          </a:p>
          <a:p>
            <a:pPr marL="355600">
              <a:lnSpc>
                <a:spcPct val="100000"/>
              </a:lnSpc>
            </a:pPr>
            <a:r>
              <a:rPr sz="19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grants</a:t>
            </a:r>
            <a:r>
              <a:rPr sz="1900" spc="-10" dirty="0">
                <a:solidFill>
                  <a:srgbClr val="C13B33"/>
                </a:solidFill>
                <a:latin typeface="Arial"/>
                <a:cs typeface="Arial"/>
              </a:rPr>
              <a:t>.</a:t>
            </a:r>
            <a:endParaRPr sz="1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900" dirty="0">
              <a:latin typeface="Arial"/>
              <a:cs typeface="Arial"/>
            </a:endParaRPr>
          </a:p>
          <a:p>
            <a:pPr marL="355600" marR="483870" indent="-343535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6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‘no</a:t>
            </a:r>
            <a:r>
              <a:rPr sz="1900" b="1" spc="-1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spc="-10" dirty="0">
                <a:solidFill>
                  <a:srgbClr val="2D2C60"/>
                </a:solidFill>
                <a:latin typeface="Arial"/>
                <a:cs typeface="Arial"/>
              </a:rPr>
              <a:t>negotiation’</a:t>
            </a:r>
            <a:r>
              <a:rPr sz="1900" b="1" spc="-1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principle</a:t>
            </a:r>
            <a:r>
              <a:rPr sz="19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applies.</a:t>
            </a:r>
            <a:r>
              <a:rPr sz="19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grant</a:t>
            </a:r>
            <a:r>
              <a:rPr sz="19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agreements</a:t>
            </a:r>
            <a:r>
              <a:rPr sz="19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prepared</a:t>
            </a:r>
            <a:r>
              <a:rPr sz="1900" spc="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on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basis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the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proposal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you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submitted.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676767"/>
                </a:solidFill>
                <a:latin typeface="Arial"/>
                <a:cs typeface="Arial"/>
              </a:rPr>
              <a:t>However,</a:t>
            </a:r>
            <a:r>
              <a:rPr sz="1900" spc="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some</a:t>
            </a:r>
            <a:r>
              <a:rPr sz="19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changes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might</a:t>
            </a:r>
            <a:r>
              <a:rPr sz="19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be</a:t>
            </a:r>
            <a:r>
              <a:rPr sz="19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676767"/>
                </a:solidFill>
                <a:latin typeface="Arial"/>
                <a:cs typeface="Arial"/>
              </a:rPr>
              <a:t>necessary:</a:t>
            </a:r>
            <a:endParaRPr sz="1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C13B33"/>
              </a:buClr>
              <a:buFont typeface="Arial"/>
              <a:buChar char="●"/>
            </a:pPr>
            <a:endParaRPr sz="1900" dirty="0">
              <a:latin typeface="Arial"/>
              <a:cs typeface="Arial"/>
            </a:endParaRPr>
          </a:p>
          <a:p>
            <a:pPr marL="1270000" lvl="1" indent="-342900">
              <a:lnSpc>
                <a:spcPct val="100000"/>
              </a:lnSpc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correcting</a:t>
            </a:r>
            <a:r>
              <a:rPr sz="19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obvious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errors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and</a:t>
            </a:r>
            <a:r>
              <a:rPr sz="19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676767"/>
                </a:solidFill>
                <a:latin typeface="Arial"/>
                <a:cs typeface="Arial"/>
              </a:rPr>
              <a:t>inconsistencies</a:t>
            </a:r>
            <a:endParaRPr sz="1900" dirty="0">
              <a:latin typeface="Arial"/>
              <a:cs typeface="Arial"/>
            </a:endParaRPr>
          </a:p>
          <a:p>
            <a:pPr marL="1270000" lvl="1" indent="-342900">
              <a:lnSpc>
                <a:spcPct val="100000"/>
              </a:lnSpc>
              <a:spcBef>
                <a:spcPts val="5"/>
              </a:spcBef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other</a:t>
            </a:r>
            <a:r>
              <a:rPr sz="19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changes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necessary</a:t>
            </a:r>
            <a:r>
              <a:rPr sz="19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19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comply</a:t>
            </a:r>
            <a:r>
              <a:rPr sz="19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with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applicable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676767"/>
                </a:solidFill>
                <a:latin typeface="Arial"/>
                <a:cs typeface="Arial"/>
              </a:rPr>
              <a:t>rules</a:t>
            </a:r>
            <a:endParaRPr sz="1900" dirty="0">
              <a:latin typeface="Arial"/>
              <a:cs typeface="Arial"/>
            </a:endParaRPr>
          </a:p>
          <a:p>
            <a:pPr marL="1270000" lvl="1" indent="-342900">
              <a:lnSpc>
                <a:spcPct val="100000"/>
              </a:lnSpc>
              <a:buClr>
                <a:srgbClr val="C13B33"/>
              </a:buClr>
              <a:buChar char="•"/>
              <a:tabLst>
                <a:tab pos="1270000" algn="l"/>
              </a:tabLst>
            </a:pP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adjustment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amount</a:t>
            </a:r>
            <a:r>
              <a:rPr sz="19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specified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Evaluation</a:t>
            </a:r>
            <a:r>
              <a:rPr sz="19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Result</a:t>
            </a:r>
            <a:r>
              <a:rPr sz="19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676767"/>
                </a:solidFill>
                <a:latin typeface="Arial"/>
                <a:cs typeface="Arial"/>
              </a:rPr>
              <a:t>Letter</a:t>
            </a:r>
            <a:endParaRPr sz="19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85"/>
              </a:spcBef>
              <a:buClr>
                <a:srgbClr val="C13B33"/>
              </a:buClr>
              <a:buFont typeface="Arial"/>
              <a:buChar char="•"/>
            </a:pPr>
            <a:endParaRPr sz="1900" dirty="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5"/>
              </a:spcBef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breakdown</a:t>
            </a:r>
            <a:r>
              <a:rPr sz="1900" b="1" spc="-5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of</a:t>
            </a:r>
            <a:r>
              <a:rPr sz="1900" b="1" spc="-1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lump</a:t>
            </a:r>
            <a:r>
              <a:rPr sz="19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sum</a:t>
            </a:r>
            <a:r>
              <a:rPr sz="1900" b="1" spc="-1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shares</a:t>
            </a:r>
            <a:r>
              <a:rPr sz="1900" b="1" spc="-1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per</a:t>
            </a:r>
            <a:r>
              <a:rPr sz="1900" b="1" spc="-1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beneficiary</a:t>
            </a:r>
            <a:r>
              <a:rPr sz="1900" b="1" spc="-2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and</a:t>
            </a:r>
            <a:r>
              <a:rPr sz="1900" b="1" spc="-1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per</a:t>
            </a:r>
            <a:r>
              <a:rPr sz="1900" b="1" spc="-1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work</a:t>
            </a:r>
            <a:r>
              <a:rPr sz="1900" b="1" spc="-5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package</a:t>
            </a:r>
            <a:r>
              <a:rPr sz="1900" b="1" spc="2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included in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the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grant</a:t>
            </a:r>
            <a:r>
              <a:rPr sz="19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agreement as</a:t>
            </a:r>
            <a:r>
              <a:rPr sz="1900" spc="-1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Annex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2.</a:t>
            </a:r>
            <a:r>
              <a:rPr sz="19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submitted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detailed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budget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table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not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part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19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lump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grant</a:t>
            </a:r>
            <a:r>
              <a:rPr sz="1900" spc="-10" dirty="0">
                <a:solidFill>
                  <a:srgbClr val="676767"/>
                </a:solidFill>
                <a:latin typeface="Arial"/>
                <a:cs typeface="Arial"/>
              </a:rPr>
              <a:t> agreement.</a:t>
            </a:r>
            <a:endParaRPr sz="1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C13B33"/>
              </a:buClr>
              <a:buFont typeface="Arial"/>
              <a:buChar char="●"/>
            </a:pPr>
            <a:endParaRPr sz="1900" dirty="0">
              <a:latin typeface="Arial"/>
              <a:cs typeface="Arial"/>
            </a:endParaRPr>
          </a:p>
          <a:p>
            <a:pPr marL="355600" marR="530860" indent="-343535">
              <a:lnSpc>
                <a:spcPct val="100000"/>
              </a:lnSpc>
              <a:buClr>
                <a:srgbClr val="C13B33"/>
              </a:buClr>
              <a:buChar char="●"/>
              <a:tabLst>
                <a:tab pos="355600" algn="l"/>
              </a:tabLst>
            </a:pP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Once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19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19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fixed</a:t>
            </a:r>
            <a:r>
              <a:rPr sz="1900" spc="-1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grant</a:t>
            </a:r>
            <a:r>
              <a:rPr sz="19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agreement,</a:t>
            </a:r>
            <a:r>
              <a:rPr sz="1900" spc="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it</a:t>
            </a:r>
            <a:r>
              <a:rPr sz="1900" b="1" spc="-1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will</a:t>
            </a:r>
            <a:r>
              <a:rPr sz="1900" b="1" spc="-5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not</a:t>
            </a:r>
            <a:r>
              <a:rPr sz="19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be</a:t>
            </a:r>
            <a:r>
              <a:rPr sz="1900" b="1" spc="-1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2D2C60"/>
                </a:solidFill>
                <a:latin typeface="Arial"/>
                <a:cs typeface="Arial"/>
              </a:rPr>
              <a:t>questioned</a:t>
            </a:r>
            <a:r>
              <a:rPr sz="1900" b="1" spc="-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if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prices</a:t>
            </a:r>
            <a:r>
              <a:rPr sz="1900" spc="-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for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goods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or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services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change</a:t>
            </a:r>
            <a:r>
              <a:rPr sz="19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676767"/>
                </a:solidFill>
                <a:latin typeface="Arial"/>
                <a:cs typeface="Arial"/>
              </a:rPr>
              <a:t>later</a:t>
            </a:r>
            <a:r>
              <a:rPr sz="19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676767"/>
                </a:solidFill>
                <a:latin typeface="Arial"/>
                <a:cs typeface="Arial"/>
              </a:rPr>
              <a:t>on.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Budget allocation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39138"/>
            <a:ext cx="61620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Budget</a:t>
            </a:r>
            <a:r>
              <a:rPr sz="2000" b="1" spc="-2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allocation</a:t>
            </a:r>
            <a:r>
              <a:rPr sz="2000" b="1" spc="-3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(annex</a:t>
            </a:r>
            <a:r>
              <a:rPr sz="2000" b="1" spc="-3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2</a:t>
            </a:r>
            <a:r>
              <a:rPr sz="2000" b="1" spc="-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to</a:t>
            </a:r>
            <a:r>
              <a:rPr sz="2000" b="1" spc="-20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the</a:t>
            </a:r>
            <a:r>
              <a:rPr sz="20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D2C60"/>
                </a:solidFill>
                <a:latin typeface="Arial"/>
                <a:cs typeface="Arial"/>
              </a:rPr>
              <a:t>grant</a:t>
            </a:r>
            <a:r>
              <a:rPr sz="2000" b="1" spc="-25" dirty="0">
                <a:solidFill>
                  <a:srgbClr val="2D2C60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D2C60"/>
                </a:solidFill>
                <a:latin typeface="Arial"/>
                <a:cs typeface="Arial"/>
              </a:rPr>
              <a:t>agreement)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429865"/>
              </p:ext>
            </p:extLst>
          </p:nvPr>
        </p:nvGraphicFramePr>
        <p:xfrm>
          <a:off x="835025" y="1883613"/>
          <a:ext cx="8226419" cy="1603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5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3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3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1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32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2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43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8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48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848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960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0233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495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WP1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WP2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WP3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WP4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WP5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WP6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WP7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WP8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10" dirty="0">
                          <a:latin typeface="Verdana"/>
                          <a:cs typeface="Verdana"/>
                        </a:rPr>
                        <a:t>Total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554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A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59055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1.150.000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554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7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50" dirty="0">
                          <a:latin typeface="Verdana"/>
                          <a:cs typeface="Verdana"/>
                        </a:rPr>
                        <a:t>B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59054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900.000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90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C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59055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280.000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530.000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554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D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59055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120.000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420.000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554">
                <a:tc>
                  <a:txBody>
                    <a:bodyPr/>
                    <a:lstStyle/>
                    <a:p>
                      <a:pPr marL="6426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10" dirty="0">
                          <a:latin typeface="Verdana"/>
                          <a:cs typeface="Verdana"/>
                        </a:rPr>
                        <a:t>Total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470.000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530.000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600.000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10" dirty="0">
                          <a:latin typeface="Verdana"/>
                          <a:cs typeface="Verdana"/>
                        </a:rPr>
                        <a:t>3.000.000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541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C13B33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13B33"/>
                      </a:solidFill>
                      <a:prstDash val="solid"/>
                    </a:lnL>
                    <a:lnR w="28575">
                      <a:solidFill>
                        <a:srgbClr val="C13B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13B33"/>
                      </a:solidFill>
                      <a:prstDash val="solid"/>
                    </a:lnL>
                    <a:lnR w="28575">
                      <a:solidFill>
                        <a:srgbClr val="C13B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13B33"/>
                      </a:solidFill>
                      <a:prstDash val="solid"/>
                    </a:lnL>
                    <a:lnR w="28575">
                      <a:solidFill>
                        <a:srgbClr val="C13B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13B33"/>
                      </a:solidFill>
                      <a:prstDash val="solid"/>
                    </a:lnL>
                    <a:lnR w="28575">
                      <a:solidFill>
                        <a:srgbClr val="C13B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13B33"/>
                      </a:solidFill>
                      <a:prstDash val="solid"/>
                    </a:lnL>
                    <a:lnR w="28575">
                      <a:solidFill>
                        <a:srgbClr val="C13B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13B33"/>
                      </a:solidFill>
                      <a:prstDash val="solid"/>
                    </a:lnL>
                    <a:lnR w="28575">
                      <a:solidFill>
                        <a:srgbClr val="C13B33"/>
                      </a:solidFill>
                      <a:prstDash val="sysDash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13B33"/>
                      </a:solidFill>
                      <a:prstDash val="sysDash"/>
                    </a:lnL>
                    <a:lnR w="28575">
                      <a:solidFill>
                        <a:srgbClr val="C13B33"/>
                      </a:solidFill>
                      <a:prstDash val="sysDash"/>
                    </a:lnR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13B33"/>
                      </a:solidFill>
                      <a:prstDash val="sysDash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1881632" y="2133726"/>
            <a:ext cx="6286500" cy="0"/>
          </a:xfrm>
          <a:custGeom>
            <a:avLst/>
            <a:gdLst/>
            <a:ahLst/>
            <a:cxnLst/>
            <a:rect l="l" t="t" r="r" b="b"/>
            <a:pathLst>
              <a:path w="6286500">
                <a:moveTo>
                  <a:pt x="0" y="0"/>
                </a:moveTo>
                <a:lnTo>
                  <a:pt x="6286373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24000" y="4399311"/>
            <a:ext cx="3802889" cy="32508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Shares</a:t>
            </a:r>
            <a:r>
              <a:rPr sz="2000" spc="7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6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75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lump</a:t>
            </a:r>
            <a:r>
              <a:rPr sz="2000" spc="7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</a:t>
            </a:r>
            <a:r>
              <a:rPr sz="2000" spc="8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</a:t>
            </a:r>
            <a:r>
              <a:rPr sz="2000" spc="7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WP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800605" y="3477640"/>
            <a:ext cx="3284854" cy="762000"/>
            <a:chOff x="1800605" y="3477640"/>
            <a:chExt cx="3284854" cy="762000"/>
          </a:xfrm>
        </p:grpSpPr>
        <p:sp>
          <p:nvSpPr>
            <p:cNvPr id="8" name="object 8"/>
            <p:cNvSpPr/>
            <p:nvPr/>
          </p:nvSpPr>
          <p:spPr>
            <a:xfrm>
              <a:off x="1800605" y="4229861"/>
              <a:ext cx="3284854" cy="0"/>
            </a:xfrm>
            <a:custGeom>
              <a:avLst/>
              <a:gdLst/>
              <a:ahLst/>
              <a:cxnLst/>
              <a:rect l="l" t="t" r="r" b="b"/>
              <a:pathLst>
                <a:path w="3284854">
                  <a:moveTo>
                    <a:pt x="0" y="0"/>
                  </a:moveTo>
                  <a:lnTo>
                    <a:pt x="3284601" y="0"/>
                  </a:lnTo>
                </a:path>
              </a:pathLst>
            </a:custGeom>
            <a:ln w="19050">
              <a:solidFill>
                <a:srgbClr val="C13B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71343" y="3480815"/>
              <a:ext cx="2346960" cy="749935"/>
            </a:xfrm>
            <a:custGeom>
              <a:avLst/>
              <a:gdLst/>
              <a:ahLst/>
              <a:cxnLst/>
              <a:rect l="l" t="t" r="r" b="b"/>
              <a:pathLst>
                <a:path w="2346960" h="749935">
                  <a:moveTo>
                    <a:pt x="0" y="9144"/>
                  </a:moveTo>
                  <a:lnTo>
                    <a:pt x="965961" y="748157"/>
                  </a:lnTo>
                </a:path>
                <a:path w="2346960" h="749935">
                  <a:moveTo>
                    <a:pt x="798576" y="16763"/>
                  </a:moveTo>
                  <a:lnTo>
                    <a:pt x="965834" y="749554"/>
                  </a:lnTo>
                </a:path>
                <a:path w="2346960" h="749935">
                  <a:moveTo>
                    <a:pt x="1573530" y="9144"/>
                  </a:moveTo>
                  <a:lnTo>
                    <a:pt x="966216" y="748157"/>
                  </a:lnTo>
                </a:path>
                <a:path w="2346960" h="749935">
                  <a:moveTo>
                    <a:pt x="2346960" y="0"/>
                  </a:moveTo>
                  <a:lnTo>
                    <a:pt x="969264" y="748411"/>
                  </a:lnTo>
                </a:path>
              </a:pathLst>
            </a:custGeom>
            <a:ln w="6350">
              <a:solidFill>
                <a:srgbClr val="C13B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473699" y="3614813"/>
            <a:ext cx="2870455" cy="1278107"/>
          </a:xfrm>
          <a:prstGeom prst="rect">
            <a:avLst/>
          </a:prstGeom>
          <a:ln w="28575">
            <a:solidFill>
              <a:srgbClr val="C13B33"/>
            </a:solidFill>
          </a:ln>
        </p:spPr>
        <p:txBody>
          <a:bodyPr vert="horz" wrap="square" lIns="0" tIns="488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lang="en-GB"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l</a:t>
            </a: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ump</a:t>
            </a:r>
            <a:r>
              <a:rPr sz="2000" spc="9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45"/>
              </a:spcBef>
            </a:pPr>
            <a:r>
              <a:rPr sz="2000" spc="-5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3510" marR="136525" algn="ctr">
              <a:lnSpc>
                <a:spcPct val="102699"/>
              </a:lnSpc>
              <a:spcBef>
                <a:spcPts val="5"/>
              </a:spcBef>
            </a:pP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Maximum</a:t>
            </a:r>
            <a:r>
              <a:rPr sz="2000" spc="17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</a:t>
            </a:r>
            <a:r>
              <a:rPr sz="2000" spc="-1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093454" y="1874901"/>
            <a:ext cx="782955" cy="1551940"/>
            <a:chOff x="9093454" y="1874901"/>
            <a:chExt cx="782955" cy="1551940"/>
          </a:xfrm>
        </p:grpSpPr>
        <p:sp>
          <p:nvSpPr>
            <p:cNvPr id="12" name="object 12"/>
            <p:cNvSpPr/>
            <p:nvPr/>
          </p:nvSpPr>
          <p:spPr>
            <a:xfrm>
              <a:off x="9183624" y="2304288"/>
              <a:ext cx="686435" cy="687705"/>
            </a:xfrm>
            <a:custGeom>
              <a:avLst/>
              <a:gdLst/>
              <a:ahLst/>
              <a:cxnLst/>
              <a:rect l="l" t="t" r="r" b="b"/>
              <a:pathLst>
                <a:path w="686434" h="687705">
                  <a:moveTo>
                    <a:pt x="0" y="0"/>
                  </a:moveTo>
                  <a:lnTo>
                    <a:pt x="658368" y="254253"/>
                  </a:lnTo>
                </a:path>
                <a:path w="686434" h="687705">
                  <a:moveTo>
                    <a:pt x="659383" y="260858"/>
                  </a:moveTo>
                  <a:lnTo>
                    <a:pt x="6096" y="198120"/>
                  </a:lnTo>
                </a:path>
                <a:path w="686434" h="687705">
                  <a:moveTo>
                    <a:pt x="658114" y="274320"/>
                  </a:moveTo>
                  <a:lnTo>
                    <a:pt x="9144" y="466851"/>
                  </a:lnTo>
                </a:path>
                <a:path w="686434" h="687705">
                  <a:moveTo>
                    <a:pt x="686180" y="260603"/>
                  </a:moveTo>
                  <a:lnTo>
                    <a:pt x="6096" y="687451"/>
                  </a:lnTo>
                </a:path>
              </a:pathLst>
            </a:custGeom>
            <a:ln w="6350">
              <a:solidFill>
                <a:srgbClr val="C13B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93454" y="2198878"/>
              <a:ext cx="96520" cy="197104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93454" y="2415286"/>
              <a:ext cx="96520" cy="197103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93478" y="2672842"/>
              <a:ext cx="91923" cy="19710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099550" y="2893822"/>
              <a:ext cx="96520" cy="197103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9861042" y="1884426"/>
              <a:ext cx="6350" cy="1532890"/>
            </a:xfrm>
            <a:custGeom>
              <a:avLst/>
              <a:gdLst/>
              <a:ahLst/>
              <a:cxnLst/>
              <a:rect l="l" t="t" r="r" b="b"/>
              <a:pathLst>
                <a:path w="6350" h="1532889">
                  <a:moveTo>
                    <a:pt x="0" y="0"/>
                  </a:moveTo>
                  <a:lnTo>
                    <a:pt x="5841" y="1532382"/>
                  </a:lnTo>
                </a:path>
              </a:pathLst>
            </a:custGeom>
            <a:ln w="19050">
              <a:solidFill>
                <a:srgbClr val="C13B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0036302" y="2191004"/>
            <a:ext cx="1666494" cy="941091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-635" algn="ctr">
              <a:lnSpc>
                <a:spcPct val="102699"/>
              </a:lnSpc>
              <a:spcBef>
                <a:spcPts val="85"/>
              </a:spcBef>
            </a:pP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Shares</a:t>
            </a:r>
            <a:r>
              <a:rPr sz="2000" spc="11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6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lump </a:t>
            </a:r>
            <a:r>
              <a:rPr sz="200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</a:t>
            </a:r>
            <a:r>
              <a:rPr sz="2000" spc="8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sz="2000" spc="-10" dirty="0">
                <a:solidFill>
                  <a:srgbClr val="6767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beneficiary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9204" y="5004999"/>
            <a:ext cx="10788396" cy="1627448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609600" y="5096947"/>
            <a:ext cx="10559796" cy="1426673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1440" marR="35623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You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can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C13B33"/>
                </a:solidFill>
                <a:latin typeface="Arial"/>
                <a:cs typeface="Arial"/>
              </a:rPr>
              <a:t>use</a:t>
            </a:r>
            <a:r>
              <a:rPr sz="2000" b="1" spc="-40" dirty="0">
                <a:solidFill>
                  <a:srgbClr val="C13B3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C13B33"/>
                </a:solidFill>
                <a:latin typeface="Arial"/>
                <a:cs typeface="Arial"/>
              </a:rPr>
              <a:t>the</a:t>
            </a:r>
            <a:r>
              <a:rPr sz="2000" b="1" spc="-20" dirty="0">
                <a:solidFill>
                  <a:srgbClr val="C13B3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C13B33"/>
                </a:solidFill>
                <a:latin typeface="Arial"/>
                <a:cs typeface="Arial"/>
              </a:rPr>
              <a:t>budget</a:t>
            </a:r>
            <a:r>
              <a:rPr sz="2000" b="1" spc="-20" dirty="0">
                <a:solidFill>
                  <a:srgbClr val="C13B3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C13B33"/>
                </a:solidFill>
                <a:latin typeface="Arial"/>
                <a:cs typeface="Arial"/>
              </a:rPr>
              <a:t>as</a:t>
            </a:r>
            <a:r>
              <a:rPr sz="2000" b="1" spc="-25" dirty="0">
                <a:solidFill>
                  <a:srgbClr val="C13B3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C13B33"/>
                </a:solidFill>
                <a:latin typeface="Arial"/>
                <a:cs typeface="Arial"/>
              </a:rPr>
              <a:t>you see</a:t>
            </a:r>
            <a:r>
              <a:rPr sz="2000" b="1" spc="-35" dirty="0">
                <a:solidFill>
                  <a:srgbClr val="C13B3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C13B33"/>
                </a:solidFill>
                <a:latin typeface="Arial"/>
                <a:cs typeface="Arial"/>
              </a:rPr>
              <a:t>fit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long</a:t>
            </a:r>
            <a:r>
              <a:rPr sz="20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project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implemented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as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agreed.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actual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distribution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of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lump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sum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is</a:t>
            </a:r>
            <a:r>
              <a:rPr sz="2000" spc="-4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invisible</a:t>
            </a:r>
            <a:r>
              <a:rPr sz="20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granting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authority.</a:t>
            </a:r>
            <a:endParaRPr sz="2000" dirty="0">
              <a:latin typeface="Arial"/>
              <a:cs typeface="Arial"/>
            </a:endParaRPr>
          </a:p>
          <a:p>
            <a:pPr marL="91440" marR="596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Budget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transfers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between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work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packages</a:t>
            </a:r>
            <a:r>
              <a:rPr sz="20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and/or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partners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require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an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amendment</a:t>
            </a:r>
            <a:r>
              <a:rPr sz="2000" spc="-4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if</a:t>
            </a:r>
            <a:r>
              <a:rPr sz="2000" spc="-5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consortium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wants</a:t>
            </a:r>
            <a:r>
              <a:rPr sz="2000" spc="-2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reflect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them</a:t>
            </a:r>
            <a:r>
              <a:rPr sz="2000" spc="-2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in</a:t>
            </a:r>
            <a:r>
              <a:rPr sz="2000" spc="-3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the</a:t>
            </a:r>
            <a:r>
              <a:rPr sz="2000" spc="-3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76767"/>
                </a:solidFill>
                <a:latin typeface="Arial"/>
                <a:cs typeface="Arial"/>
              </a:rPr>
              <a:t>grant</a:t>
            </a:r>
            <a:r>
              <a:rPr sz="2000" spc="-15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76767"/>
                </a:solidFill>
                <a:latin typeface="Arial"/>
                <a:cs typeface="Arial"/>
              </a:rPr>
              <a:t>agreement.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0596"/>
            <a:ext cx="88595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kern="1200" spc="-150" dirty="0">
                <a:solidFill>
                  <a:srgbClr val="2E2D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Payment schedule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66800" y="2256031"/>
            <a:ext cx="320601" cy="30365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0"/>
              </a:lnSpc>
            </a:pPr>
            <a:r>
              <a:rPr sz="2200" b="1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Pre-</a:t>
            </a:r>
            <a:r>
              <a:rPr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financing</a:t>
            </a:r>
            <a:r>
              <a:rPr sz="2200" b="1" spc="-6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payment</a:t>
            </a:r>
            <a:endParaRPr sz="2200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486812" y="1905000"/>
            <a:ext cx="2643279" cy="4331970"/>
            <a:chOff x="1400555" y="2107692"/>
            <a:chExt cx="2003297" cy="433197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00555" y="2107692"/>
              <a:ext cx="2003297" cy="374675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00555" y="2107692"/>
              <a:ext cx="2003297" cy="433197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609494" y="2219071"/>
            <a:ext cx="2252779" cy="871392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315"/>
              </a:spcBef>
              <a:buChar char="•"/>
              <a:tabLst>
                <a:tab pos="184785" algn="l"/>
              </a:tabLst>
            </a:pP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Same</a:t>
            </a:r>
            <a:r>
              <a:rPr sz="20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function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and</a:t>
            </a:r>
            <a:r>
              <a:rPr sz="20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same</a:t>
            </a:r>
            <a:r>
              <a:rPr sz="20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rules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as</a:t>
            </a:r>
            <a:r>
              <a:rPr sz="20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for</a:t>
            </a:r>
            <a:r>
              <a:rPr sz="20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other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grants</a:t>
            </a:r>
            <a:endParaRPr sz="2000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09495" y="3543299"/>
            <a:ext cx="2352905" cy="142539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315"/>
              </a:spcBef>
              <a:buChar char="•"/>
              <a:tabLst>
                <a:tab pos="184785" algn="l"/>
              </a:tabLst>
            </a:pP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Coordinator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distributes</a:t>
            </a:r>
            <a:r>
              <a:rPr sz="2000" spc="-4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amount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according</a:t>
            </a:r>
            <a:r>
              <a:rPr sz="2000" spc="-3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to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consortium agreement</a:t>
            </a:r>
            <a:endParaRPr sz="2000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97961" y="2255896"/>
            <a:ext cx="320601" cy="25203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0"/>
              </a:lnSpc>
            </a:pPr>
            <a:r>
              <a:rPr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Interim</a:t>
            </a:r>
            <a:r>
              <a:rPr sz="2200" b="1" spc="-7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payment(s)</a:t>
            </a:r>
            <a:endParaRPr sz="220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17947" y="1905000"/>
            <a:ext cx="2731009" cy="4331970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040629" y="2219071"/>
            <a:ext cx="242697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0"/>
              </a:spcBef>
              <a:buChar char="•"/>
              <a:tabLst>
                <a:tab pos="184785" algn="l"/>
              </a:tabLst>
            </a:pP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One</a:t>
            </a:r>
            <a:r>
              <a:rPr sz="20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or</a:t>
            </a:r>
            <a:r>
              <a:rPr sz="20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more</a:t>
            </a:r>
            <a:endParaRPr sz="2000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40628" y="3110724"/>
            <a:ext cx="2519935" cy="2533386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83515" marR="5080" indent="-171450" algn="l">
              <a:lnSpc>
                <a:spcPct val="90000"/>
              </a:lnSpc>
              <a:spcBef>
                <a:spcPts val="315"/>
              </a:spcBef>
              <a:buChar char="•"/>
              <a:tabLst>
                <a:tab pos="184785" algn="l"/>
              </a:tabLst>
            </a:pP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EC</a:t>
            </a:r>
            <a:r>
              <a:rPr sz="20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pay</a:t>
            </a:r>
            <a:r>
              <a:rPr sz="20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the 	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shares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of</a:t>
            </a:r>
            <a:r>
              <a:rPr sz="20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the</a:t>
            </a:r>
            <a:r>
              <a:rPr lang="en-GB"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lump</a:t>
            </a:r>
            <a:r>
              <a:rPr sz="20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sum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set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out</a:t>
            </a:r>
            <a:r>
              <a:rPr sz="20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in</a:t>
            </a:r>
            <a:r>
              <a:rPr sz="2000" spc="-12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Annex</a:t>
            </a:r>
            <a:r>
              <a:rPr sz="20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2 </a:t>
            </a:r>
            <a:r>
              <a:rPr lang="en-GB" sz="2000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for the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work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packages 	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completed</a:t>
            </a:r>
            <a:r>
              <a:rPr sz="2000" spc="-4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&amp; 	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approved</a:t>
            </a:r>
            <a:r>
              <a:rPr sz="20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in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the</a:t>
            </a:r>
            <a:r>
              <a:rPr sz="20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reporting 	period</a:t>
            </a:r>
            <a:endParaRPr sz="2000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091276" y="2255732"/>
            <a:ext cx="320601" cy="31496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0"/>
              </a:lnSpc>
            </a:pPr>
            <a:r>
              <a:rPr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Payment</a:t>
            </a:r>
            <a:r>
              <a:rPr sz="2200" b="1" spc="-3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of</a:t>
            </a:r>
            <a:r>
              <a:rPr sz="2200" b="1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the</a:t>
            </a:r>
            <a:r>
              <a:rPr sz="2200" b="1" spc="-5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balance</a:t>
            </a:r>
            <a:endParaRPr sz="220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8511540" y="1941575"/>
            <a:ext cx="2689860" cy="4295775"/>
            <a:chOff x="7216140" y="2144267"/>
            <a:chExt cx="2003425" cy="4295775"/>
          </a:xfrm>
        </p:grpSpPr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16140" y="2144267"/>
              <a:ext cx="2003298" cy="374827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216140" y="2144267"/>
              <a:ext cx="2003298" cy="4295394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8634475" y="2257424"/>
            <a:ext cx="2198884" cy="73552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84785" marR="5080" indent="-172720">
              <a:lnSpc>
                <a:spcPts val="1839"/>
              </a:lnSpc>
              <a:spcBef>
                <a:spcPts val="330"/>
              </a:spcBef>
              <a:buChar char="•"/>
              <a:tabLst>
                <a:tab pos="184785" algn="l"/>
              </a:tabLst>
            </a:pP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Closes</a:t>
            </a:r>
            <a:r>
              <a:rPr sz="2000" spc="-6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financial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aspects</a:t>
            </a:r>
            <a:r>
              <a:rPr sz="2000" spc="-4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of</a:t>
            </a:r>
            <a:r>
              <a:rPr sz="2000" spc="-3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grant</a:t>
            </a:r>
            <a:endParaRPr sz="2000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634475" y="3501389"/>
            <a:ext cx="2437383" cy="73552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84785" marR="5080" indent="-172720">
              <a:lnSpc>
                <a:spcPts val="1839"/>
              </a:lnSpc>
              <a:spcBef>
                <a:spcPts val="330"/>
              </a:spcBef>
              <a:buChar char="•"/>
              <a:tabLst>
                <a:tab pos="184785" algn="l"/>
              </a:tabLst>
            </a:pP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Partial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payment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for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partially completed</a:t>
            </a:r>
            <a:r>
              <a:rPr sz="2000" spc="-3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WPs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possible</a:t>
            </a:r>
            <a:endParaRPr sz="2000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634475" y="4745227"/>
            <a:ext cx="2352462" cy="1210867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84785" marR="5080" indent="-172720">
              <a:lnSpc>
                <a:spcPts val="1839"/>
              </a:lnSpc>
              <a:spcBef>
                <a:spcPts val="330"/>
              </a:spcBef>
              <a:buChar char="•"/>
              <a:tabLst>
                <a:tab pos="184785" algn="l"/>
              </a:tabLst>
            </a:pP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Releases</a:t>
            </a:r>
            <a:r>
              <a:rPr sz="2000" spc="-7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amount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retained</a:t>
            </a:r>
            <a:r>
              <a:rPr sz="20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for</a:t>
            </a:r>
            <a:r>
              <a:rPr sz="20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Mutual Insurance Mechanism</a:t>
            </a:r>
            <a:endParaRPr sz="200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066800" y="1263397"/>
            <a:ext cx="864235" cy="864235"/>
            <a:chOff x="1078991" y="1504188"/>
            <a:chExt cx="864235" cy="864235"/>
          </a:xfrm>
        </p:grpSpPr>
        <p:sp>
          <p:nvSpPr>
            <p:cNvPr id="22" name="object 22"/>
            <p:cNvSpPr/>
            <p:nvPr/>
          </p:nvSpPr>
          <p:spPr>
            <a:xfrm>
              <a:off x="1078991" y="1504188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5" h="864235">
                  <a:moveTo>
                    <a:pt x="432054" y="0"/>
                  </a:moveTo>
                  <a:lnTo>
                    <a:pt x="384974" y="2535"/>
                  </a:lnTo>
                  <a:lnTo>
                    <a:pt x="339363" y="9964"/>
                  </a:lnTo>
                  <a:lnTo>
                    <a:pt x="295485" y="22024"/>
                  </a:lnTo>
                  <a:lnTo>
                    <a:pt x="253603" y="38452"/>
                  </a:lnTo>
                  <a:lnTo>
                    <a:pt x="213980" y="58984"/>
                  </a:lnTo>
                  <a:lnTo>
                    <a:pt x="176881" y="83356"/>
                  </a:lnTo>
                  <a:lnTo>
                    <a:pt x="142568" y="111305"/>
                  </a:lnTo>
                  <a:lnTo>
                    <a:pt x="111305" y="142568"/>
                  </a:lnTo>
                  <a:lnTo>
                    <a:pt x="83356" y="176881"/>
                  </a:lnTo>
                  <a:lnTo>
                    <a:pt x="58984" y="213980"/>
                  </a:lnTo>
                  <a:lnTo>
                    <a:pt x="38452" y="253603"/>
                  </a:lnTo>
                  <a:lnTo>
                    <a:pt x="22024" y="295485"/>
                  </a:lnTo>
                  <a:lnTo>
                    <a:pt x="9964" y="339363"/>
                  </a:lnTo>
                  <a:lnTo>
                    <a:pt x="2535" y="384974"/>
                  </a:lnTo>
                  <a:lnTo>
                    <a:pt x="0" y="432053"/>
                  </a:lnTo>
                  <a:lnTo>
                    <a:pt x="2535" y="479133"/>
                  </a:lnTo>
                  <a:lnTo>
                    <a:pt x="9964" y="524744"/>
                  </a:lnTo>
                  <a:lnTo>
                    <a:pt x="22024" y="568622"/>
                  </a:lnTo>
                  <a:lnTo>
                    <a:pt x="38452" y="610504"/>
                  </a:lnTo>
                  <a:lnTo>
                    <a:pt x="58984" y="650127"/>
                  </a:lnTo>
                  <a:lnTo>
                    <a:pt x="83356" y="687226"/>
                  </a:lnTo>
                  <a:lnTo>
                    <a:pt x="111305" y="721539"/>
                  </a:lnTo>
                  <a:lnTo>
                    <a:pt x="142568" y="752802"/>
                  </a:lnTo>
                  <a:lnTo>
                    <a:pt x="176881" y="780751"/>
                  </a:lnTo>
                  <a:lnTo>
                    <a:pt x="213980" y="805123"/>
                  </a:lnTo>
                  <a:lnTo>
                    <a:pt x="253603" y="825655"/>
                  </a:lnTo>
                  <a:lnTo>
                    <a:pt x="295485" y="842083"/>
                  </a:lnTo>
                  <a:lnTo>
                    <a:pt x="339363" y="854143"/>
                  </a:lnTo>
                  <a:lnTo>
                    <a:pt x="384974" y="861572"/>
                  </a:lnTo>
                  <a:lnTo>
                    <a:pt x="432054" y="864108"/>
                  </a:lnTo>
                  <a:lnTo>
                    <a:pt x="479133" y="861572"/>
                  </a:lnTo>
                  <a:lnTo>
                    <a:pt x="524744" y="854143"/>
                  </a:lnTo>
                  <a:lnTo>
                    <a:pt x="568622" y="842083"/>
                  </a:lnTo>
                  <a:lnTo>
                    <a:pt x="610504" y="825655"/>
                  </a:lnTo>
                  <a:lnTo>
                    <a:pt x="650127" y="805123"/>
                  </a:lnTo>
                  <a:lnTo>
                    <a:pt x="687226" y="780751"/>
                  </a:lnTo>
                  <a:lnTo>
                    <a:pt x="721539" y="752802"/>
                  </a:lnTo>
                  <a:lnTo>
                    <a:pt x="752802" y="721539"/>
                  </a:lnTo>
                  <a:lnTo>
                    <a:pt x="780751" y="687226"/>
                  </a:lnTo>
                  <a:lnTo>
                    <a:pt x="805123" y="650127"/>
                  </a:lnTo>
                  <a:lnTo>
                    <a:pt x="825655" y="610504"/>
                  </a:lnTo>
                  <a:lnTo>
                    <a:pt x="842083" y="568622"/>
                  </a:lnTo>
                  <a:lnTo>
                    <a:pt x="854143" y="524744"/>
                  </a:lnTo>
                  <a:lnTo>
                    <a:pt x="861572" y="479133"/>
                  </a:lnTo>
                  <a:lnTo>
                    <a:pt x="864108" y="432053"/>
                  </a:lnTo>
                  <a:lnTo>
                    <a:pt x="861572" y="384974"/>
                  </a:lnTo>
                  <a:lnTo>
                    <a:pt x="854143" y="339363"/>
                  </a:lnTo>
                  <a:lnTo>
                    <a:pt x="842083" y="295485"/>
                  </a:lnTo>
                  <a:lnTo>
                    <a:pt x="825655" y="253603"/>
                  </a:lnTo>
                  <a:lnTo>
                    <a:pt x="805123" y="213980"/>
                  </a:lnTo>
                  <a:lnTo>
                    <a:pt x="780751" y="176881"/>
                  </a:lnTo>
                  <a:lnTo>
                    <a:pt x="752802" y="142568"/>
                  </a:lnTo>
                  <a:lnTo>
                    <a:pt x="721539" y="111305"/>
                  </a:lnTo>
                  <a:lnTo>
                    <a:pt x="687226" y="83356"/>
                  </a:lnTo>
                  <a:lnTo>
                    <a:pt x="650127" y="58984"/>
                  </a:lnTo>
                  <a:lnTo>
                    <a:pt x="610504" y="38452"/>
                  </a:lnTo>
                  <a:lnTo>
                    <a:pt x="568622" y="22024"/>
                  </a:lnTo>
                  <a:lnTo>
                    <a:pt x="524744" y="9964"/>
                  </a:lnTo>
                  <a:lnTo>
                    <a:pt x="479133" y="2535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EF8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67383" y="1563624"/>
              <a:ext cx="746760" cy="745236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8127365" y="1219200"/>
            <a:ext cx="864235" cy="864235"/>
            <a:chOff x="6950964" y="1459991"/>
            <a:chExt cx="864235" cy="864235"/>
          </a:xfrm>
        </p:grpSpPr>
        <p:sp>
          <p:nvSpPr>
            <p:cNvPr id="25" name="object 25"/>
            <p:cNvSpPr/>
            <p:nvPr/>
          </p:nvSpPr>
          <p:spPr>
            <a:xfrm>
              <a:off x="6950964" y="1459991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4" h="864235">
                  <a:moveTo>
                    <a:pt x="432053" y="0"/>
                  </a:moveTo>
                  <a:lnTo>
                    <a:pt x="384974" y="2535"/>
                  </a:lnTo>
                  <a:lnTo>
                    <a:pt x="339363" y="9964"/>
                  </a:lnTo>
                  <a:lnTo>
                    <a:pt x="295485" y="22024"/>
                  </a:lnTo>
                  <a:lnTo>
                    <a:pt x="253603" y="38452"/>
                  </a:lnTo>
                  <a:lnTo>
                    <a:pt x="213980" y="58984"/>
                  </a:lnTo>
                  <a:lnTo>
                    <a:pt x="176881" y="83356"/>
                  </a:lnTo>
                  <a:lnTo>
                    <a:pt x="142568" y="111305"/>
                  </a:lnTo>
                  <a:lnTo>
                    <a:pt x="111305" y="142568"/>
                  </a:lnTo>
                  <a:lnTo>
                    <a:pt x="83356" y="176881"/>
                  </a:lnTo>
                  <a:lnTo>
                    <a:pt x="58984" y="213980"/>
                  </a:lnTo>
                  <a:lnTo>
                    <a:pt x="38452" y="253603"/>
                  </a:lnTo>
                  <a:lnTo>
                    <a:pt x="22024" y="295485"/>
                  </a:lnTo>
                  <a:lnTo>
                    <a:pt x="9964" y="339363"/>
                  </a:lnTo>
                  <a:lnTo>
                    <a:pt x="2535" y="384974"/>
                  </a:lnTo>
                  <a:lnTo>
                    <a:pt x="0" y="432054"/>
                  </a:lnTo>
                  <a:lnTo>
                    <a:pt x="2535" y="479133"/>
                  </a:lnTo>
                  <a:lnTo>
                    <a:pt x="9964" y="524744"/>
                  </a:lnTo>
                  <a:lnTo>
                    <a:pt x="22024" y="568622"/>
                  </a:lnTo>
                  <a:lnTo>
                    <a:pt x="38452" y="610504"/>
                  </a:lnTo>
                  <a:lnTo>
                    <a:pt x="58984" y="650127"/>
                  </a:lnTo>
                  <a:lnTo>
                    <a:pt x="83356" y="687226"/>
                  </a:lnTo>
                  <a:lnTo>
                    <a:pt x="111305" y="721539"/>
                  </a:lnTo>
                  <a:lnTo>
                    <a:pt x="142568" y="752802"/>
                  </a:lnTo>
                  <a:lnTo>
                    <a:pt x="176881" y="780751"/>
                  </a:lnTo>
                  <a:lnTo>
                    <a:pt x="213980" y="805123"/>
                  </a:lnTo>
                  <a:lnTo>
                    <a:pt x="253603" y="825655"/>
                  </a:lnTo>
                  <a:lnTo>
                    <a:pt x="295485" y="842083"/>
                  </a:lnTo>
                  <a:lnTo>
                    <a:pt x="339363" y="854143"/>
                  </a:lnTo>
                  <a:lnTo>
                    <a:pt x="384974" y="861572"/>
                  </a:lnTo>
                  <a:lnTo>
                    <a:pt x="432053" y="864108"/>
                  </a:lnTo>
                  <a:lnTo>
                    <a:pt x="479133" y="861572"/>
                  </a:lnTo>
                  <a:lnTo>
                    <a:pt x="524744" y="854143"/>
                  </a:lnTo>
                  <a:lnTo>
                    <a:pt x="568622" y="842083"/>
                  </a:lnTo>
                  <a:lnTo>
                    <a:pt x="610504" y="825655"/>
                  </a:lnTo>
                  <a:lnTo>
                    <a:pt x="650127" y="805123"/>
                  </a:lnTo>
                  <a:lnTo>
                    <a:pt x="687226" y="780751"/>
                  </a:lnTo>
                  <a:lnTo>
                    <a:pt x="721539" y="752802"/>
                  </a:lnTo>
                  <a:lnTo>
                    <a:pt x="752802" y="721539"/>
                  </a:lnTo>
                  <a:lnTo>
                    <a:pt x="780751" y="687226"/>
                  </a:lnTo>
                  <a:lnTo>
                    <a:pt x="805123" y="650127"/>
                  </a:lnTo>
                  <a:lnTo>
                    <a:pt x="825655" y="610504"/>
                  </a:lnTo>
                  <a:lnTo>
                    <a:pt x="842083" y="568622"/>
                  </a:lnTo>
                  <a:lnTo>
                    <a:pt x="854143" y="524744"/>
                  </a:lnTo>
                  <a:lnTo>
                    <a:pt x="861572" y="479133"/>
                  </a:lnTo>
                  <a:lnTo>
                    <a:pt x="864107" y="432054"/>
                  </a:lnTo>
                  <a:lnTo>
                    <a:pt x="861572" y="384974"/>
                  </a:lnTo>
                  <a:lnTo>
                    <a:pt x="854143" y="339363"/>
                  </a:lnTo>
                  <a:lnTo>
                    <a:pt x="842083" y="295485"/>
                  </a:lnTo>
                  <a:lnTo>
                    <a:pt x="825655" y="253603"/>
                  </a:lnTo>
                  <a:lnTo>
                    <a:pt x="805123" y="213980"/>
                  </a:lnTo>
                  <a:lnTo>
                    <a:pt x="780751" y="176881"/>
                  </a:lnTo>
                  <a:lnTo>
                    <a:pt x="752802" y="142568"/>
                  </a:lnTo>
                  <a:lnTo>
                    <a:pt x="721539" y="111305"/>
                  </a:lnTo>
                  <a:lnTo>
                    <a:pt x="687226" y="83356"/>
                  </a:lnTo>
                  <a:lnTo>
                    <a:pt x="650127" y="58984"/>
                  </a:lnTo>
                  <a:lnTo>
                    <a:pt x="610504" y="38452"/>
                  </a:lnTo>
                  <a:lnTo>
                    <a:pt x="568622" y="22024"/>
                  </a:lnTo>
                  <a:lnTo>
                    <a:pt x="524744" y="9964"/>
                  </a:lnTo>
                  <a:lnTo>
                    <a:pt x="479133" y="2535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EF8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39356" y="1519427"/>
              <a:ext cx="746759" cy="745236"/>
            </a:xfrm>
            <a:prstGeom prst="rect">
              <a:avLst/>
            </a:prstGeom>
          </p:spPr>
        </p:pic>
      </p:grpSp>
      <p:grpSp>
        <p:nvGrpSpPr>
          <p:cNvPr id="27" name="object 27"/>
          <p:cNvGrpSpPr/>
          <p:nvPr/>
        </p:nvGrpSpPr>
        <p:grpSpPr>
          <a:xfrm>
            <a:off x="4596384" y="1240536"/>
            <a:ext cx="864235" cy="864235"/>
            <a:chOff x="3986784" y="1481327"/>
            <a:chExt cx="864235" cy="864235"/>
          </a:xfrm>
        </p:grpSpPr>
        <p:sp>
          <p:nvSpPr>
            <p:cNvPr id="28" name="object 28"/>
            <p:cNvSpPr/>
            <p:nvPr/>
          </p:nvSpPr>
          <p:spPr>
            <a:xfrm>
              <a:off x="3986784" y="1481327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5" h="864235">
                  <a:moveTo>
                    <a:pt x="432053" y="0"/>
                  </a:moveTo>
                  <a:lnTo>
                    <a:pt x="384974" y="2535"/>
                  </a:lnTo>
                  <a:lnTo>
                    <a:pt x="339363" y="9964"/>
                  </a:lnTo>
                  <a:lnTo>
                    <a:pt x="295485" y="22024"/>
                  </a:lnTo>
                  <a:lnTo>
                    <a:pt x="253603" y="38452"/>
                  </a:lnTo>
                  <a:lnTo>
                    <a:pt x="213980" y="58984"/>
                  </a:lnTo>
                  <a:lnTo>
                    <a:pt x="176881" y="83356"/>
                  </a:lnTo>
                  <a:lnTo>
                    <a:pt x="142568" y="111305"/>
                  </a:lnTo>
                  <a:lnTo>
                    <a:pt x="111305" y="142568"/>
                  </a:lnTo>
                  <a:lnTo>
                    <a:pt x="83356" y="176881"/>
                  </a:lnTo>
                  <a:lnTo>
                    <a:pt x="58984" y="213980"/>
                  </a:lnTo>
                  <a:lnTo>
                    <a:pt x="38452" y="253603"/>
                  </a:lnTo>
                  <a:lnTo>
                    <a:pt x="22024" y="295485"/>
                  </a:lnTo>
                  <a:lnTo>
                    <a:pt x="9964" y="339363"/>
                  </a:lnTo>
                  <a:lnTo>
                    <a:pt x="2535" y="384974"/>
                  </a:lnTo>
                  <a:lnTo>
                    <a:pt x="0" y="432054"/>
                  </a:lnTo>
                  <a:lnTo>
                    <a:pt x="2535" y="479133"/>
                  </a:lnTo>
                  <a:lnTo>
                    <a:pt x="9964" y="524744"/>
                  </a:lnTo>
                  <a:lnTo>
                    <a:pt x="22024" y="568622"/>
                  </a:lnTo>
                  <a:lnTo>
                    <a:pt x="38452" y="610504"/>
                  </a:lnTo>
                  <a:lnTo>
                    <a:pt x="58984" y="650127"/>
                  </a:lnTo>
                  <a:lnTo>
                    <a:pt x="83356" y="687226"/>
                  </a:lnTo>
                  <a:lnTo>
                    <a:pt x="111305" y="721539"/>
                  </a:lnTo>
                  <a:lnTo>
                    <a:pt x="142568" y="752802"/>
                  </a:lnTo>
                  <a:lnTo>
                    <a:pt x="176881" y="780751"/>
                  </a:lnTo>
                  <a:lnTo>
                    <a:pt x="213980" y="805123"/>
                  </a:lnTo>
                  <a:lnTo>
                    <a:pt x="253603" y="825655"/>
                  </a:lnTo>
                  <a:lnTo>
                    <a:pt x="295485" y="842083"/>
                  </a:lnTo>
                  <a:lnTo>
                    <a:pt x="339363" y="854143"/>
                  </a:lnTo>
                  <a:lnTo>
                    <a:pt x="384974" y="861572"/>
                  </a:lnTo>
                  <a:lnTo>
                    <a:pt x="432053" y="864108"/>
                  </a:lnTo>
                  <a:lnTo>
                    <a:pt x="479133" y="861572"/>
                  </a:lnTo>
                  <a:lnTo>
                    <a:pt x="524744" y="854143"/>
                  </a:lnTo>
                  <a:lnTo>
                    <a:pt x="568622" y="842083"/>
                  </a:lnTo>
                  <a:lnTo>
                    <a:pt x="610504" y="825655"/>
                  </a:lnTo>
                  <a:lnTo>
                    <a:pt x="650127" y="805123"/>
                  </a:lnTo>
                  <a:lnTo>
                    <a:pt x="687226" y="780751"/>
                  </a:lnTo>
                  <a:lnTo>
                    <a:pt x="721539" y="752802"/>
                  </a:lnTo>
                  <a:lnTo>
                    <a:pt x="752802" y="721539"/>
                  </a:lnTo>
                  <a:lnTo>
                    <a:pt x="780751" y="687226"/>
                  </a:lnTo>
                  <a:lnTo>
                    <a:pt x="805123" y="650127"/>
                  </a:lnTo>
                  <a:lnTo>
                    <a:pt x="825655" y="610504"/>
                  </a:lnTo>
                  <a:lnTo>
                    <a:pt x="842083" y="568622"/>
                  </a:lnTo>
                  <a:lnTo>
                    <a:pt x="854143" y="524744"/>
                  </a:lnTo>
                  <a:lnTo>
                    <a:pt x="861572" y="479133"/>
                  </a:lnTo>
                  <a:lnTo>
                    <a:pt x="864107" y="432054"/>
                  </a:lnTo>
                  <a:lnTo>
                    <a:pt x="861572" y="384974"/>
                  </a:lnTo>
                  <a:lnTo>
                    <a:pt x="854143" y="339363"/>
                  </a:lnTo>
                  <a:lnTo>
                    <a:pt x="842083" y="295485"/>
                  </a:lnTo>
                  <a:lnTo>
                    <a:pt x="825655" y="253603"/>
                  </a:lnTo>
                  <a:lnTo>
                    <a:pt x="805123" y="213980"/>
                  </a:lnTo>
                  <a:lnTo>
                    <a:pt x="780751" y="176881"/>
                  </a:lnTo>
                  <a:lnTo>
                    <a:pt x="752802" y="142568"/>
                  </a:lnTo>
                  <a:lnTo>
                    <a:pt x="721539" y="111305"/>
                  </a:lnTo>
                  <a:lnTo>
                    <a:pt x="687226" y="83356"/>
                  </a:lnTo>
                  <a:lnTo>
                    <a:pt x="650127" y="58984"/>
                  </a:lnTo>
                  <a:lnTo>
                    <a:pt x="610504" y="38452"/>
                  </a:lnTo>
                  <a:lnTo>
                    <a:pt x="568622" y="22024"/>
                  </a:lnTo>
                  <a:lnTo>
                    <a:pt x="524744" y="9964"/>
                  </a:lnTo>
                  <a:lnTo>
                    <a:pt x="479133" y="2535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EF8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75176" y="1540763"/>
              <a:ext cx="745236" cy="745236"/>
            </a:xfrm>
            <a:prstGeom prst="rect">
              <a:avLst/>
            </a:prstGeom>
          </p:spPr>
        </p:pic>
      </p:grpSp>
      <p:sp>
        <p:nvSpPr>
          <p:cNvPr id="30" name="object 25">
            <a:extLst>
              <a:ext uri="{FF2B5EF4-FFF2-40B4-BE49-F238E27FC236}">
                <a16:creationId xmlns:a16="http://schemas.microsoft.com/office/drawing/2014/main" id="{E541529B-EF2B-343B-6F4E-080B0B119E04}"/>
              </a:ext>
            </a:extLst>
          </p:cNvPr>
          <p:cNvSpPr txBox="1"/>
          <p:nvPr/>
        </p:nvSpPr>
        <p:spPr>
          <a:xfrm>
            <a:off x="9372600" y="6499318"/>
            <a:ext cx="24834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Source:</a:t>
            </a:r>
            <a:r>
              <a:rPr sz="1400" spc="-6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676767"/>
                </a:solidFill>
                <a:latin typeface="Arial"/>
                <a:cs typeface="Arial"/>
              </a:rPr>
              <a:t>European</a:t>
            </a:r>
            <a:r>
              <a:rPr sz="1400" spc="-50" dirty="0">
                <a:solidFill>
                  <a:srgbClr val="676767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676767"/>
                </a:solidFill>
                <a:latin typeface="Arial"/>
                <a:cs typeface="Arial"/>
              </a:rPr>
              <a:t>Commission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3530174739AF4F96212F895B41B814" ma:contentTypeVersion="22" ma:contentTypeDescription="Create a new document." ma:contentTypeScope="" ma:versionID="1534c7b8afa3438fb6265b0614498c53">
  <xsd:schema xmlns:xsd="http://www.w3.org/2001/XMLSchema" xmlns:xs="http://www.w3.org/2001/XMLSchema" xmlns:p="http://schemas.microsoft.com/office/2006/metadata/properties" xmlns:ns2="36ebd4db-6f78-4d9b-a8bd-dda683c55855" xmlns:ns3="74f390bb-360c-48b0-93f4-ee70ab145e86" xmlns:ns4="2e24dfb7-a69e-40eb-b94f-44b9ca9c25ed" targetNamespace="http://schemas.microsoft.com/office/2006/metadata/properties" ma:root="true" ma:fieldsID="23051ee2d6876c71584c14ceb5efa824" ns2:_="" ns3:_="" ns4:_="">
    <xsd:import namespace="36ebd4db-6f78-4d9b-a8bd-dda683c55855"/>
    <xsd:import namespace="74f390bb-360c-48b0-93f4-ee70ab145e86"/>
    <xsd:import namespace="2e24dfb7-a69e-40eb-b94f-44b9ca9c25e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bd4db-6f78-4d9b-a8bd-dda683c5585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f390bb-360c-48b0-93f4-ee70ab145e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2f5dd817-92c5-4985-aefa-795407915a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4dfb7-a69e-40eb-b94f-44b9ca9c25ed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d40697fe-e63d-4b13-b1ca-036afad04734}" ma:internalName="TaxCatchAll" ma:showField="CatchAllData" ma:web="36ebd4db-6f78-4d9b-a8bd-dda683c558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24dfb7-a69e-40eb-b94f-44b9ca9c25ed" xsi:nil="true"/>
    <lcf76f155ced4ddcb4097134ff3c332f xmlns="74f390bb-360c-48b0-93f4-ee70ab145e86">
      <Terms xmlns="http://schemas.microsoft.com/office/infopath/2007/PartnerControls"/>
    </lcf76f155ced4ddcb4097134ff3c332f>
    <_dlc_DocId xmlns="36ebd4db-6f78-4d9b-a8bd-dda683c55855">6HYZPCKXR67N-904599621-165479</_dlc_DocId>
    <_dlc_DocIdUrl xmlns="36ebd4db-6f78-4d9b-a8bd-dda683c55855">
      <Url>https://ukri.sharepoint.com/sites/og_UKRO/_layouts/15/DocIdRedir.aspx?ID=6HYZPCKXR67N-904599621-165479</Url>
      <Description>6HYZPCKXR67N-904599621-165479</Description>
    </_dlc_DocIdUrl>
  </documentManagement>
</p:properties>
</file>

<file path=customXml/itemProps1.xml><?xml version="1.0" encoding="utf-8"?>
<ds:datastoreItem xmlns:ds="http://schemas.openxmlformats.org/officeDocument/2006/customXml" ds:itemID="{55D9441F-A7E6-45C1-A3A5-3EE8ECCABA4C}"/>
</file>

<file path=customXml/itemProps2.xml><?xml version="1.0" encoding="utf-8"?>
<ds:datastoreItem xmlns:ds="http://schemas.openxmlformats.org/officeDocument/2006/customXml" ds:itemID="{04692182-2211-4B92-9688-43048407E16E}"/>
</file>

<file path=customXml/itemProps3.xml><?xml version="1.0" encoding="utf-8"?>
<ds:datastoreItem xmlns:ds="http://schemas.openxmlformats.org/officeDocument/2006/customXml" ds:itemID="{66235CB8-6722-450B-9B29-A78ECCD4AE15}"/>
</file>

<file path=customXml/itemProps4.xml><?xml version="1.0" encoding="utf-8"?>
<ds:datastoreItem xmlns:ds="http://schemas.openxmlformats.org/officeDocument/2006/customXml" ds:itemID="{6C04B08F-3633-4DCF-9C24-F72B067C1FF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1760</Words>
  <Application>Microsoft Office PowerPoint</Application>
  <PresentationFormat>Widescreen</PresentationFormat>
  <Paragraphs>266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Aptos</vt:lpstr>
      <vt:lpstr>Arial</vt:lpstr>
      <vt:lpstr>Arial Black</vt:lpstr>
      <vt:lpstr>Calibri</vt:lpstr>
      <vt:lpstr>Roboto</vt:lpstr>
      <vt:lpstr>Symbol</vt:lpstr>
      <vt:lpstr>Times New Roman</vt:lpstr>
      <vt:lpstr>Verdana</vt:lpstr>
      <vt:lpstr>Webdings</vt:lpstr>
      <vt:lpstr>Wingdings</vt:lpstr>
      <vt:lpstr>Office Theme</vt:lpstr>
      <vt:lpstr>PowerPoint Presentation</vt:lpstr>
      <vt:lpstr>Why use lump sum funding?</vt:lpstr>
      <vt:lpstr>Two lump sum options in Horizon Europe</vt:lpstr>
      <vt:lpstr>Writing a lump sum proposal</vt:lpstr>
      <vt:lpstr>Writing a lump sum proposal</vt:lpstr>
      <vt:lpstr>Project design – Work packages</vt:lpstr>
      <vt:lpstr>Grant preparation</vt:lpstr>
      <vt:lpstr>Budget allocation</vt:lpstr>
      <vt:lpstr>Payment schedule</vt:lpstr>
      <vt:lpstr>Reporting and payment (1)</vt:lpstr>
      <vt:lpstr>Reporting and payment (2)</vt:lpstr>
      <vt:lpstr>Acceptance of work packages</vt:lpstr>
      <vt:lpstr>Ex-post controls</vt:lpstr>
      <vt:lpstr>Keeping records</vt:lpstr>
      <vt:lpstr>Latest developments &amp; next steps</vt:lpstr>
      <vt:lpstr>Resources available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ZACHARIADOU Eleftheria (RTD-EXT)</dc:creator>
  <cp:lastModifiedBy>Blazej Thomas - UKRI</cp:lastModifiedBy>
  <cp:revision>17</cp:revision>
  <dcterms:created xsi:type="dcterms:W3CDTF">2024-02-14T14:50:27Z</dcterms:created>
  <dcterms:modified xsi:type="dcterms:W3CDTF">2026-02-04T10:23:05Z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2023-05-04T00:00:00Z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2024-02-14T00:00:00Z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0x0101004C3530174739AF4F96212F895B41B814</vt:lpwstr>
  </property>
  <property fmtid="{D5CDD505-2E9C-101B-9397-08002B2CF9AE}" pid="7" name="_dlc_DocIdItemGuid">
    <vt:lpwstr>76ca31ca-8831-497a-b710-055c64f3670f</vt:lpwstr>
  </property>
  <property fmtid="{D5CDD505-2E9C-101B-9397-08002B2CF9AE}" pid="8" name="MediaServiceImageTags">
    <vt:lpwstr/>
  </property>
</Properties>
</file>