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4"/>
    <p:sldMasterId id="2147483693" r:id="rId5"/>
  </p:sldMasterIdLst>
  <p:notesMasterIdLst>
    <p:notesMasterId r:id="rId27"/>
  </p:notesMasterIdLst>
  <p:sldIdLst>
    <p:sldId id="257" r:id="rId6"/>
    <p:sldId id="9620" r:id="rId7"/>
    <p:sldId id="9621" r:id="rId8"/>
    <p:sldId id="9622" r:id="rId9"/>
    <p:sldId id="9623" r:id="rId10"/>
    <p:sldId id="9624" r:id="rId11"/>
    <p:sldId id="9625" r:id="rId12"/>
    <p:sldId id="9626" r:id="rId13"/>
    <p:sldId id="9627" r:id="rId14"/>
    <p:sldId id="9628" r:id="rId15"/>
    <p:sldId id="9629" r:id="rId16"/>
    <p:sldId id="9630" r:id="rId17"/>
    <p:sldId id="9631" r:id="rId18"/>
    <p:sldId id="9632" r:id="rId19"/>
    <p:sldId id="9633" r:id="rId20"/>
    <p:sldId id="9634" r:id="rId21"/>
    <p:sldId id="9635" r:id="rId22"/>
    <p:sldId id="9636" r:id="rId23"/>
    <p:sldId id="9639" r:id="rId24"/>
    <p:sldId id="9640" r:id="rId25"/>
    <p:sldId id="279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3" userDrawn="1">
          <p15:clr>
            <a:srgbClr val="A4A3A4"/>
          </p15:clr>
        </p15:guide>
        <p15:guide id="2" pos="325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  <p15:guide id="4" pos="7355" userDrawn="1">
          <p15:clr>
            <a:srgbClr val="A4A3A4"/>
          </p15:clr>
        </p15:guide>
        <p15:guide id="5" pos="3840" userDrawn="1">
          <p15:clr>
            <a:srgbClr val="A4A3A4"/>
          </p15:clr>
        </p15:guide>
        <p15:guide id="6" orient="horz" pos="935" userDrawn="1">
          <p15:clr>
            <a:srgbClr val="A4A3A4"/>
          </p15:clr>
        </p15:guide>
        <p15:guide id="7" orient="horz" pos="3634" userDrawn="1">
          <p15:clr>
            <a:srgbClr val="A4A3A4"/>
          </p15:clr>
        </p15:guide>
        <p15:guide id="8" pos="8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C04D"/>
    <a:srgbClr val="F1F2F3"/>
    <a:srgbClr val="505050"/>
    <a:srgbClr val="923D9D"/>
    <a:srgbClr val="BE2BBB"/>
    <a:srgbClr val="626262"/>
    <a:srgbClr val="FF5A5A"/>
    <a:srgbClr val="00A788"/>
    <a:srgbClr val="FFFFFF"/>
    <a:srgbClr val="FBBB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5CBEF4-17B0-2B40-A943-05FC6459960F}" v="174" dt="2025-12-08T12:44:25.583"/>
  </p1510:revLst>
</p1510:revInfo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73"/>
    <p:restoredTop sz="93790" autoAdjust="0"/>
  </p:normalViewPr>
  <p:slideViewPr>
    <p:cSldViewPr snapToGrid="0" snapToObjects="1">
      <p:cViewPr varScale="1">
        <p:scale>
          <a:sx n="100" d="100"/>
          <a:sy n="100" d="100"/>
        </p:scale>
        <p:origin x="792" y="160"/>
      </p:cViewPr>
      <p:guideLst>
        <p:guide orient="horz" pos="323"/>
        <p:guide pos="325"/>
        <p:guide orient="horz" pos="3974"/>
        <p:guide pos="7355"/>
        <p:guide pos="3840"/>
        <p:guide orient="horz" pos="935"/>
        <p:guide orient="horz" pos="3634"/>
        <p:guide pos="8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customXml" Target="../customXml/item4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pher Young - Innovate UK UKRI" userId="9536ccd1-4368-4150-aca0-08bd620e98b0" providerId="ADAL" clId="{C7BDF901-0E66-53BD-B1CC-986F4CC793ED}"/>
    <pc:docChg chg="undo custSel addSld modSld">
      <pc:chgData name="Christopher Young - Innovate UK UKRI" userId="9536ccd1-4368-4150-aca0-08bd620e98b0" providerId="ADAL" clId="{C7BDF901-0E66-53BD-B1CC-986F4CC793ED}" dt="2025-12-08T12:50:09.800" v="2793" actId="20577"/>
      <pc:docMkLst>
        <pc:docMk/>
      </pc:docMkLst>
      <pc:sldChg chg="modSp mod">
        <pc:chgData name="Christopher Young - Innovate UK UKRI" userId="9536ccd1-4368-4150-aca0-08bd620e98b0" providerId="ADAL" clId="{C7BDF901-0E66-53BD-B1CC-986F4CC793ED}" dt="2025-12-08T11:09:12.650" v="1257" actId="20577"/>
        <pc:sldMkLst>
          <pc:docMk/>
          <pc:sldMk cId="3780272174" sldId="9620"/>
        </pc:sldMkLst>
        <pc:spChg chg="mod">
          <ac:chgData name="Christopher Young - Innovate UK UKRI" userId="9536ccd1-4368-4150-aca0-08bd620e98b0" providerId="ADAL" clId="{C7BDF901-0E66-53BD-B1CC-986F4CC793ED}" dt="2025-12-08T11:09:12.650" v="1257" actId="20577"/>
          <ac:spMkLst>
            <pc:docMk/>
            <pc:sldMk cId="3780272174" sldId="9620"/>
            <ac:spMk id="5" creationId="{39F2F3C7-A144-444F-793F-45598953E5E9}"/>
          </ac:spMkLst>
        </pc:spChg>
      </pc:sldChg>
      <pc:sldChg chg="modSp mod">
        <pc:chgData name="Christopher Young - Innovate UK UKRI" userId="9536ccd1-4368-4150-aca0-08bd620e98b0" providerId="ADAL" clId="{C7BDF901-0E66-53BD-B1CC-986F4CC793ED}" dt="2025-12-08T11:16:00.995" v="1384" actId="20577"/>
        <pc:sldMkLst>
          <pc:docMk/>
          <pc:sldMk cId="733401301" sldId="9621"/>
        </pc:sldMkLst>
        <pc:spChg chg="mod">
          <ac:chgData name="Christopher Young - Innovate UK UKRI" userId="9536ccd1-4368-4150-aca0-08bd620e98b0" providerId="ADAL" clId="{C7BDF901-0E66-53BD-B1CC-986F4CC793ED}" dt="2025-12-08T11:16:00.995" v="1384" actId="20577"/>
          <ac:spMkLst>
            <pc:docMk/>
            <pc:sldMk cId="733401301" sldId="9621"/>
            <ac:spMk id="3" creationId="{6C5133A5-6085-B6AC-BF1D-B81EF3F24FF3}"/>
          </ac:spMkLst>
        </pc:spChg>
      </pc:sldChg>
      <pc:sldChg chg="modSp mod">
        <pc:chgData name="Christopher Young - Innovate UK UKRI" userId="9536ccd1-4368-4150-aca0-08bd620e98b0" providerId="ADAL" clId="{C7BDF901-0E66-53BD-B1CC-986F4CC793ED}" dt="2025-12-08T11:27:43.725" v="1747" actId="20577"/>
        <pc:sldMkLst>
          <pc:docMk/>
          <pc:sldMk cId="1271744287" sldId="9622"/>
        </pc:sldMkLst>
        <pc:spChg chg="mod">
          <ac:chgData name="Christopher Young - Innovate UK UKRI" userId="9536ccd1-4368-4150-aca0-08bd620e98b0" providerId="ADAL" clId="{C7BDF901-0E66-53BD-B1CC-986F4CC793ED}" dt="2025-12-08T11:21:09.106" v="1475" actId="20577"/>
          <ac:spMkLst>
            <pc:docMk/>
            <pc:sldMk cId="1271744287" sldId="9622"/>
            <ac:spMk id="8" creationId="{8AE59F4A-335E-62D0-B083-03B43AC52785}"/>
          </ac:spMkLst>
        </pc:spChg>
        <pc:spChg chg="mod">
          <ac:chgData name="Christopher Young - Innovate UK UKRI" userId="9536ccd1-4368-4150-aca0-08bd620e98b0" providerId="ADAL" clId="{C7BDF901-0E66-53BD-B1CC-986F4CC793ED}" dt="2025-12-08T11:27:43.725" v="1747" actId="20577"/>
          <ac:spMkLst>
            <pc:docMk/>
            <pc:sldMk cId="1271744287" sldId="9622"/>
            <ac:spMk id="10" creationId="{89BF298C-8129-7340-6B94-6370159199D3}"/>
          </ac:spMkLst>
        </pc:spChg>
      </pc:sldChg>
      <pc:sldChg chg="modSp mod">
        <pc:chgData name="Christopher Young - Innovate UK UKRI" userId="9536ccd1-4368-4150-aca0-08bd620e98b0" providerId="ADAL" clId="{C7BDF901-0E66-53BD-B1CC-986F4CC793ED}" dt="2025-12-08T11:28:42.852" v="1787" actId="20577"/>
        <pc:sldMkLst>
          <pc:docMk/>
          <pc:sldMk cId="1306131907" sldId="9623"/>
        </pc:sldMkLst>
        <pc:spChg chg="mod">
          <ac:chgData name="Christopher Young - Innovate UK UKRI" userId="9536ccd1-4368-4150-aca0-08bd620e98b0" providerId="ADAL" clId="{C7BDF901-0E66-53BD-B1CC-986F4CC793ED}" dt="2025-12-08T11:28:42.852" v="1787" actId="20577"/>
          <ac:spMkLst>
            <pc:docMk/>
            <pc:sldMk cId="1306131907" sldId="9623"/>
            <ac:spMk id="11" creationId="{370C7B16-5A33-61B2-AAEF-5E2280DC7569}"/>
          </ac:spMkLst>
        </pc:spChg>
      </pc:sldChg>
      <pc:sldChg chg="modSp mod">
        <pc:chgData name="Christopher Young - Innovate UK UKRI" userId="9536ccd1-4368-4150-aca0-08bd620e98b0" providerId="ADAL" clId="{C7BDF901-0E66-53BD-B1CC-986F4CC793ED}" dt="2025-12-08T11:29:31.080" v="1791" actId="20577"/>
        <pc:sldMkLst>
          <pc:docMk/>
          <pc:sldMk cId="1171960490" sldId="9624"/>
        </pc:sldMkLst>
        <pc:spChg chg="mod">
          <ac:chgData name="Christopher Young - Innovate UK UKRI" userId="9536ccd1-4368-4150-aca0-08bd620e98b0" providerId="ADAL" clId="{C7BDF901-0E66-53BD-B1CC-986F4CC793ED}" dt="2025-12-08T11:29:31.080" v="1791" actId="20577"/>
          <ac:spMkLst>
            <pc:docMk/>
            <pc:sldMk cId="1171960490" sldId="9624"/>
            <ac:spMk id="3" creationId="{3EE98D84-CFE1-4E42-0FA2-430ED5E31BB2}"/>
          </ac:spMkLst>
        </pc:spChg>
      </pc:sldChg>
      <pc:sldChg chg="modSp mod">
        <pc:chgData name="Christopher Young - Innovate UK UKRI" userId="9536ccd1-4368-4150-aca0-08bd620e98b0" providerId="ADAL" clId="{C7BDF901-0E66-53BD-B1CC-986F4CC793ED}" dt="2025-12-08T11:31:55.630" v="1816" actId="20577"/>
        <pc:sldMkLst>
          <pc:docMk/>
          <pc:sldMk cId="1470760988" sldId="9625"/>
        </pc:sldMkLst>
        <pc:spChg chg="mod">
          <ac:chgData name="Christopher Young - Innovate UK UKRI" userId="9536ccd1-4368-4150-aca0-08bd620e98b0" providerId="ADAL" clId="{C7BDF901-0E66-53BD-B1CC-986F4CC793ED}" dt="2025-12-08T10:16:24.661" v="390" actId="20577"/>
          <ac:spMkLst>
            <pc:docMk/>
            <pc:sldMk cId="1470760988" sldId="9625"/>
            <ac:spMk id="3" creationId="{49BFE59F-7A3E-210B-9450-99D724886C54}"/>
          </ac:spMkLst>
        </pc:spChg>
        <pc:spChg chg="mod">
          <ac:chgData name="Christopher Young - Innovate UK UKRI" userId="9536ccd1-4368-4150-aca0-08bd620e98b0" providerId="ADAL" clId="{C7BDF901-0E66-53BD-B1CC-986F4CC793ED}" dt="2025-12-08T11:31:16.020" v="1811" actId="20577"/>
          <ac:spMkLst>
            <pc:docMk/>
            <pc:sldMk cId="1470760988" sldId="9625"/>
            <ac:spMk id="4" creationId="{F0425353-05F2-6768-626F-591EA6549288}"/>
          </ac:spMkLst>
        </pc:spChg>
        <pc:spChg chg="mod">
          <ac:chgData name="Christopher Young - Innovate UK UKRI" userId="9536ccd1-4368-4150-aca0-08bd620e98b0" providerId="ADAL" clId="{C7BDF901-0E66-53BD-B1CC-986F4CC793ED}" dt="2025-12-08T10:18:13.573" v="409" actId="14100"/>
          <ac:spMkLst>
            <pc:docMk/>
            <pc:sldMk cId="1470760988" sldId="9625"/>
            <ac:spMk id="5" creationId="{942BC41E-14A7-AF86-B7BF-478EEBFA52B8}"/>
          </ac:spMkLst>
        </pc:spChg>
        <pc:spChg chg="mod">
          <ac:chgData name="Christopher Young - Innovate UK UKRI" userId="9536ccd1-4368-4150-aca0-08bd620e98b0" providerId="ADAL" clId="{C7BDF901-0E66-53BD-B1CC-986F4CC793ED}" dt="2025-12-08T11:31:55.630" v="1816" actId="20577"/>
          <ac:spMkLst>
            <pc:docMk/>
            <pc:sldMk cId="1470760988" sldId="9625"/>
            <ac:spMk id="6" creationId="{68B41AE0-5411-3505-EDCA-EF552C4F1B42}"/>
          </ac:spMkLst>
        </pc:spChg>
        <pc:spChg chg="mod">
          <ac:chgData name="Christopher Young - Innovate UK UKRI" userId="9536ccd1-4368-4150-aca0-08bd620e98b0" providerId="ADAL" clId="{C7BDF901-0E66-53BD-B1CC-986F4CC793ED}" dt="2025-12-08T10:14:56.994" v="340" actId="14100"/>
          <ac:spMkLst>
            <pc:docMk/>
            <pc:sldMk cId="1470760988" sldId="9625"/>
            <ac:spMk id="19" creationId="{89E66E25-9966-8FE2-4461-C146EC339801}"/>
          </ac:spMkLst>
        </pc:spChg>
        <pc:spChg chg="mod">
          <ac:chgData name="Christopher Young - Innovate UK UKRI" userId="9536ccd1-4368-4150-aca0-08bd620e98b0" providerId="ADAL" clId="{C7BDF901-0E66-53BD-B1CC-986F4CC793ED}" dt="2025-12-08T10:14:50.715" v="339" actId="14100"/>
          <ac:spMkLst>
            <pc:docMk/>
            <pc:sldMk cId="1470760988" sldId="9625"/>
            <ac:spMk id="20" creationId="{9616876A-3548-1EC8-FF2B-876F80F565EA}"/>
          </ac:spMkLst>
        </pc:spChg>
      </pc:sldChg>
      <pc:sldChg chg="modSp mod">
        <pc:chgData name="Christopher Young - Innovate UK UKRI" userId="9536ccd1-4368-4150-aca0-08bd620e98b0" providerId="ADAL" clId="{C7BDF901-0E66-53BD-B1CC-986F4CC793ED}" dt="2025-12-08T10:28:28.281" v="857" actId="20577"/>
        <pc:sldMkLst>
          <pc:docMk/>
          <pc:sldMk cId="3852753680" sldId="9626"/>
        </pc:sldMkLst>
        <pc:spChg chg="mod">
          <ac:chgData name="Christopher Young - Innovate UK UKRI" userId="9536ccd1-4368-4150-aca0-08bd620e98b0" providerId="ADAL" clId="{C7BDF901-0E66-53BD-B1CC-986F4CC793ED}" dt="2025-12-08T10:28:28.281" v="857" actId="20577"/>
          <ac:spMkLst>
            <pc:docMk/>
            <pc:sldMk cId="3852753680" sldId="9626"/>
            <ac:spMk id="3" creationId="{9159DC4A-C18F-63F6-2246-A5B4EA53254C}"/>
          </ac:spMkLst>
        </pc:spChg>
      </pc:sldChg>
      <pc:sldChg chg="modSp mod">
        <pc:chgData name="Christopher Young - Innovate UK UKRI" userId="9536ccd1-4368-4150-aca0-08bd620e98b0" providerId="ADAL" clId="{C7BDF901-0E66-53BD-B1CC-986F4CC793ED}" dt="2025-12-08T10:43:01.858" v="1063" actId="14100"/>
        <pc:sldMkLst>
          <pc:docMk/>
          <pc:sldMk cId="282740967" sldId="9627"/>
        </pc:sldMkLst>
        <pc:spChg chg="mod">
          <ac:chgData name="Christopher Young - Innovate UK UKRI" userId="9536ccd1-4368-4150-aca0-08bd620e98b0" providerId="ADAL" clId="{C7BDF901-0E66-53BD-B1CC-986F4CC793ED}" dt="2025-12-08T10:29:55.923" v="889" actId="20577"/>
          <ac:spMkLst>
            <pc:docMk/>
            <pc:sldMk cId="282740967" sldId="9627"/>
            <ac:spMk id="3" creationId="{C77F0462-8638-3940-B98F-DF1B9E991CFD}"/>
          </ac:spMkLst>
        </pc:spChg>
        <pc:spChg chg="mod">
          <ac:chgData name="Christopher Young - Innovate UK UKRI" userId="9536ccd1-4368-4150-aca0-08bd620e98b0" providerId="ADAL" clId="{C7BDF901-0E66-53BD-B1CC-986F4CC793ED}" dt="2025-12-08T10:29:24.903" v="863" actId="14100"/>
          <ac:spMkLst>
            <pc:docMk/>
            <pc:sldMk cId="282740967" sldId="9627"/>
            <ac:spMk id="7" creationId="{BA6A847D-AE44-7FEA-4EB8-1887FDADF728}"/>
          </ac:spMkLst>
        </pc:spChg>
        <pc:graphicFrameChg chg="mod modGraphic">
          <ac:chgData name="Christopher Young - Innovate UK UKRI" userId="9536ccd1-4368-4150-aca0-08bd620e98b0" providerId="ADAL" clId="{C7BDF901-0E66-53BD-B1CC-986F4CC793ED}" dt="2025-12-08T10:43:01.858" v="1063" actId="14100"/>
          <ac:graphicFrameMkLst>
            <pc:docMk/>
            <pc:sldMk cId="282740967" sldId="9627"/>
            <ac:graphicFrameMk id="8" creationId="{619DFD02-78BF-8FB9-D986-D7CE5126C85D}"/>
          </ac:graphicFrameMkLst>
        </pc:graphicFrameChg>
      </pc:sldChg>
      <pc:sldChg chg="addSp modSp mod">
        <pc:chgData name="Christopher Young - Innovate UK UKRI" userId="9536ccd1-4368-4150-aca0-08bd620e98b0" providerId="ADAL" clId="{C7BDF901-0E66-53BD-B1CC-986F4CC793ED}" dt="2025-12-08T10:48:16.504" v="1074" actId="14100"/>
        <pc:sldMkLst>
          <pc:docMk/>
          <pc:sldMk cId="2561498648" sldId="9628"/>
        </pc:sldMkLst>
        <pc:spChg chg="mod">
          <ac:chgData name="Christopher Young - Innovate UK UKRI" userId="9536ccd1-4368-4150-aca0-08bd620e98b0" providerId="ADAL" clId="{C7BDF901-0E66-53BD-B1CC-986F4CC793ED}" dt="2025-12-08T10:33:43.865" v="1039" actId="20577"/>
          <ac:spMkLst>
            <pc:docMk/>
            <pc:sldMk cId="2561498648" sldId="9628"/>
            <ac:spMk id="3" creationId="{CA1D64F5-F3C8-48F8-555B-DC5FA7A95A4E}"/>
          </ac:spMkLst>
        </pc:spChg>
        <pc:spChg chg="mod">
          <ac:chgData name="Christopher Young - Innovate UK UKRI" userId="9536ccd1-4368-4150-aca0-08bd620e98b0" providerId="ADAL" clId="{C7BDF901-0E66-53BD-B1CC-986F4CC793ED}" dt="2025-12-08T10:35:16.014" v="1061" actId="20577"/>
          <ac:spMkLst>
            <pc:docMk/>
            <pc:sldMk cId="2561498648" sldId="9628"/>
            <ac:spMk id="9" creationId="{5C0A0324-7087-722D-9403-A8EC85F1B3DF}"/>
          </ac:spMkLst>
        </pc:spChg>
        <pc:spChg chg="mod">
          <ac:chgData name="Christopher Young - Innovate UK UKRI" userId="9536ccd1-4368-4150-aca0-08bd620e98b0" providerId="ADAL" clId="{C7BDF901-0E66-53BD-B1CC-986F4CC793ED}" dt="2025-12-08T10:45:17.131" v="1064"/>
          <ac:spMkLst>
            <pc:docMk/>
            <pc:sldMk cId="2561498648" sldId="9628"/>
            <ac:spMk id="12" creationId="{53A36C7F-FC23-D840-76F6-9DCAA2D7D4BA}"/>
          </ac:spMkLst>
        </pc:spChg>
        <pc:spChg chg="mod">
          <ac:chgData name="Christopher Young - Innovate UK UKRI" userId="9536ccd1-4368-4150-aca0-08bd620e98b0" providerId="ADAL" clId="{C7BDF901-0E66-53BD-B1CC-986F4CC793ED}" dt="2025-12-08T10:45:17.131" v="1064"/>
          <ac:spMkLst>
            <pc:docMk/>
            <pc:sldMk cId="2561498648" sldId="9628"/>
            <ac:spMk id="13" creationId="{65139C18-C0E3-E966-B43B-7E1845EEAAF5}"/>
          </ac:spMkLst>
        </pc:spChg>
        <pc:spChg chg="mod">
          <ac:chgData name="Christopher Young - Innovate UK UKRI" userId="9536ccd1-4368-4150-aca0-08bd620e98b0" providerId="ADAL" clId="{C7BDF901-0E66-53BD-B1CC-986F4CC793ED}" dt="2025-12-08T10:46:11.184" v="1067"/>
          <ac:spMkLst>
            <pc:docMk/>
            <pc:sldMk cId="2561498648" sldId="9628"/>
            <ac:spMk id="15" creationId="{3E0F88CD-8D20-67F7-FCAF-84B808703DFB}"/>
          </ac:spMkLst>
        </pc:spChg>
        <pc:spChg chg="mod">
          <ac:chgData name="Christopher Young - Innovate UK UKRI" userId="9536ccd1-4368-4150-aca0-08bd620e98b0" providerId="ADAL" clId="{C7BDF901-0E66-53BD-B1CC-986F4CC793ED}" dt="2025-12-08T10:46:11.184" v="1067"/>
          <ac:spMkLst>
            <pc:docMk/>
            <pc:sldMk cId="2561498648" sldId="9628"/>
            <ac:spMk id="16" creationId="{B05A4F53-DF35-8075-5017-DF704EE3A0CF}"/>
          </ac:spMkLst>
        </pc:spChg>
        <pc:spChg chg="mod">
          <ac:chgData name="Christopher Young - Innovate UK UKRI" userId="9536ccd1-4368-4150-aca0-08bd620e98b0" providerId="ADAL" clId="{C7BDF901-0E66-53BD-B1CC-986F4CC793ED}" dt="2025-12-08T10:46:11.184" v="1067"/>
          <ac:spMkLst>
            <pc:docMk/>
            <pc:sldMk cId="2561498648" sldId="9628"/>
            <ac:spMk id="17" creationId="{30286CE9-6F0C-8BCF-7BBB-E98C6B69066B}"/>
          </ac:spMkLst>
        </pc:spChg>
        <pc:spChg chg="mod">
          <ac:chgData name="Christopher Young - Innovate UK UKRI" userId="9536ccd1-4368-4150-aca0-08bd620e98b0" providerId="ADAL" clId="{C7BDF901-0E66-53BD-B1CC-986F4CC793ED}" dt="2025-12-08T10:46:32.384" v="1068"/>
          <ac:spMkLst>
            <pc:docMk/>
            <pc:sldMk cId="2561498648" sldId="9628"/>
            <ac:spMk id="19" creationId="{EF1FC881-6367-DD2D-483D-56ECB4D643DC}"/>
          </ac:spMkLst>
        </pc:spChg>
        <pc:spChg chg="mod">
          <ac:chgData name="Christopher Young - Innovate UK UKRI" userId="9536ccd1-4368-4150-aca0-08bd620e98b0" providerId="ADAL" clId="{C7BDF901-0E66-53BD-B1CC-986F4CC793ED}" dt="2025-12-08T10:46:32.384" v="1068"/>
          <ac:spMkLst>
            <pc:docMk/>
            <pc:sldMk cId="2561498648" sldId="9628"/>
            <ac:spMk id="20" creationId="{9F66E6FC-8B47-E87A-34CF-7C3153231CC3}"/>
          </ac:spMkLst>
        </pc:spChg>
        <pc:spChg chg="mod">
          <ac:chgData name="Christopher Young - Innovate UK UKRI" userId="9536ccd1-4368-4150-aca0-08bd620e98b0" providerId="ADAL" clId="{C7BDF901-0E66-53BD-B1CC-986F4CC793ED}" dt="2025-12-08T10:46:32.384" v="1068"/>
          <ac:spMkLst>
            <pc:docMk/>
            <pc:sldMk cId="2561498648" sldId="9628"/>
            <ac:spMk id="21" creationId="{068ACEFF-9235-C536-28E0-0D339C1B6BA1}"/>
          </ac:spMkLst>
        </pc:spChg>
        <pc:spChg chg="mod">
          <ac:chgData name="Christopher Young - Innovate UK UKRI" userId="9536ccd1-4368-4150-aca0-08bd620e98b0" providerId="ADAL" clId="{C7BDF901-0E66-53BD-B1CC-986F4CC793ED}" dt="2025-12-08T10:48:04.870" v="1072"/>
          <ac:spMkLst>
            <pc:docMk/>
            <pc:sldMk cId="2561498648" sldId="9628"/>
            <ac:spMk id="23" creationId="{617FC632-B433-831C-12D0-7A6C3BD8E081}"/>
          </ac:spMkLst>
        </pc:spChg>
        <pc:spChg chg="mod">
          <ac:chgData name="Christopher Young - Innovate UK UKRI" userId="9536ccd1-4368-4150-aca0-08bd620e98b0" providerId="ADAL" clId="{C7BDF901-0E66-53BD-B1CC-986F4CC793ED}" dt="2025-12-08T10:48:04.870" v="1072"/>
          <ac:spMkLst>
            <pc:docMk/>
            <pc:sldMk cId="2561498648" sldId="9628"/>
            <ac:spMk id="24" creationId="{42060263-40DA-2D78-8EA8-FE18D2BA8A8C}"/>
          </ac:spMkLst>
        </pc:spChg>
        <pc:grpChg chg="add mod">
          <ac:chgData name="Christopher Young - Innovate UK UKRI" userId="9536ccd1-4368-4150-aca0-08bd620e98b0" providerId="ADAL" clId="{C7BDF901-0E66-53BD-B1CC-986F4CC793ED}" dt="2025-12-08T10:46:57.967" v="1071" actId="14100"/>
          <ac:grpSpMkLst>
            <pc:docMk/>
            <pc:sldMk cId="2561498648" sldId="9628"/>
            <ac:grpSpMk id="11" creationId="{ADE3D8E6-D570-1FC3-45E8-2B7C10EE5083}"/>
          </ac:grpSpMkLst>
        </pc:grpChg>
        <pc:grpChg chg="add mod">
          <ac:chgData name="Christopher Young - Innovate UK UKRI" userId="9536ccd1-4368-4150-aca0-08bd620e98b0" providerId="ADAL" clId="{C7BDF901-0E66-53BD-B1CC-986F4CC793ED}" dt="2025-12-08T10:46:11.184" v="1067"/>
          <ac:grpSpMkLst>
            <pc:docMk/>
            <pc:sldMk cId="2561498648" sldId="9628"/>
            <ac:grpSpMk id="14" creationId="{40235432-57AA-1928-4F1B-9E55B35E1FAC}"/>
          </ac:grpSpMkLst>
        </pc:grpChg>
        <pc:grpChg chg="add mod">
          <ac:chgData name="Christopher Young - Innovate UK UKRI" userId="9536ccd1-4368-4150-aca0-08bd620e98b0" providerId="ADAL" clId="{C7BDF901-0E66-53BD-B1CC-986F4CC793ED}" dt="2025-12-08T10:46:48.300" v="1070" actId="14100"/>
          <ac:grpSpMkLst>
            <pc:docMk/>
            <pc:sldMk cId="2561498648" sldId="9628"/>
            <ac:grpSpMk id="18" creationId="{18FA08DA-A5BA-D0B9-A8F0-2BA546A96BCD}"/>
          </ac:grpSpMkLst>
        </pc:grpChg>
        <pc:grpChg chg="add mod">
          <ac:chgData name="Christopher Young - Innovate UK UKRI" userId="9536ccd1-4368-4150-aca0-08bd620e98b0" providerId="ADAL" clId="{C7BDF901-0E66-53BD-B1CC-986F4CC793ED}" dt="2025-12-08T10:48:16.504" v="1074" actId="14100"/>
          <ac:grpSpMkLst>
            <pc:docMk/>
            <pc:sldMk cId="2561498648" sldId="9628"/>
            <ac:grpSpMk id="22" creationId="{014D547C-9233-2529-82CD-A0037C974B29}"/>
          </ac:grpSpMkLst>
        </pc:grpChg>
      </pc:sldChg>
      <pc:sldChg chg="modSp mod">
        <pc:chgData name="Christopher Young - Innovate UK UKRI" userId="9536ccd1-4368-4150-aca0-08bd620e98b0" providerId="ADAL" clId="{C7BDF901-0E66-53BD-B1CC-986F4CC793ED}" dt="2025-12-08T11:54:25.455" v="1953" actId="20577"/>
        <pc:sldMkLst>
          <pc:docMk/>
          <pc:sldMk cId="2154672168" sldId="9629"/>
        </pc:sldMkLst>
        <pc:spChg chg="mod">
          <ac:chgData name="Christopher Young - Innovate UK UKRI" userId="9536ccd1-4368-4150-aca0-08bd620e98b0" providerId="ADAL" clId="{C7BDF901-0E66-53BD-B1CC-986F4CC793ED}" dt="2025-12-08T11:53:48.458" v="1916" actId="20577"/>
          <ac:spMkLst>
            <pc:docMk/>
            <pc:sldMk cId="2154672168" sldId="9629"/>
            <ac:spMk id="4" creationId="{2550D59B-FD79-AC62-2E68-99E9CB335430}"/>
          </ac:spMkLst>
        </pc:spChg>
        <pc:spChg chg="mod">
          <ac:chgData name="Christopher Young - Innovate UK UKRI" userId="9536ccd1-4368-4150-aca0-08bd620e98b0" providerId="ADAL" clId="{C7BDF901-0E66-53BD-B1CC-986F4CC793ED}" dt="2025-12-08T11:54:25.455" v="1953" actId="20577"/>
          <ac:spMkLst>
            <pc:docMk/>
            <pc:sldMk cId="2154672168" sldId="9629"/>
            <ac:spMk id="5" creationId="{7ED65852-1F6F-709B-2627-FA50F8BF3B45}"/>
          </ac:spMkLst>
        </pc:spChg>
        <pc:spChg chg="mod">
          <ac:chgData name="Christopher Young - Innovate UK UKRI" userId="9536ccd1-4368-4150-aca0-08bd620e98b0" providerId="ADAL" clId="{C7BDF901-0E66-53BD-B1CC-986F4CC793ED}" dt="2025-12-08T10:51:10.361" v="1080" actId="14100"/>
          <ac:spMkLst>
            <pc:docMk/>
            <pc:sldMk cId="2154672168" sldId="9629"/>
            <ac:spMk id="6" creationId="{31618C7F-A36F-5620-B310-BD83D01500D0}"/>
          </ac:spMkLst>
        </pc:spChg>
        <pc:spChg chg="mod">
          <ac:chgData name="Christopher Young - Innovate UK UKRI" userId="9536ccd1-4368-4150-aca0-08bd620e98b0" providerId="ADAL" clId="{C7BDF901-0E66-53BD-B1CC-986F4CC793ED}" dt="2025-12-08T10:51:21.564" v="1082" actId="14100"/>
          <ac:spMkLst>
            <pc:docMk/>
            <pc:sldMk cId="2154672168" sldId="9629"/>
            <ac:spMk id="7" creationId="{EB41DB92-F38C-1D76-9502-A067E7E55754}"/>
          </ac:spMkLst>
        </pc:spChg>
      </pc:sldChg>
      <pc:sldChg chg="modSp mod">
        <pc:chgData name="Christopher Young - Innovate UK UKRI" userId="9536ccd1-4368-4150-aca0-08bd620e98b0" providerId="ADAL" clId="{C7BDF901-0E66-53BD-B1CC-986F4CC793ED}" dt="2025-12-08T11:58:38.604" v="2060" actId="20577"/>
        <pc:sldMkLst>
          <pc:docMk/>
          <pc:sldMk cId="2098789297" sldId="9630"/>
        </pc:sldMkLst>
        <pc:spChg chg="mod">
          <ac:chgData name="Christopher Young - Innovate UK UKRI" userId="9536ccd1-4368-4150-aca0-08bd620e98b0" providerId="ADAL" clId="{C7BDF901-0E66-53BD-B1CC-986F4CC793ED}" dt="2025-12-08T11:58:38.604" v="2060" actId="20577"/>
          <ac:spMkLst>
            <pc:docMk/>
            <pc:sldMk cId="2098789297" sldId="9630"/>
            <ac:spMk id="22" creationId="{21BD4CA1-35EE-B436-3419-76F6CD32F42F}"/>
          </ac:spMkLst>
        </pc:spChg>
      </pc:sldChg>
      <pc:sldChg chg="modSp mod">
        <pc:chgData name="Christopher Young - Innovate UK UKRI" userId="9536ccd1-4368-4150-aca0-08bd620e98b0" providerId="ADAL" clId="{C7BDF901-0E66-53BD-B1CC-986F4CC793ED}" dt="2025-12-08T12:04:33.614" v="2300" actId="20577"/>
        <pc:sldMkLst>
          <pc:docMk/>
          <pc:sldMk cId="674749266" sldId="9631"/>
        </pc:sldMkLst>
        <pc:spChg chg="mod">
          <ac:chgData name="Christopher Young - Innovate UK UKRI" userId="9536ccd1-4368-4150-aca0-08bd620e98b0" providerId="ADAL" clId="{C7BDF901-0E66-53BD-B1CC-986F4CC793ED}" dt="2025-12-08T12:01:25.476" v="2198" actId="20577"/>
          <ac:spMkLst>
            <pc:docMk/>
            <pc:sldMk cId="674749266" sldId="9631"/>
            <ac:spMk id="3" creationId="{7F8D3B8E-2611-CFCA-D8AC-B08D0D2FD23D}"/>
          </ac:spMkLst>
        </pc:spChg>
        <pc:spChg chg="mod">
          <ac:chgData name="Christopher Young - Innovate UK UKRI" userId="9536ccd1-4368-4150-aca0-08bd620e98b0" providerId="ADAL" clId="{C7BDF901-0E66-53BD-B1CC-986F4CC793ED}" dt="2025-12-08T12:04:33.614" v="2300" actId="20577"/>
          <ac:spMkLst>
            <pc:docMk/>
            <pc:sldMk cId="674749266" sldId="9631"/>
            <ac:spMk id="12" creationId="{31D78CFE-C6AB-AE6E-E566-AB3B5B921377}"/>
          </ac:spMkLst>
        </pc:spChg>
      </pc:sldChg>
      <pc:sldChg chg="modSp mod">
        <pc:chgData name="Christopher Young - Innovate UK UKRI" userId="9536ccd1-4368-4150-aca0-08bd620e98b0" providerId="ADAL" clId="{C7BDF901-0E66-53BD-B1CC-986F4CC793ED}" dt="2025-12-08T12:06:45.402" v="2334" actId="20577"/>
        <pc:sldMkLst>
          <pc:docMk/>
          <pc:sldMk cId="1827610463" sldId="9632"/>
        </pc:sldMkLst>
        <pc:spChg chg="mod">
          <ac:chgData name="Christopher Young - Innovate UK UKRI" userId="9536ccd1-4368-4150-aca0-08bd620e98b0" providerId="ADAL" clId="{C7BDF901-0E66-53BD-B1CC-986F4CC793ED}" dt="2025-12-08T12:05:32.529" v="2330" actId="20577"/>
          <ac:spMkLst>
            <pc:docMk/>
            <pc:sldMk cId="1827610463" sldId="9632"/>
            <ac:spMk id="3" creationId="{52A81E11-E509-6DF1-24C6-ED708CAF0279}"/>
          </ac:spMkLst>
        </pc:spChg>
        <pc:spChg chg="mod">
          <ac:chgData name="Christopher Young - Innovate UK UKRI" userId="9536ccd1-4368-4150-aca0-08bd620e98b0" providerId="ADAL" clId="{C7BDF901-0E66-53BD-B1CC-986F4CC793ED}" dt="2025-12-08T12:06:45.402" v="2334" actId="20577"/>
          <ac:spMkLst>
            <pc:docMk/>
            <pc:sldMk cId="1827610463" sldId="9632"/>
            <ac:spMk id="18" creationId="{F6A248EE-0C77-54C2-E98B-305538C6359C}"/>
          </ac:spMkLst>
        </pc:spChg>
      </pc:sldChg>
      <pc:sldChg chg="modSp mod">
        <pc:chgData name="Christopher Young - Innovate UK UKRI" userId="9536ccd1-4368-4150-aca0-08bd620e98b0" providerId="ADAL" clId="{C7BDF901-0E66-53BD-B1CC-986F4CC793ED}" dt="2025-12-08T12:13:39.181" v="2662" actId="6549"/>
        <pc:sldMkLst>
          <pc:docMk/>
          <pc:sldMk cId="1833046874" sldId="9633"/>
        </pc:sldMkLst>
        <pc:spChg chg="mod">
          <ac:chgData name="Christopher Young - Innovate UK UKRI" userId="9536ccd1-4368-4150-aca0-08bd620e98b0" providerId="ADAL" clId="{C7BDF901-0E66-53BD-B1CC-986F4CC793ED}" dt="2025-12-08T12:13:39.181" v="2662" actId="6549"/>
          <ac:spMkLst>
            <pc:docMk/>
            <pc:sldMk cId="1833046874" sldId="9633"/>
            <ac:spMk id="3" creationId="{7CDA8CF9-84D4-E04E-F100-06EFE5BD7C50}"/>
          </ac:spMkLst>
        </pc:spChg>
      </pc:sldChg>
      <pc:sldChg chg="modSp mod">
        <pc:chgData name="Christopher Young - Innovate UK UKRI" userId="9536ccd1-4368-4150-aca0-08bd620e98b0" providerId="ADAL" clId="{C7BDF901-0E66-53BD-B1CC-986F4CC793ED}" dt="2025-12-08T12:49:07.428" v="2753" actId="113"/>
        <pc:sldMkLst>
          <pc:docMk/>
          <pc:sldMk cId="309944613" sldId="9639"/>
        </pc:sldMkLst>
        <pc:spChg chg="mod">
          <ac:chgData name="Christopher Young - Innovate UK UKRI" userId="9536ccd1-4368-4150-aca0-08bd620e98b0" providerId="ADAL" clId="{C7BDF901-0E66-53BD-B1CC-986F4CC793ED}" dt="2025-12-08T12:14:48.740" v="2674" actId="20577"/>
          <ac:spMkLst>
            <pc:docMk/>
            <pc:sldMk cId="309944613" sldId="9639"/>
            <ac:spMk id="2" creationId="{9E6D9232-D026-5CD5-27CF-43B9DB60F3F5}"/>
          </ac:spMkLst>
        </pc:spChg>
        <pc:spChg chg="mod">
          <ac:chgData name="Christopher Young - Innovate UK UKRI" userId="9536ccd1-4368-4150-aca0-08bd620e98b0" providerId="ADAL" clId="{C7BDF901-0E66-53BD-B1CC-986F4CC793ED}" dt="2025-12-08T12:49:07.428" v="2753" actId="113"/>
          <ac:spMkLst>
            <pc:docMk/>
            <pc:sldMk cId="309944613" sldId="9639"/>
            <ac:spMk id="3" creationId="{1DCD20B0-DC33-220E-30D3-7D8E981BE76D}"/>
          </ac:spMkLst>
        </pc:spChg>
      </pc:sldChg>
      <pc:sldChg chg="addSp modSp add mod">
        <pc:chgData name="Christopher Young - Innovate UK UKRI" userId="9536ccd1-4368-4150-aca0-08bd620e98b0" providerId="ADAL" clId="{C7BDF901-0E66-53BD-B1CC-986F4CC793ED}" dt="2025-12-08T12:50:09.800" v="2793" actId="20577"/>
        <pc:sldMkLst>
          <pc:docMk/>
          <pc:sldMk cId="1874858189" sldId="9640"/>
        </pc:sldMkLst>
        <pc:spChg chg="mod">
          <ac:chgData name="Christopher Young - Innovate UK UKRI" userId="9536ccd1-4368-4150-aca0-08bd620e98b0" providerId="ADAL" clId="{C7BDF901-0E66-53BD-B1CC-986F4CC793ED}" dt="2025-12-08T12:50:09.800" v="2793" actId="20577"/>
          <ac:spMkLst>
            <pc:docMk/>
            <pc:sldMk cId="1874858189" sldId="9640"/>
            <ac:spMk id="3" creationId="{304F85E1-6769-2811-8389-880584FCADBD}"/>
          </ac:spMkLst>
        </pc:spChg>
        <pc:spChg chg="add">
          <ac:chgData name="Christopher Young - Innovate UK UKRI" userId="9536ccd1-4368-4150-aca0-08bd620e98b0" providerId="ADAL" clId="{C7BDF901-0E66-53BD-B1CC-986F4CC793ED}" dt="2025-12-08T12:43:31.237" v="2678"/>
          <ac:spMkLst>
            <pc:docMk/>
            <pc:sldMk cId="1874858189" sldId="9640"/>
            <ac:spMk id="4" creationId="{7227DF57-90E9-CBAF-1A38-CE6CA51F799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E9A4A-3203-D544-A0F2-9B4A7A1B021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F3BA1D-A00F-DB41-84DA-BE26C4853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86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64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518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24B1D-5B0E-E140-A273-2B3CBD8E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0F6E72-494B-EE41-940A-5363759F9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055EE-3429-4747-85D7-E80F416B6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810BD-6E3C-2A44-98CD-199F950EF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6FB78-E2B9-6443-B2AB-3819D09E9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973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7DB4E-3208-3942-818F-5C45E0066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E12F27-7C78-8C4D-A651-A634C083C6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044B7-3965-9D40-9CFB-B376EE6F3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B57D9-A0EA-2A45-A965-DBA30B49F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93EE2-3FB8-2341-BC3D-B9BBFB5EE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47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D3FB39-29BA-2F42-9438-6405954A7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D7D58E-BAED-2941-B30F-167494BC5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171C3A-2239-054D-973E-5EF18FAC0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DA16F-4ADD-6443-9509-212D1EFF4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89A274-3B0A-624C-AB37-77810D5A8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145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6730D-8E43-4536-8704-120530214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706" y="425037"/>
            <a:ext cx="10515600" cy="1325563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01B67-998A-4A1B-921A-4C71BB59198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23693" y="1825625"/>
            <a:ext cx="10515600" cy="37750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7327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609102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24B1D-5B0E-E140-A273-2B3CBD8E0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0F6E72-494B-EE41-940A-5363759F9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055EE-3429-4747-85D7-E80F416B6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810BD-6E3C-2A44-98CD-199F950EF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6FB78-E2B9-6443-B2AB-3819D09E9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812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366B3-45DD-AE47-8A7F-22703B072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9A7D0-6314-F748-972F-DD19307EC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A09D9-F3C6-AA43-B0C0-C1AFACC55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EE94B-A617-5E4C-A6C4-6D9909BDC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440FB-F1D4-854C-97A7-77E67012B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7473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6C4-79A9-0541-8A29-9FD07C15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713EA2-ECE6-AA41-9591-66C02587E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455C20-2252-EC41-82AA-6F63D12B9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29631-0877-204F-BDE8-860D02189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CEE0D-98FF-BB4B-853C-6692C3AD4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7487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43EB1-78A0-504E-9E77-D495AD57B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508F2-78EE-7A47-8A5D-6F90242A49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7ED035-F7B3-004B-9659-A34DF25D7C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35E0D5-A459-DC42-B607-51C3396F6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B1E39C-47D9-8B49-AF18-F126DB737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660C60-A2DB-9042-B2C8-5DD498CEF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0787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17597-8A65-5D48-91B9-6296BF0C5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011A31-A233-EE43-8CEA-A5A1E92D8D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125B4-47DF-1E43-A944-92881DC81D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7C9C73-8EA0-934E-B04E-E87C76572F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3D45EB-5F0A-1F42-B324-7E8D57ADC4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4EC4AB-2EBA-7047-A9B5-AC6045A52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1F4608-83CE-AA47-8413-CA2690BC0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3A2C2E-1A95-A94B-9B21-CE6CC5EC6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2810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CEC25-5F90-3440-9E19-681839FAC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BC4AC2-36DD-3F4F-B86B-362D11CDC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F41334-BDDF-2642-ACBD-97768E503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E166AB-DA97-3A48-9493-CBE7BC234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381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366B3-45DD-AE47-8A7F-22703B072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9A7D0-6314-F748-972F-DD19307EC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A09D9-F3C6-AA43-B0C0-C1AFACC55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EE94B-A617-5E4C-A6C4-6D9909BDC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440FB-F1D4-854C-97A7-77E67012B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8994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5A395B-9780-D646-802E-99D884463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DAC869-2240-1F4F-95BE-1DD38CB77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500DF4-390D-A049-9FC1-CD4E7D1AF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059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30434-FE9A-984C-8827-8A6A2B892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DFF3E-E98E-1044-9368-202B430B6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0CB937-C1A0-6B40-9A83-C921DC9CD6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7FD0FD-B0D0-EA40-8A0B-A50152A44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93C4A-B984-2B4C-9A75-F8A30115B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432133-8FEE-D74C-A61F-1DE4F5BD3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0827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ED351-B6E8-3D4B-8D40-CDA874F34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51DAD1-65E4-164A-B1FA-0F88B3C6D1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FA5BB7-6B2A-4E4A-991E-3885FF200D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384D25-6268-D740-AD8D-E967A6D7B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F4F8D7-D392-3C47-A98B-76265E339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9E9D9-D984-9A4D-A327-D28DF7A6B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498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7DB4E-3208-3942-818F-5C45E0066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E12F27-7C78-8C4D-A651-A634C083C6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044B7-3965-9D40-9CFB-B376EE6F3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B57D9-A0EA-2A45-A965-DBA30B49F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93EE2-3FB8-2341-BC3D-B9BBFB5EE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910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D3FB39-29BA-2F42-9438-6405954A7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D7D58E-BAED-2941-B30F-167494BC5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171C3A-2239-054D-973E-5EF18FAC0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DA16F-4ADD-6443-9509-212D1EFF4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89A274-3B0A-624C-AB37-77810D5A8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450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C26C4-79A9-0541-8A29-9FD07C15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713EA2-ECE6-AA41-9591-66C02587E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455C20-2252-EC41-82AA-6F63D12B9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29631-0877-204F-BDE8-860D02189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CEE0D-98FF-BB4B-853C-6692C3AD4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164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43EB1-78A0-504E-9E77-D495AD57B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508F2-78EE-7A47-8A5D-6F90242A49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7ED035-F7B3-004B-9659-A34DF25D7C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35E0D5-A459-DC42-B607-51C3396F6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B1E39C-47D9-8B49-AF18-F126DB737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660C60-A2DB-9042-B2C8-5DD498CEF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926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17597-8A65-5D48-91B9-6296BF0C5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011A31-A233-EE43-8CEA-A5A1E92D8D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125B4-47DF-1E43-A944-92881DC81D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7C9C73-8EA0-934E-B04E-E87C76572F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3D45EB-5F0A-1F42-B324-7E8D57ADC4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4EC4AB-2EBA-7047-A9B5-AC6045A52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1F4608-83CE-AA47-8413-CA2690BC0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3A2C2E-1A95-A94B-9B21-CE6CC5EC6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460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CEC25-5F90-3440-9E19-681839FAC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BC4AC2-36DD-3F4F-B86B-362D11CDC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F41334-BDDF-2642-ACBD-97768E503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E166AB-DA97-3A48-9493-CBE7BC234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13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5A395B-9780-D646-802E-99D884463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DAC869-2240-1F4F-95BE-1DD38CB77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500DF4-390D-A049-9FC1-CD4E7D1AF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887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30434-FE9A-984C-8827-8A6A2B892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DFF3E-E98E-1044-9368-202B430B6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0CB937-C1A0-6B40-9A83-C921DC9CD6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7FD0FD-B0D0-EA40-8A0B-A50152A44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93C4A-B984-2B4C-9A75-F8A30115B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432133-8FEE-D74C-A61F-1DE4F5BD3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43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ED351-B6E8-3D4B-8D40-CDA874F34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51DAD1-65E4-164A-B1FA-0F88B3C6D1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FA5BB7-6B2A-4E4A-991E-3885FF200D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384D25-6268-D740-AD8D-E967A6D7B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F4F8D7-D392-3C47-A98B-76265E339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9E9D9-D984-9A4D-A327-D28DF7A6B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353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C0744D-6DC8-704C-B870-A53B9A0D8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7C6620-124B-3F4E-9BE1-8EDED693E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0E18B-CE68-B34E-96A5-879ACEB931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7B827D-4759-8241-97EF-F3AC15C7AC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F7701-9873-CD42-A544-2D228FF44E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284EC1-544F-AD4C-AD14-B7AF8FEF0C3A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40" y="5802309"/>
            <a:ext cx="1682753" cy="539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649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705" r:id="rId12"/>
    <p:sldLayoutId id="214748370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Wingdings" pitchFamily="2" charset="2"/>
        <a:buChar char="§"/>
        <a:defRPr sz="2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4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0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C0744D-6DC8-704C-B870-A53B9A0D8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7C6620-124B-3F4E-9BE1-8EDED693E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0E18B-CE68-B34E-96A5-879ACEB931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3426F-C57B-2740-A0EA-77F92F1BB44E}" type="datetimeFigureOut">
              <a:rPr lang="en-US" smtClean="0"/>
              <a:t>12/8/25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7B827D-4759-8241-97EF-F3AC15C7AC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F7701-9873-CD42-A544-2D228FF44E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27428-FED5-8544-B08E-879628B3B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Wingdings" pitchFamily="2" charset="2"/>
        <a:buChar char="§"/>
        <a:defRPr sz="2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4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20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Wingdings" pitchFamily="2" charset="2"/>
        <a:buChar char="§"/>
        <a:defRPr sz="180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5" Type="http://schemas.openxmlformats.org/officeDocument/2006/relationships/hyperlink" Target="mailto:Louise.Mothersole@IUK.UKRI.org" TargetMode="Externa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eufunding.ukri.org/subscribe" TargetMode="External"/><Relationship Id="rId4" Type="http://schemas.openxmlformats.org/officeDocument/2006/relationships/hyperlink" Target="mailto:ncp-rules@iuk.ukri.or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info/funding-tenders/opportunities/docs/2021-2027/common/agr-contr/ls-mga_en.pdf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3F057FD-77BC-4F1F-B3CF-893CBBEDA7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8881" y="2801979"/>
            <a:ext cx="3373120" cy="405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8E48954-942C-1C4C-818E-BEF11B1D1890}"/>
              </a:ext>
            </a:extLst>
          </p:cNvPr>
          <p:cNvSpPr txBox="1"/>
          <p:nvPr/>
        </p:nvSpPr>
        <p:spPr>
          <a:xfrm>
            <a:off x="1366033" y="1859340"/>
            <a:ext cx="9616927" cy="1446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4400" b="1" spc="-1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Horizon Europe – Lump Sum Funding an overview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A16C876-2514-2E47-9712-09D7232D75F4}"/>
              </a:ext>
            </a:extLst>
          </p:cNvPr>
          <p:cNvSpPr/>
          <p:nvPr/>
        </p:nvSpPr>
        <p:spPr>
          <a:xfrm>
            <a:off x="1366033" y="3730390"/>
            <a:ext cx="847900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 Young</a:t>
            </a:r>
          </a:p>
          <a:p>
            <a:r>
              <a:rPr lang="en-GB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Horizon Europe UK Legal and Financial National Contact Point</a:t>
            </a:r>
          </a:p>
          <a:p>
            <a:r>
              <a:rPr lang="en-GB" sz="20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christopher.young@iuk.ukri.org</a:t>
            </a:r>
            <a:r>
              <a:rPr lang="en-GB" sz="20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GB" sz="2000" baseline="30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December 2025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5E3F99-89A7-874F-8681-561B34E348D4}"/>
              </a:ext>
            </a:extLst>
          </p:cNvPr>
          <p:cNvSpPr txBox="1"/>
          <p:nvPr/>
        </p:nvSpPr>
        <p:spPr>
          <a:xfrm>
            <a:off x="2530258" y="501041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0" name="Picture 9" descr="A purple and black square with a black background&#10;&#10;Description automatically generated">
            <a:extLst>
              <a:ext uri="{FF2B5EF4-FFF2-40B4-BE49-F238E27FC236}">
                <a16:creationId xmlns:a16="http://schemas.microsoft.com/office/drawing/2014/main" id="{D348251E-5E3C-24C0-9544-59F8801184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2514" y="346570"/>
            <a:ext cx="3340765" cy="1075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382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>
            <a:extLst>
              <a:ext uri="{FF2B5EF4-FFF2-40B4-BE49-F238E27FC236}">
                <a16:creationId xmlns:a16="http://schemas.microsoft.com/office/drawing/2014/main" id="{C46B424C-2865-03B2-1289-4468D6859360}"/>
              </a:ext>
            </a:extLst>
          </p:cNvPr>
          <p:cNvSpPr txBox="1">
            <a:spLocks/>
          </p:cNvSpPr>
          <p:nvPr/>
        </p:nvSpPr>
        <p:spPr>
          <a:xfrm>
            <a:off x="916939" y="366810"/>
            <a:ext cx="371221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3200" dirty="0"/>
              <a:t>Budget</a:t>
            </a:r>
            <a:r>
              <a:rPr lang="en-GB" sz="3200" spc="-140" dirty="0"/>
              <a:t> </a:t>
            </a:r>
            <a:r>
              <a:rPr lang="en-GB" sz="3200" spc="-10" dirty="0"/>
              <a:t>flexibility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CA1D64F5-F3C8-48F8-555B-DC5FA7A95A4E}"/>
              </a:ext>
            </a:extLst>
          </p:cNvPr>
          <p:cNvSpPr txBox="1"/>
          <p:nvPr/>
        </p:nvSpPr>
        <p:spPr>
          <a:xfrm>
            <a:off x="916939" y="1377100"/>
            <a:ext cx="9081263" cy="10105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n-GB" sz="1600" spc="-35" dirty="0">
                <a:solidFill>
                  <a:srgbClr val="4D4D4D"/>
                </a:solidFill>
                <a:latin typeface="Arial"/>
                <a:cs typeface="Arial"/>
              </a:rPr>
              <a:t>U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se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budget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as</a:t>
            </a:r>
            <a:r>
              <a:rPr sz="16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you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see</a:t>
            </a:r>
            <a:r>
              <a:rPr sz="16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fit</a:t>
            </a:r>
            <a:r>
              <a:rPr lang="en-GB" sz="1600" dirty="0">
                <a:solidFill>
                  <a:srgbClr val="4D4D4D"/>
                </a:solidFill>
                <a:latin typeface="Arial"/>
                <a:cs typeface="Arial"/>
              </a:rPr>
              <a:t> -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as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long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as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project</a:t>
            </a:r>
            <a:r>
              <a:rPr sz="16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is</a:t>
            </a:r>
            <a:r>
              <a:rPr sz="16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implemented</a:t>
            </a:r>
            <a:r>
              <a:rPr lang="en-GB" sz="1600" spc="-15" dirty="0">
                <a:solidFill>
                  <a:srgbClr val="4D4D4D"/>
                </a:solidFill>
                <a:latin typeface="Arial"/>
                <a:cs typeface="Arial"/>
              </a:rPr>
              <a:t> in GA - 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actual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distribution</a:t>
            </a:r>
            <a:r>
              <a:rPr sz="16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16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lump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sum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is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invisible</a:t>
            </a:r>
            <a:r>
              <a:rPr lang="en-GB" sz="1600" spc="-35" dirty="0">
                <a:solidFill>
                  <a:srgbClr val="4D4D4D"/>
                </a:solidFill>
                <a:latin typeface="Arial"/>
                <a:cs typeface="Arial"/>
              </a:rPr>
              <a:t> to Commission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600" dirty="0">
              <a:latin typeface="Arial"/>
              <a:cs typeface="Arial"/>
            </a:endParaRPr>
          </a:p>
          <a:p>
            <a:pPr marL="12700" marR="664845">
              <a:lnSpc>
                <a:spcPct val="100000"/>
              </a:lnSpc>
            </a:pP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Budget</a:t>
            </a:r>
            <a:r>
              <a:rPr sz="16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transfers</a:t>
            </a:r>
            <a:r>
              <a:rPr lang="en-GB" sz="1600" spc="-10" dirty="0">
                <a:solidFill>
                  <a:srgbClr val="4D4D4D"/>
                </a:solidFill>
                <a:latin typeface="Arial"/>
                <a:cs typeface="Arial"/>
              </a:rPr>
              <a:t> –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amendment</a:t>
            </a:r>
            <a:r>
              <a:rPr lang="en-GB" sz="1600" dirty="0">
                <a:solidFill>
                  <a:srgbClr val="4D4D4D"/>
                </a:solidFill>
                <a:latin typeface="Arial"/>
                <a:cs typeface="Arial"/>
              </a:rPr>
              <a:t> -</a:t>
            </a:r>
            <a:r>
              <a:rPr sz="16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if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600" spc="-25" dirty="0">
                <a:solidFill>
                  <a:srgbClr val="4D4D4D"/>
                </a:solidFill>
                <a:latin typeface="Arial"/>
                <a:cs typeface="Arial"/>
              </a:rPr>
              <a:t>to be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reflect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16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600" spc="-10" dirty="0">
                <a:solidFill>
                  <a:srgbClr val="4D4D4D"/>
                </a:solidFill>
                <a:latin typeface="Arial"/>
                <a:cs typeface="Arial"/>
              </a:rPr>
              <a:t>GA (Annex I)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.</a:t>
            </a:r>
            <a:endParaRPr sz="1600" dirty="0">
              <a:latin typeface="Arial"/>
              <a:cs typeface="Arial"/>
            </a:endParaRPr>
          </a:p>
        </p:txBody>
      </p:sp>
      <p:grpSp>
        <p:nvGrpSpPr>
          <p:cNvPr id="4" name="object 19">
            <a:extLst>
              <a:ext uri="{FF2B5EF4-FFF2-40B4-BE49-F238E27FC236}">
                <a16:creationId xmlns:a16="http://schemas.microsoft.com/office/drawing/2014/main" id="{7ECA8464-861A-F275-3919-B8151F6841E2}"/>
              </a:ext>
            </a:extLst>
          </p:cNvPr>
          <p:cNvGrpSpPr/>
          <p:nvPr/>
        </p:nvGrpSpPr>
        <p:grpSpPr>
          <a:xfrm>
            <a:off x="9995027" y="267334"/>
            <a:ext cx="1936114" cy="1071880"/>
            <a:chOff x="9995027" y="267334"/>
            <a:chExt cx="1936114" cy="1071880"/>
          </a:xfrm>
        </p:grpSpPr>
        <p:pic>
          <p:nvPicPr>
            <p:cNvPr id="5" name="object 20">
              <a:extLst>
                <a:ext uri="{FF2B5EF4-FFF2-40B4-BE49-F238E27FC236}">
                  <a16:creationId xmlns:a16="http://schemas.microsoft.com/office/drawing/2014/main" id="{1C1B1B00-400C-5FDE-A12B-790502EEE8F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998202" y="270509"/>
              <a:ext cx="1929383" cy="1065276"/>
            </a:xfrm>
            <a:prstGeom prst="rect">
              <a:avLst/>
            </a:prstGeom>
          </p:spPr>
        </p:pic>
        <p:sp>
          <p:nvSpPr>
            <p:cNvPr id="6" name="object 21">
              <a:extLst>
                <a:ext uri="{FF2B5EF4-FFF2-40B4-BE49-F238E27FC236}">
                  <a16:creationId xmlns:a16="http://schemas.microsoft.com/office/drawing/2014/main" id="{9BB12FC2-F01D-80C9-C351-CB62E88B0280}"/>
                </a:ext>
              </a:extLst>
            </p:cNvPr>
            <p:cNvSpPr/>
            <p:nvPr/>
          </p:nvSpPr>
          <p:spPr>
            <a:xfrm>
              <a:off x="9998202" y="270509"/>
              <a:ext cx="1929764" cy="1065530"/>
            </a:xfrm>
            <a:custGeom>
              <a:avLst/>
              <a:gdLst/>
              <a:ahLst/>
              <a:cxnLst/>
              <a:rect l="l" t="t" r="r" b="b"/>
              <a:pathLst>
                <a:path w="1929765" h="1065530">
                  <a:moveTo>
                    <a:pt x="0" y="532638"/>
                  </a:moveTo>
                  <a:lnTo>
                    <a:pt x="7516" y="465824"/>
                  </a:lnTo>
                  <a:lnTo>
                    <a:pt x="29462" y="401487"/>
                  </a:lnTo>
                  <a:lnTo>
                    <a:pt x="64934" y="340127"/>
                  </a:lnTo>
                  <a:lnTo>
                    <a:pt x="113027" y="282241"/>
                  </a:lnTo>
                  <a:lnTo>
                    <a:pt x="141525" y="254757"/>
                  </a:lnTo>
                  <a:lnTo>
                    <a:pt x="172839" y="228329"/>
                  </a:lnTo>
                  <a:lnTo>
                    <a:pt x="206856" y="203019"/>
                  </a:lnTo>
                  <a:lnTo>
                    <a:pt x="243464" y="178890"/>
                  </a:lnTo>
                  <a:lnTo>
                    <a:pt x="282549" y="156005"/>
                  </a:lnTo>
                  <a:lnTo>
                    <a:pt x="323999" y="134424"/>
                  </a:lnTo>
                  <a:lnTo>
                    <a:pt x="367700" y="114212"/>
                  </a:lnTo>
                  <a:lnTo>
                    <a:pt x="413540" y="95430"/>
                  </a:lnTo>
                  <a:lnTo>
                    <a:pt x="461405" y="78140"/>
                  </a:lnTo>
                  <a:lnTo>
                    <a:pt x="511182" y="62406"/>
                  </a:lnTo>
                  <a:lnTo>
                    <a:pt x="562759" y="48289"/>
                  </a:lnTo>
                  <a:lnTo>
                    <a:pt x="616023" y="35852"/>
                  </a:lnTo>
                  <a:lnTo>
                    <a:pt x="670860" y="25157"/>
                  </a:lnTo>
                  <a:lnTo>
                    <a:pt x="727157" y="16267"/>
                  </a:lnTo>
                  <a:lnTo>
                    <a:pt x="784802" y="9243"/>
                  </a:lnTo>
                  <a:lnTo>
                    <a:pt x="843681" y="4149"/>
                  </a:lnTo>
                  <a:lnTo>
                    <a:pt x="903682" y="1047"/>
                  </a:lnTo>
                  <a:lnTo>
                    <a:pt x="964691" y="0"/>
                  </a:lnTo>
                  <a:lnTo>
                    <a:pt x="1025701" y="1047"/>
                  </a:lnTo>
                  <a:lnTo>
                    <a:pt x="1085702" y="4149"/>
                  </a:lnTo>
                  <a:lnTo>
                    <a:pt x="1144581" y="9243"/>
                  </a:lnTo>
                  <a:lnTo>
                    <a:pt x="1202226" y="16267"/>
                  </a:lnTo>
                  <a:lnTo>
                    <a:pt x="1258523" y="25157"/>
                  </a:lnTo>
                  <a:lnTo>
                    <a:pt x="1313360" y="35852"/>
                  </a:lnTo>
                  <a:lnTo>
                    <a:pt x="1366624" y="48289"/>
                  </a:lnTo>
                  <a:lnTo>
                    <a:pt x="1418201" y="62406"/>
                  </a:lnTo>
                  <a:lnTo>
                    <a:pt x="1467978" y="78140"/>
                  </a:lnTo>
                  <a:lnTo>
                    <a:pt x="1515843" y="95430"/>
                  </a:lnTo>
                  <a:lnTo>
                    <a:pt x="1561683" y="114212"/>
                  </a:lnTo>
                  <a:lnTo>
                    <a:pt x="1605384" y="134424"/>
                  </a:lnTo>
                  <a:lnTo>
                    <a:pt x="1646834" y="156005"/>
                  </a:lnTo>
                  <a:lnTo>
                    <a:pt x="1685919" y="178890"/>
                  </a:lnTo>
                  <a:lnTo>
                    <a:pt x="1722527" y="203019"/>
                  </a:lnTo>
                  <a:lnTo>
                    <a:pt x="1756544" y="228329"/>
                  </a:lnTo>
                  <a:lnTo>
                    <a:pt x="1787858" y="254757"/>
                  </a:lnTo>
                  <a:lnTo>
                    <a:pt x="1816356" y="282241"/>
                  </a:lnTo>
                  <a:lnTo>
                    <a:pt x="1841924" y="310718"/>
                  </a:lnTo>
                  <a:lnTo>
                    <a:pt x="1883820" y="370404"/>
                  </a:lnTo>
                  <a:lnTo>
                    <a:pt x="1912641" y="433315"/>
                  </a:lnTo>
                  <a:lnTo>
                    <a:pt x="1927486" y="498952"/>
                  </a:lnTo>
                  <a:lnTo>
                    <a:pt x="1929383" y="532638"/>
                  </a:lnTo>
                  <a:lnTo>
                    <a:pt x="1927486" y="566323"/>
                  </a:lnTo>
                  <a:lnTo>
                    <a:pt x="1912641" y="631960"/>
                  </a:lnTo>
                  <a:lnTo>
                    <a:pt x="1883820" y="694871"/>
                  </a:lnTo>
                  <a:lnTo>
                    <a:pt x="1841924" y="754557"/>
                  </a:lnTo>
                  <a:lnTo>
                    <a:pt x="1816356" y="783034"/>
                  </a:lnTo>
                  <a:lnTo>
                    <a:pt x="1787858" y="810518"/>
                  </a:lnTo>
                  <a:lnTo>
                    <a:pt x="1756544" y="836946"/>
                  </a:lnTo>
                  <a:lnTo>
                    <a:pt x="1722527" y="862256"/>
                  </a:lnTo>
                  <a:lnTo>
                    <a:pt x="1685919" y="886385"/>
                  </a:lnTo>
                  <a:lnTo>
                    <a:pt x="1646834" y="909270"/>
                  </a:lnTo>
                  <a:lnTo>
                    <a:pt x="1605384" y="930851"/>
                  </a:lnTo>
                  <a:lnTo>
                    <a:pt x="1561683" y="951063"/>
                  </a:lnTo>
                  <a:lnTo>
                    <a:pt x="1515843" y="969845"/>
                  </a:lnTo>
                  <a:lnTo>
                    <a:pt x="1467978" y="987135"/>
                  </a:lnTo>
                  <a:lnTo>
                    <a:pt x="1418201" y="1002869"/>
                  </a:lnTo>
                  <a:lnTo>
                    <a:pt x="1366624" y="1016986"/>
                  </a:lnTo>
                  <a:lnTo>
                    <a:pt x="1313360" y="1029423"/>
                  </a:lnTo>
                  <a:lnTo>
                    <a:pt x="1258523" y="1040118"/>
                  </a:lnTo>
                  <a:lnTo>
                    <a:pt x="1202226" y="1049008"/>
                  </a:lnTo>
                  <a:lnTo>
                    <a:pt x="1144581" y="1056032"/>
                  </a:lnTo>
                  <a:lnTo>
                    <a:pt x="1085702" y="1061126"/>
                  </a:lnTo>
                  <a:lnTo>
                    <a:pt x="1025701" y="1064228"/>
                  </a:lnTo>
                  <a:lnTo>
                    <a:pt x="964691" y="1065276"/>
                  </a:lnTo>
                  <a:lnTo>
                    <a:pt x="903682" y="1064228"/>
                  </a:lnTo>
                  <a:lnTo>
                    <a:pt x="843681" y="1061126"/>
                  </a:lnTo>
                  <a:lnTo>
                    <a:pt x="784802" y="1056032"/>
                  </a:lnTo>
                  <a:lnTo>
                    <a:pt x="727157" y="1049008"/>
                  </a:lnTo>
                  <a:lnTo>
                    <a:pt x="670860" y="1040118"/>
                  </a:lnTo>
                  <a:lnTo>
                    <a:pt x="616023" y="1029423"/>
                  </a:lnTo>
                  <a:lnTo>
                    <a:pt x="562759" y="1016986"/>
                  </a:lnTo>
                  <a:lnTo>
                    <a:pt x="511182" y="1002869"/>
                  </a:lnTo>
                  <a:lnTo>
                    <a:pt x="461405" y="987135"/>
                  </a:lnTo>
                  <a:lnTo>
                    <a:pt x="413540" y="969845"/>
                  </a:lnTo>
                  <a:lnTo>
                    <a:pt x="367700" y="951063"/>
                  </a:lnTo>
                  <a:lnTo>
                    <a:pt x="323999" y="930851"/>
                  </a:lnTo>
                  <a:lnTo>
                    <a:pt x="282549" y="909270"/>
                  </a:lnTo>
                  <a:lnTo>
                    <a:pt x="243464" y="886385"/>
                  </a:lnTo>
                  <a:lnTo>
                    <a:pt x="206856" y="862256"/>
                  </a:lnTo>
                  <a:lnTo>
                    <a:pt x="172839" y="836946"/>
                  </a:lnTo>
                  <a:lnTo>
                    <a:pt x="141525" y="810518"/>
                  </a:lnTo>
                  <a:lnTo>
                    <a:pt x="113027" y="783034"/>
                  </a:lnTo>
                  <a:lnTo>
                    <a:pt x="87459" y="754557"/>
                  </a:lnTo>
                  <a:lnTo>
                    <a:pt x="45563" y="694871"/>
                  </a:lnTo>
                  <a:lnTo>
                    <a:pt x="16742" y="631960"/>
                  </a:lnTo>
                  <a:lnTo>
                    <a:pt x="1897" y="566323"/>
                  </a:lnTo>
                  <a:lnTo>
                    <a:pt x="0" y="532638"/>
                  </a:lnTo>
                  <a:close/>
                </a:path>
              </a:pathLst>
            </a:custGeom>
            <a:ln w="6350">
              <a:solidFill>
                <a:srgbClr val="AFD10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22">
            <a:extLst>
              <a:ext uri="{FF2B5EF4-FFF2-40B4-BE49-F238E27FC236}">
                <a16:creationId xmlns:a16="http://schemas.microsoft.com/office/drawing/2014/main" id="{244BD9DB-3B87-3A69-E9DB-3724C02AF094}"/>
              </a:ext>
            </a:extLst>
          </p:cNvPr>
          <p:cNvSpPr txBox="1"/>
          <p:nvPr/>
        </p:nvSpPr>
        <p:spPr>
          <a:xfrm>
            <a:off x="10455034" y="372604"/>
            <a:ext cx="101663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Art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5.5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lump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sum MGA</a:t>
            </a:r>
            <a:endParaRPr sz="1800" dirty="0">
              <a:latin typeface="Arial"/>
              <a:cs typeface="Arial"/>
            </a:endParaRPr>
          </a:p>
        </p:txBody>
      </p:sp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206005CA-F1B2-1C17-298C-2057E6AA9D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244160"/>
              </p:ext>
            </p:extLst>
          </p:nvPr>
        </p:nvGraphicFramePr>
        <p:xfrm>
          <a:off x="1105649" y="2971863"/>
          <a:ext cx="9702050" cy="19386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0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5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9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55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5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55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55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255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1854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6096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378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20979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WP1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WP2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WP3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WP4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WP5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WP6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WP7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WP8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5019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b="1" spc="-10" dirty="0">
                          <a:latin typeface="Verdana"/>
                          <a:cs typeface="Verdana"/>
                        </a:rPr>
                        <a:t>Total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820"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900" b="1" dirty="0">
                          <a:latin typeface="Verdana"/>
                          <a:cs typeface="Verdana"/>
                        </a:rPr>
                        <a:t>Beneficiary</a:t>
                      </a:r>
                      <a:r>
                        <a:rPr sz="900" b="1" spc="-6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b="1" spc="-50" dirty="0">
                          <a:latin typeface="Verdana"/>
                          <a:cs typeface="Verdana"/>
                        </a:rPr>
                        <a:t>A</a:t>
                      </a:r>
                      <a:endParaRPr sz="900">
                        <a:latin typeface="Verdana"/>
                        <a:cs typeface="Verdana"/>
                      </a:endParaRPr>
                    </a:p>
                  </a:txBody>
                  <a:tcPr marL="0" marR="0" marT="104139" marB="0"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5104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250.000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3980" algn="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50.000</a:t>
                      </a:r>
                      <a:endParaRPr sz="1100" dirty="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300.000</a:t>
                      </a:r>
                      <a:endParaRPr sz="1100" dirty="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250.000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300.000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1.150.000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820"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900" b="1" dirty="0">
                          <a:latin typeface="Verdana"/>
                          <a:cs typeface="Verdana"/>
                        </a:rPr>
                        <a:t>Beneficiary</a:t>
                      </a:r>
                      <a:r>
                        <a:rPr sz="900" b="1" spc="-6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b="1" spc="-50" dirty="0">
                          <a:latin typeface="Verdana"/>
                          <a:cs typeface="Verdana"/>
                        </a:rPr>
                        <a:t>B</a:t>
                      </a:r>
                      <a:endParaRPr sz="900">
                        <a:latin typeface="Verdana"/>
                        <a:cs typeface="Verdana"/>
                      </a:endParaRPr>
                    </a:p>
                  </a:txBody>
                  <a:tcPr marL="0" marR="0" marT="104139" marB="0"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250.000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4D4D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350.000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3980" algn="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900.000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820"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900" b="1" dirty="0">
                          <a:latin typeface="Verdana"/>
                          <a:cs typeface="Verdana"/>
                        </a:rPr>
                        <a:t>Beneficiary</a:t>
                      </a:r>
                      <a:r>
                        <a:rPr sz="900" b="1" spc="-6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b="1" spc="-50" dirty="0">
                          <a:latin typeface="Verdana"/>
                          <a:cs typeface="Verdana"/>
                        </a:rPr>
                        <a:t>C</a:t>
                      </a:r>
                      <a:endParaRPr sz="900">
                        <a:latin typeface="Verdana"/>
                        <a:cs typeface="Verdana"/>
                      </a:endParaRPr>
                    </a:p>
                  </a:txBody>
                  <a:tcPr marL="0" marR="0" marT="104139" marB="0"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5104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lnT w="12700">
                      <a:solidFill>
                        <a:srgbClr val="4D4D4D"/>
                      </a:solidFill>
                      <a:prstDash val="solid"/>
                    </a:lnT>
                    <a:lnB w="12700">
                      <a:solidFill>
                        <a:srgbClr val="4D4D4D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3980" algn="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280.000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530.000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820"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sz="900" b="1" dirty="0">
                          <a:latin typeface="Verdana"/>
                          <a:cs typeface="Verdana"/>
                        </a:rPr>
                        <a:t>Beneficiary</a:t>
                      </a:r>
                      <a:r>
                        <a:rPr sz="900" b="1" spc="-6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b="1" spc="-50" dirty="0">
                          <a:latin typeface="Verdana"/>
                          <a:cs typeface="Verdana"/>
                        </a:rPr>
                        <a:t>D</a:t>
                      </a:r>
                      <a:endParaRPr sz="900">
                        <a:latin typeface="Verdana"/>
                        <a:cs typeface="Verdana"/>
                      </a:endParaRPr>
                    </a:p>
                  </a:txBody>
                  <a:tcPr marL="0" marR="0" marT="104139" marB="0"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120.000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lnT w="12700">
                      <a:solidFill>
                        <a:srgbClr val="4D4D4D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3980" algn="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420.000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8890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9554">
                <a:tc>
                  <a:txBody>
                    <a:bodyPr/>
                    <a:lstStyle/>
                    <a:p>
                      <a:pPr marL="64325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10" dirty="0">
                          <a:latin typeface="Verdana"/>
                          <a:cs typeface="Verdana"/>
                        </a:rPr>
                        <a:t>Total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05104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350.000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470.000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350.000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200.000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300.000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530.000</a:t>
                      </a:r>
                      <a:endParaRPr sz="1100" dirty="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200.000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600.000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10" dirty="0">
                          <a:latin typeface="Verdana"/>
                          <a:cs typeface="Verdana"/>
                        </a:rPr>
                        <a:t>3.000.000</a:t>
                      </a:r>
                      <a:endParaRPr sz="1100" dirty="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object 4">
            <a:extLst>
              <a:ext uri="{FF2B5EF4-FFF2-40B4-BE49-F238E27FC236}">
                <a16:creationId xmlns:a16="http://schemas.microsoft.com/office/drawing/2014/main" id="{5C0A0324-7087-722D-9403-A8EC85F1B3DF}"/>
              </a:ext>
            </a:extLst>
          </p:cNvPr>
          <p:cNvSpPr txBox="1"/>
          <p:nvPr/>
        </p:nvSpPr>
        <p:spPr>
          <a:xfrm>
            <a:off x="2857500" y="5217294"/>
            <a:ext cx="8614169" cy="10105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Transfer</a:t>
            </a:r>
            <a:r>
              <a:rPr sz="1600" spc="-4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between</a:t>
            </a:r>
            <a:r>
              <a:rPr sz="1600" spc="-5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Work</a:t>
            </a:r>
            <a:r>
              <a:rPr sz="1600" spc="-4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Packages</a:t>
            </a:r>
            <a:r>
              <a:rPr sz="1600" spc="-4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possible</a:t>
            </a:r>
            <a:r>
              <a:rPr sz="1600" spc="-5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if: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600" dirty="0">
              <a:latin typeface="Arial"/>
              <a:cs typeface="Arial"/>
            </a:endParaRPr>
          </a:p>
          <a:p>
            <a:pPr marL="1269365" marR="5080" indent="-342900">
              <a:lnSpc>
                <a:spcPct val="100000"/>
              </a:lnSpc>
              <a:spcBef>
                <a:spcPts val="5"/>
              </a:spcBef>
              <a:buClr>
                <a:srgbClr val="921580"/>
              </a:buClr>
              <a:buChar char="•"/>
              <a:tabLst>
                <a:tab pos="1269365" algn="l"/>
              </a:tabLst>
            </a:pP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Work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Packages</a:t>
            </a:r>
            <a:r>
              <a:rPr sz="1600" spc="-3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concerned</a:t>
            </a:r>
            <a:r>
              <a:rPr sz="16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600" spc="-30" dirty="0">
                <a:solidFill>
                  <a:srgbClr val="4D4D4D"/>
                </a:solidFill>
                <a:latin typeface="Arial"/>
                <a:cs typeface="Arial"/>
              </a:rPr>
              <a:t>NOT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completed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(and</a:t>
            </a:r>
            <a:r>
              <a:rPr sz="16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declared</a:t>
            </a:r>
            <a:r>
              <a:rPr sz="16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16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a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financial statement)</a:t>
            </a:r>
            <a:endParaRPr sz="1600" dirty="0">
              <a:latin typeface="Arial"/>
              <a:cs typeface="Arial"/>
            </a:endParaRPr>
          </a:p>
          <a:p>
            <a:pPr marL="1269365" indent="-342900">
              <a:lnSpc>
                <a:spcPct val="100000"/>
              </a:lnSpc>
              <a:buClr>
                <a:srgbClr val="921580"/>
              </a:buClr>
              <a:buChar char="•"/>
              <a:tabLst>
                <a:tab pos="1269365" algn="l"/>
              </a:tabLst>
            </a:pP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Justified</a:t>
            </a:r>
            <a:r>
              <a:rPr sz="1600" spc="-3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by</a:t>
            </a:r>
            <a:r>
              <a:rPr sz="16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technical</a:t>
            </a:r>
            <a:r>
              <a:rPr sz="1600" spc="-3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and</a:t>
            </a:r>
            <a:r>
              <a:rPr sz="16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scientific</a:t>
            </a:r>
            <a:r>
              <a:rPr sz="16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implementation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16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action</a:t>
            </a:r>
            <a:endParaRPr sz="1600" dirty="0">
              <a:latin typeface="Arial"/>
              <a:cs typeface="Arial"/>
            </a:endParaRPr>
          </a:p>
        </p:txBody>
      </p:sp>
      <p:pic>
        <p:nvPicPr>
          <p:cNvPr id="10" name="object 18">
            <a:extLst>
              <a:ext uri="{FF2B5EF4-FFF2-40B4-BE49-F238E27FC236}">
                <a16:creationId xmlns:a16="http://schemas.microsoft.com/office/drawing/2014/main" id="{262FB37D-586D-3EF0-6601-1F4FD69F97EF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73044" y="5653745"/>
            <a:ext cx="672846" cy="683513"/>
          </a:xfrm>
          <a:prstGeom prst="rect">
            <a:avLst/>
          </a:prstGeom>
        </p:spPr>
      </p:pic>
      <p:grpSp>
        <p:nvGrpSpPr>
          <p:cNvPr id="11" name="object 15">
            <a:extLst>
              <a:ext uri="{FF2B5EF4-FFF2-40B4-BE49-F238E27FC236}">
                <a16:creationId xmlns:a16="http://schemas.microsoft.com/office/drawing/2014/main" id="{ADE3D8E6-D570-1FC3-45E8-2B7C10EE5083}"/>
              </a:ext>
            </a:extLst>
          </p:cNvPr>
          <p:cNvGrpSpPr/>
          <p:nvPr/>
        </p:nvGrpSpPr>
        <p:grpSpPr>
          <a:xfrm>
            <a:off x="3619500" y="3304032"/>
            <a:ext cx="1346200" cy="412750"/>
            <a:chOff x="3257943" y="3304032"/>
            <a:chExt cx="1134745" cy="412750"/>
          </a:xfrm>
        </p:grpSpPr>
        <p:sp>
          <p:nvSpPr>
            <p:cNvPr id="12" name="object 16">
              <a:extLst>
                <a:ext uri="{FF2B5EF4-FFF2-40B4-BE49-F238E27FC236}">
                  <a16:creationId xmlns:a16="http://schemas.microsoft.com/office/drawing/2014/main" id="{53A36C7F-FC23-D840-76F6-9DCAA2D7D4BA}"/>
                </a:ext>
              </a:extLst>
            </p:cNvPr>
            <p:cNvSpPr/>
            <p:nvPr/>
          </p:nvSpPr>
          <p:spPr>
            <a:xfrm>
              <a:off x="3257943" y="3304146"/>
              <a:ext cx="542925" cy="412750"/>
            </a:xfrm>
            <a:custGeom>
              <a:avLst/>
              <a:gdLst/>
              <a:ahLst/>
              <a:cxnLst/>
              <a:rect l="l" t="t" r="r" b="b"/>
              <a:pathLst>
                <a:path w="542925" h="412750">
                  <a:moveTo>
                    <a:pt x="443145" y="0"/>
                  </a:moveTo>
                  <a:lnTo>
                    <a:pt x="394048" y="2984"/>
                  </a:lnTo>
                  <a:lnTo>
                    <a:pt x="345858" y="9812"/>
                  </a:lnTo>
                  <a:lnTo>
                    <a:pt x="298898" y="20366"/>
                  </a:lnTo>
                  <a:lnTo>
                    <a:pt x="253490" y="34532"/>
                  </a:lnTo>
                  <a:lnTo>
                    <a:pt x="209957" y="52194"/>
                  </a:lnTo>
                  <a:lnTo>
                    <a:pt x="168623" y="73236"/>
                  </a:lnTo>
                  <a:lnTo>
                    <a:pt x="129808" y="97543"/>
                  </a:lnTo>
                  <a:lnTo>
                    <a:pt x="93836" y="124999"/>
                  </a:lnTo>
                  <a:lnTo>
                    <a:pt x="61030" y="155490"/>
                  </a:lnTo>
                  <a:lnTo>
                    <a:pt x="31711" y="188899"/>
                  </a:lnTo>
                  <a:lnTo>
                    <a:pt x="0" y="188899"/>
                  </a:lnTo>
                  <a:lnTo>
                    <a:pt x="38061" y="412127"/>
                  </a:lnTo>
                  <a:lnTo>
                    <a:pt x="236931" y="188899"/>
                  </a:lnTo>
                  <a:lnTo>
                    <a:pt x="205206" y="188899"/>
                  </a:lnTo>
                  <a:lnTo>
                    <a:pt x="235930" y="154064"/>
                  </a:lnTo>
                  <a:lnTo>
                    <a:pt x="270626" y="122274"/>
                  </a:lnTo>
                  <a:lnTo>
                    <a:pt x="308946" y="93718"/>
                  </a:lnTo>
                  <a:lnTo>
                    <a:pt x="350543" y="68584"/>
                  </a:lnTo>
                  <a:lnTo>
                    <a:pt x="395072" y="47058"/>
                  </a:lnTo>
                  <a:lnTo>
                    <a:pt x="442184" y="29331"/>
                  </a:lnTo>
                  <a:lnTo>
                    <a:pt x="491533" y="15588"/>
                  </a:lnTo>
                  <a:lnTo>
                    <a:pt x="542772" y="6019"/>
                  </a:lnTo>
                  <a:lnTo>
                    <a:pt x="492828" y="972"/>
                  </a:lnTo>
                  <a:lnTo>
                    <a:pt x="443145" y="0"/>
                  </a:lnTo>
                  <a:close/>
                </a:path>
              </a:pathLst>
            </a:custGeom>
            <a:solidFill>
              <a:srgbClr val="0044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7">
              <a:extLst>
                <a:ext uri="{FF2B5EF4-FFF2-40B4-BE49-F238E27FC236}">
                  <a16:creationId xmlns:a16="http://schemas.microsoft.com/office/drawing/2014/main" id="{65139C18-C0E3-E966-B43B-7E1845EEAAF5}"/>
                </a:ext>
              </a:extLst>
            </p:cNvPr>
            <p:cNvSpPr/>
            <p:nvPr/>
          </p:nvSpPr>
          <p:spPr>
            <a:xfrm>
              <a:off x="3713966" y="3304032"/>
              <a:ext cx="678815" cy="412750"/>
            </a:xfrm>
            <a:custGeom>
              <a:avLst/>
              <a:gdLst/>
              <a:ahLst/>
              <a:cxnLst/>
              <a:rect l="l" t="t" r="r" b="b"/>
              <a:pathLst>
                <a:path w="678814" h="412750">
                  <a:moveTo>
                    <a:pt x="173494" y="0"/>
                  </a:moveTo>
                  <a:lnTo>
                    <a:pt x="0" y="0"/>
                  </a:lnTo>
                  <a:lnTo>
                    <a:pt x="51603" y="2128"/>
                  </a:lnTo>
                  <a:lnTo>
                    <a:pt x="101715" y="8375"/>
                  </a:lnTo>
                  <a:lnTo>
                    <a:pt x="150083" y="18533"/>
                  </a:lnTo>
                  <a:lnTo>
                    <a:pt x="196454" y="32396"/>
                  </a:lnTo>
                  <a:lnTo>
                    <a:pt x="240573" y="49755"/>
                  </a:lnTo>
                  <a:lnTo>
                    <a:pt x="282186" y="70405"/>
                  </a:lnTo>
                  <a:lnTo>
                    <a:pt x="321041" y="94136"/>
                  </a:lnTo>
                  <a:lnTo>
                    <a:pt x="356882" y="120743"/>
                  </a:lnTo>
                  <a:lnTo>
                    <a:pt x="389457" y="150018"/>
                  </a:lnTo>
                  <a:lnTo>
                    <a:pt x="418512" y="181754"/>
                  </a:lnTo>
                  <a:lnTo>
                    <a:pt x="443793" y="215743"/>
                  </a:lnTo>
                  <a:lnTo>
                    <a:pt x="465047" y="251779"/>
                  </a:lnTo>
                  <a:lnTo>
                    <a:pt x="482019" y="289654"/>
                  </a:lnTo>
                  <a:lnTo>
                    <a:pt x="494456" y="329161"/>
                  </a:lnTo>
                  <a:lnTo>
                    <a:pt x="502104" y="370092"/>
                  </a:lnTo>
                  <a:lnTo>
                    <a:pt x="504710" y="412242"/>
                  </a:lnTo>
                  <a:lnTo>
                    <a:pt x="678205" y="412242"/>
                  </a:lnTo>
                  <a:lnTo>
                    <a:pt x="675599" y="370092"/>
                  </a:lnTo>
                  <a:lnTo>
                    <a:pt x="667951" y="329161"/>
                  </a:lnTo>
                  <a:lnTo>
                    <a:pt x="655514" y="289654"/>
                  </a:lnTo>
                  <a:lnTo>
                    <a:pt x="638542" y="251779"/>
                  </a:lnTo>
                  <a:lnTo>
                    <a:pt x="617288" y="215743"/>
                  </a:lnTo>
                  <a:lnTo>
                    <a:pt x="592007" y="181754"/>
                  </a:lnTo>
                  <a:lnTo>
                    <a:pt x="562952" y="150018"/>
                  </a:lnTo>
                  <a:lnTo>
                    <a:pt x="530377" y="120743"/>
                  </a:lnTo>
                  <a:lnTo>
                    <a:pt x="494535" y="94136"/>
                  </a:lnTo>
                  <a:lnTo>
                    <a:pt x="455681" y="70405"/>
                  </a:lnTo>
                  <a:lnTo>
                    <a:pt x="414067" y="49755"/>
                  </a:lnTo>
                  <a:lnTo>
                    <a:pt x="369949" y="32396"/>
                  </a:lnTo>
                  <a:lnTo>
                    <a:pt x="323578" y="18533"/>
                  </a:lnTo>
                  <a:lnTo>
                    <a:pt x="275210" y="8375"/>
                  </a:lnTo>
                  <a:lnTo>
                    <a:pt x="225097" y="2128"/>
                  </a:lnTo>
                  <a:lnTo>
                    <a:pt x="173494" y="0"/>
                  </a:lnTo>
                  <a:close/>
                </a:path>
              </a:pathLst>
            </a:custGeom>
            <a:solidFill>
              <a:srgbClr val="0037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8">
            <a:extLst>
              <a:ext uri="{FF2B5EF4-FFF2-40B4-BE49-F238E27FC236}">
                <a16:creationId xmlns:a16="http://schemas.microsoft.com/office/drawing/2014/main" id="{18FA08DA-A5BA-D0B9-A8F0-2BA546A96BCD}"/>
              </a:ext>
            </a:extLst>
          </p:cNvPr>
          <p:cNvGrpSpPr/>
          <p:nvPr/>
        </p:nvGrpSpPr>
        <p:grpSpPr>
          <a:xfrm>
            <a:off x="6769100" y="3402452"/>
            <a:ext cx="354961" cy="864235"/>
            <a:chOff x="5925439" y="3402452"/>
            <a:chExt cx="316230" cy="864235"/>
          </a:xfrm>
        </p:grpSpPr>
        <p:sp>
          <p:nvSpPr>
            <p:cNvPr id="19" name="object 9">
              <a:extLst>
                <a:ext uri="{FF2B5EF4-FFF2-40B4-BE49-F238E27FC236}">
                  <a16:creationId xmlns:a16="http://schemas.microsoft.com/office/drawing/2014/main" id="{EF1FC881-6367-DD2D-483D-56ECB4D643DC}"/>
                </a:ext>
              </a:extLst>
            </p:cNvPr>
            <p:cNvSpPr/>
            <p:nvPr/>
          </p:nvSpPr>
          <p:spPr>
            <a:xfrm>
              <a:off x="5931789" y="3736703"/>
              <a:ext cx="303530" cy="523875"/>
            </a:xfrm>
            <a:custGeom>
              <a:avLst/>
              <a:gdLst/>
              <a:ahLst/>
              <a:cxnLst/>
              <a:rect l="l" t="t" r="r" b="b"/>
              <a:pathLst>
                <a:path w="303529" h="523875">
                  <a:moveTo>
                    <a:pt x="0" y="0"/>
                  </a:moveTo>
                  <a:lnTo>
                    <a:pt x="0" y="145389"/>
                  </a:lnTo>
                  <a:lnTo>
                    <a:pt x="3392" y="194429"/>
                  </a:lnTo>
                  <a:lnTo>
                    <a:pt x="13276" y="241454"/>
                  </a:lnTo>
                  <a:lnTo>
                    <a:pt x="29215" y="285853"/>
                  </a:lnTo>
                  <a:lnTo>
                    <a:pt x="50770" y="327014"/>
                  </a:lnTo>
                  <a:lnTo>
                    <a:pt x="77503" y="364328"/>
                  </a:lnTo>
                  <a:lnTo>
                    <a:pt x="108977" y="397182"/>
                  </a:lnTo>
                  <a:lnTo>
                    <a:pt x="144752" y="424966"/>
                  </a:lnTo>
                  <a:lnTo>
                    <a:pt x="184391" y="447068"/>
                  </a:lnTo>
                  <a:lnTo>
                    <a:pt x="227457" y="462876"/>
                  </a:lnTo>
                  <a:lnTo>
                    <a:pt x="227457" y="523519"/>
                  </a:lnTo>
                  <a:lnTo>
                    <a:pt x="303276" y="400596"/>
                  </a:lnTo>
                  <a:lnTo>
                    <a:pt x="227457" y="256844"/>
                  </a:lnTo>
                  <a:lnTo>
                    <a:pt x="227457" y="317487"/>
                  </a:lnTo>
                  <a:lnTo>
                    <a:pt x="184391" y="301674"/>
                  </a:lnTo>
                  <a:lnTo>
                    <a:pt x="144752" y="279570"/>
                  </a:lnTo>
                  <a:lnTo>
                    <a:pt x="108977" y="251784"/>
                  </a:lnTo>
                  <a:lnTo>
                    <a:pt x="77503" y="218929"/>
                  </a:lnTo>
                  <a:lnTo>
                    <a:pt x="50770" y="181615"/>
                  </a:lnTo>
                  <a:lnTo>
                    <a:pt x="29215" y="140454"/>
                  </a:lnTo>
                  <a:lnTo>
                    <a:pt x="13276" y="96057"/>
                  </a:lnTo>
                  <a:lnTo>
                    <a:pt x="3392" y="490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4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10">
              <a:extLst>
                <a:ext uri="{FF2B5EF4-FFF2-40B4-BE49-F238E27FC236}">
                  <a16:creationId xmlns:a16="http://schemas.microsoft.com/office/drawing/2014/main" id="{9F66E6FC-8B47-E87A-34CF-7C3153231CC3}"/>
                </a:ext>
              </a:extLst>
            </p:cNvPr>
            <p:cNvSpPr/>
            <p:nvPr/>
          </p:nvSpPr>
          <p:spPr>
            <a:xfrm>
              <a:off x="5932434" y="3408810"/>
              <a:ext cx="302895" cy="400685"/>
            </a:xfrm>
            <a:custGeom>
              <a:avLst/>
              <a:gdLst/>
              <a:ahLst/>
              <a:cxnLst/>
              <a:rect l="l" t="t" r="r" b="b"/>
              <a:pathLst>
                <a:path w="302895" h="400685">
                  <a:moveTo>
                    <a:pt x="302630" y="0"/>
                  </a:moveTo>
                  <a:lnTo>
                    <a:pt x="252027" y="4591"/>
                  </a:lnTo>
                  <a:lnTo>
                    <a:pt x="192423" y="22364"/>
                  </a:lnTo>
                  <a:lnTo>
                    <a:pt x="152829" y="42689"/>
                  </a:lnTo>
                  <a:lnTo>
                    <a:pt x="116969" y="68521"/>
                  </a:lnTo>
                  <a:lnTo>
                    <a:pt x="85195" y="99252"/>
                  </a:lnTo>
                  <a:lnTo>
                    <a:pt x="57862" y="134277"/>
                  </a:lnTo>
                  <a:lnTo>
                    <a:pt x="35323" y="172987"/>
                  </a:lnTo>
                  <a:lnTo>
                    <a:pt x="17930" y="214776"/>
                  </a:lnTo>
                  <a:lnTo>
                    <a:pt x="6038" y="259037"/>
                  </a:lnTo>
                  <a:lnTo>
                    <a:pt x="0" y="305164"/>
                  </a:lnTo>
                  <a:lnTo>
                    <a:pt x="168" y="352548"/>
                  </a:lnTo>
                  <a:lnTo>
                    <a:pt x="6898" y="400583"/>
                  </a:lnTo>
                  <a:lnTo>
                    <a:pt x="20647" y="352519"/>
                  </a:lnTo>
                  <a:lnTo>
                    <a:pt x="40565" y="308181"/>
                  </a:lnTo>
                  <a:lnTo>
                    <a:pt x="66057" y="268082"/>
                  </a:lnTo>
                  <a:lnTo>
                    <a:pt x="96526" y="232739"/>
                  </a:lnTo>
                  <a:lnTo>
                    <a:pt x="131374" y="202667"/>
                  </a:lnTo>
                  <a:lnTo>
                    <a:pt x="170005" y="178381"/>
                  </a:lnTo>
                  <a:lnTo>
                    <a:pt x="211823" y="160396"/>
                  </a:lnTo>
                  <a:lnTo>
                    <a:pt x="256230" y="149227"/>
                  </a:lnTo>
                  <a:lnTo>
                    <a:pt x="302630" y="145389"/>
                  </a:lnTo>
                  <a:lnTo>
                    <a:pt x="302630" y="0"/>
                  </a:lnTo>
                  <a:close/>
                </a:path>
              </a:pathLst>
            </a:custGeom>
            <a:solidFill>
              <a:srgbClr val="0037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11">
              <a:extLst>
                <a:ext uri="{FF2B5EF4-FFF2-40B4-BE49-F238E27FC236}">
                  <a16:creationId xmlns:a16="http://schemas.microsoft.com/office/drawing/2014/main" id="{068ACEFF-9235-C536-28E0-0D339C1B6BA1}"/>
                </a:ext>
              </a:extLst>
            </p:cNvPr>
            <p:cNvSpPr/>
            <p:nvPr/>
          </p:nvSpPr>
          <p:spPr>
            <a:xfrm>
              <a:off x="5931789" y="3408802"/>
              <a:ext cx="303530" cy="851535"/>
            </a:xfrm>
            <a:custGeom>
              <a:avLst/>
              <a:gdLst/>
              <a:ahLst/>
              <a:cxnLst/>
              <a:rect l="l" t="t" r="r" b="b"/>
              <a:pathLst>
                <a:path w="303529" h="851535">
                  <a:moveTo>
                    <a:pt x="0" y="327901"/>
                  </a:moveTo>
                  <a:lnTo>
                    <a:pt x="3392" y="376937"/>
                  </a:lnTo>
                  <a:lnTo>
                    <a:pt x="13276" y="423959"/>
                  </a:lnTo>
                  <a:lnTo>
                    <a:pt x="29215" y="468356"/>
                  </a:lnTo>
                  <a:lnTo>
                    <a:pt x="50770" y="509517"/>
                  </a:lnTo>
                  <a:lnTo>
                    <a:pt x="77503" y="546830"/>
                  </a:lnTo>
                  <a:lnTo>
                    <a:pt x="108977" y="579685"/>
                  </a:lnTo>
                  <a:lnTo>
                    <a:pt x="144752" y="607471"/>
                  </a:lnTo>
                  <a:lnTo>
                    <a:pt x="184391" y="629575"/>
                  </a:lnTo>
                  <a:lnTo>
                    <a:pt x="227457" y="645388"/>
                  </a:lnTo>
                  <a:lnTo>
                    <a:pt x="227457" y="584746"/>
                  </a:lnTo>
                  <a:lnTo>
                    <a:pt x="303276" y="728497"/>
                  </a:lnTo>
                  <a:lnTo>
                    <a:pt x="227457" y="851420"/>
                  </a:lnTo>
                  <a:lnTo>
                    <a:pt x="227457" y="790778"/>
                  </a:lnTo>
                  <a:lnTo>
                    <a:pt x="184391" y="774969"/>
                  </a:lnTo>
                  <a:lnTo>
                    <a:pt x="144752" y="752867"/>
                  </a:lnTo>
                  <a:lnTo>
                    <a:pt x="108977" y="725083"/>
                  </a:lnTo>
                  <a:lnTo>
                    <a:pt x="77503" y="692229"/>
                  </a:lnTo>
                  <a:lnTo>
                    <a:pt x="50770" y="654916"/>
                  </a:lnTo>
                  <a:lnTo>
                    <a:pt x="29215" y="613754"/>
                  </a:lnTo>
                  <a:lnTo>
                    <a:pt x="13276" y="569355"/>
                  </a:lnTo>
                  <a:lnTo>
                    <a:pt x="3392" y="522330"/>
                  </a:lnTo>
                  <a:lnTo>
                    <a:pt x="0" y="473290"/>
                  </a:lnTo>
                  <a:lnTo>
                    <a:pt x="0" y="327901"/>
                  </a:lnTo>
                  <a:lnTo>
                    <a:pt x="3288" y="279447"/>
                  </a:lnTo>
                  <a:lnTo>
                    <a:pt x="12839" y="233201"/>
                  </a:lnTo>
                  <a:lnTo>
                    <a:pt x="28186" y="189668"/>
                  </a:lnTo>
                  <a:lnTo>
                    <a:pt x="48858" y="149358"/>
                  </a:lnTo>
                  <a:lnTo>
                    <a:pt x="74386" y="112776"/>
                  </a:lnTo>
                  <a:lnTo>
                    <a:pt x="104302" y="80430"/>
                  </a:lnTo>
                  <a:lnTo>
                    <a:pt x="138136" y="52828"/>
                  </a:lnTo>
                  <a:lnTo>
                    <a:pt x="175420" y="30476"/>
                  </a:lnTo>
                  <a:lnTo>
                    <a:pt x="215683" y="13883"/>
                  </a:lnTo>
                  <a:lnTo>
                    <a:pt x="258458" y="3555"/>
                  </a:lnTo>
                  <a:lnTo>
                    <a:pt x="303276" y="0"/>
                  </a:lnTo>
                  <a:lnTo>
                    <a:pt x="303276" y="145402"/>
                  </a:lnTo>
                  <a:lnTo>
                    <a:pt x="256876" y="149239"/>
                  </a:lnTo>
                  <a:lnTo>
                    <a:pt x="212468" y="160407"/>
                  </a:lnTo>
                  <a:lnTo>
                    <a:pt x="170651" y="178391"/>
                  </a:lnTo>
                  <a:lnTo>
                    <a:pt x="132020" y="202676"/>
                  </a:lnTo>
                  <a:lnTo>
                    <a:pt x="97171" y="232747"/>
                  </a:lnTo>
                  <a:lnTo>
                    <a:pt x="66703" y="268089"/>
                  </a:lnTo>
                  <a:lnTo>
                    <a:pt x="41211" y="308188"/>
                  </a:lnTo>
                  <a:lnTo>
                    <a:pt x="21292" y="352529"/>
                  </a:lnTo>
                  <a:lnTo>
                    <a:pt x="7543" y="400596"/>
                  </a:lnTo>
                </a:path>
              </a:pathLst>
            </a:custGeom>
            <a:ln w="12700">
              <a:solidFill>
                <a:srgbClr val="0044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12">
            <a:extLst>
              <a:ext uri="{FF2B5EF4-FFF2-40B4-BE49-F238E27FC236}">
                <a16:creationId xmlns:a16="http://schemas.microsoft.com/office/drawing/2014/main" id="{014D547C-9233-2529-82CD-A0037C974B29}"/>
              </a:ext>
            </a:extLst>
          </p:cNvPr>
          <p:cNvGrpSpPr/>
          <p:nvPr/>
        </p:nvGrpSpPr>
        <p:grpSpPr>
          <a:xfrm>
            <a:off x="6438900" y="2724905"/>
            <a:ext cx="2908300" cy="310515"/>
            <a:chOff x="5648890" y="2724905"/>
            <a:chExt cx="2499360" cy="310515"/>
          </a:xfrm>
        </p:grpSpPr>
        <p:sp>
          <p:nvSpPr>
            <p:cNvPr id="23" name="object 13">
              <a:extLst>
                <a:ext uri="{FF2B5EF4-FFF2-40B4-BE49-F238E27FC236}">
                  <a16:creationId xmlns:a16="http://schemas.microsoft.com/office/drawing/2014/main" id="{617FC632-B433-831C-12D0-7A6C3BD8E081}"/>
                </a:ext>
              </a:extLst>
            </p:cNvPr>
            <p:cNvSpPr/>
            <p:nvPr/>
          </p:nvSpPr>
          <p:spPr>
            <a:xfrm>
              <a:off x="5648890" y="2724905"/>
              <a:ext cx="1249045" cy="310515"/>
            </a:xfrm>
            <a:custGeom>
              <a:avLst/>
              <a:gdLst/>
              <a:ahLst/>
              <a:cxnLst/>
              <a:rect l="l" t="t" r="r" b="b"/>
              <a:pathLst>
                <a:path w="1249045" h="310514">
                  <a:moveTo>
                    <a:pt x="1181739" y="0"/>
                  </a:moveTo>
                  <a:lnTo>
                    <a:pt x="1115306" y="502"/>
                  </a:lnTo>
                  <a:lnTo>
                    <a:pt x="1049670" y="1961"/>
                  </a:lnTo>
                  <a:lnTo>
                    <a:pt x="984946" y="4353"/>
                  </a:lnTo>
                  <a:lnTo>
                    <a:pt x="921249" y="7654"/>
                  </a:lnTo>
                  <a:lnTo>
                    <a:pt x="858692" y="11842"/>
                  </a:lnTo>
                  <a:lnTo>
                    <a:pt x="797391" y="16894"/>
                  </a:lnTo>
                  <a:lnTo>
                    <a:pt x="737461" y="22786"/>
                  </a:lnTo>
                  <a:lnTo>
                    <a:pt x="679016" y="29496"/>
                  </a:lnTo>
                  <a:lnTo>
                    <a:pt x="622172" y="37001"/>
                  </a:lnTo>
                  <a:lnTo>
                    <a:pt x="567041" y="45277"/>
                  </a:lnTo>
                  <a:lnTo>
                    <a:pt x="513741" y="54301"/>
                  </a:lnTo>
                  <a:lnTo>
                    <a:pt x="462384" y="64052"/>
                  </a:lnTo>
                  <a:lnTo>
                    <a:pt x="413087" y="74504"/>
                  </a:lnTo>
                  <a:lnTo>
                    <a:pt x="365963" y="85636"/>
                  </a:lnTo>
                  <a:lnTo>
                    <a:pt x="321127" y="97425"/>
                  </a:lnTo>
                  <a:lnTo>
                    <a:pt x="278694" y="109847"/>
                  </a:lnTo>
                  <a:lnTo>
                    <a:pt x="238779" y="122879"/>
                  </a:lnTo>
                  <a:lnTo>
                    <a:pt x="201496" y="136499"/>
                  </a:lnTo>
                  <a:lnTo>
                    <a:pt x="135287" y="165408"/>
                  </a:lnTo>
                  <a:lnTo>
                    <a:pt x="80985" y="196390"/>
                  </a:lnTo>
                  <a:lnTo>
                    <a:pt x="39506" y="229261"/>
                  </a:lnTo>
                  <a:lnTo>
                    <a:pt x="23863" y="246347"/>
                  </a:lnTo>
                  <a:lnTo>
                    <a:pt x="0" y="246347"/>
                  </a:lnTo>
                  <a:lnTo>
                    <a:pt x="63792" y="310140"/>
                  </a:lnTo>
                  <a:lnTo>
                    <a:pt x="178257" y="246347"/>
                  </a:lnTo>
                  <a:lnTo>
                    <a:pt x="154393" y="246347"/>
                  </a:lnTo>
                  <a:lnTo>
                    <a:pt x="170676" y="228649"/>
                  </a:lnTo>
                  <a:lnTo>
                    <a:pt x="214265" y="194604"/>
                  </a:lnTo>
                  <a:lnTo>
                    <a:pt x="271722" y="162549"/>
                  </a:lnTo>
                  <a:lnTo>
                    <a:pt x="342052" y="132708"/>
                  </a:lnTo>
                  <a:lnTo>
                    <a:pt x="381735" y="118687"/>
                  </a:lnTo>
                  <a:lnTo>
                    <a:pt x="424263" y="105303"/>
                  </a:lnTo>
                  <a:lnTo>
                    <a:pt x="469513" y="92585"/>
                  </a:lnTo>
                  <a:lnTo>
                    <a:pt x="517360" y="80559"/>
                  </a:lnTo>
                  <a:lnTo>
                    <a:pt x="567679" y="69254"/>
                  </a:lnTo>
                  <a:lnTo>
                    <a:pt x="620347" y="58699"/>
                  </a:lnTo>
                  <a:lnTo>
                    <a:pt x="675240" y="48920"/>
                  </a:lnTo>
                  <a:lnTo>
                    <a:pt x="732232" y="39946"/>
                  </a:lnTo>
                  <a:lnTo>
                    <a:pt x="791200" y="31804"/>
                  </a:lnTo>
                  <a:lnTo>
                    <a:pt x="852019" y="24523"/>
                  </a:lnTo>
                  <a:lnTo>
                    <a:pt x="914565" y="18131"/>
                  </a:lnTo>
                  <a:lnTo>
                    <a:pt x="978715" y="12655"/>
                  </a:lnTo>
                  <a:lnTo>
                    <a:pt x="1044342" y="8124"/>
                  </a:lnTo>
                  <a:lnTo>
                    <a:pt x="1111324" y="4565"/>
                  </a:lnTo>
                  <a:lnTo>
                    <a:pt x="1179536" y="2006"/>
                  </a:lnTo>
                  <a:lnTo>
                    <a:pt x="1248854" y="475"/>
                  </a:lnTo>
                  <a:lnTo>
                    <a:pt x="1181739" y="0"/>
                  </a:lnTo>
                  <a:close/>
                </a:path>
              </a:pathLst>
            </a:custGeom>
            <a:solidFill>
              <a:srgbClr val="0044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14">
              <a:extLst>
                <a:ext uri="{FF2B5EF4-FFF2-40B4-BE49-F238E27FC236}">
                  <a16:creationId xmlns:a16="http://schemas.microsoft.com/office/drawing/2014/main" id="{42060263-40DA-2D78-8EA8-FE18D2BA8A8C}"/>
                </a:ext>
              </a:extLst>
            </p:cNvPr>
            <p:cNvSpPr/>
            <p:nvPr/>
          </p:nvSpPr>
          <p:spPr>
            <a:xfrm>
              <a:off x="6832486" y="2724911"/>
              <a:ext cx="1315720" cy="310515"/>
            </a:xfrm>
            <a:custGeom>
              <a:avLst/>
              <a:gdLst/>
              <a:ahLst/>
              <a:cxnLst/>
              <a:rect l="l" t="t" r="r" b="b"/>
              <a:pathLst>
                <a:path w="1315720" h="310514">
                  <a:moveTo>
                    <a:pt x="130517" y="0"/>
                  </a:moveTo>
                  <a:lnTo>
                    <a:pt x="0" y="0"/>
                  </a:lnTo>
                  <a:lnTo>
                    <a:pt x="72189" y="565"/>
                  </a:lnTo>
                  <a:lnTo>
                    <a:pt x="143235" y="2242"/>
                  </a:lnTo>
                  <a:lnTo>
                    <a:pt x="213013" y="4996"/>
                  </a:lnTo>
                  <a:lnTo>
                    <a:pt x="281400" y="8796"/>
                  </a:lnTo>
                  <a:lnTo>
                    <a:pt x="348271" y="13609"/>
                  </a:lnTo>
                  <a:lnTo>
                    <a:pt x="413502" y="19402"/>
                  </a:lnTo>
                  <a:lnTo>
                    <a:pt x="476970" y="26143"/>
                  </a:lnTo>
                  <a:lnTo>
                    <a:pt x="538550" y="33801"/>
                  </a:lnTo>
                  <a:lnTo>
                    <a:pt x="598119" y="42341"/>
                  </a:lnTo>
                  <a:lnTo>
                    <a:pt x="655552" y="51733"/>
                  </a:lnTo>
                  <a:lnTo>
                    <a:pt x="710726" y="61942"/>
                  </a:lnTo>
                  <a:lnTo>
                    <a:pt x="763516" y="72938"/>
                  </a:lnTo>
                  <a:lnTo>
                    <a:pt x="813799" y="84688"/>
                  </a:lnTo>
                  <a:lnTo>
                    <a:pt x="861450" y="97158"/>
                  </a:lnTo>
                  <a:lnTo>
                    <a:pt x="906347" y="110317"/>
                  </a:lnTo>
                  <a:lnTo>
                    <a:pt x="948364" y="124132"/>
                  </a:lnTo>
                  <a:lnTo>
                    <a:pt x="987377" y="138571"/>
                  </a:lnTo>
                  <a:lnTo>
                    <a:pt x="1023264" y="153602"/>
                  </a:lnTo>
                  <a:lnTo>
                    <a:pt x="1085159" y="185307"/>
                  </a:lnTo>
                  <a:lnTo>
                    <a:pt x="1133058" y="218988"/>
                  </a:lnTo>
                  <a:lnTo>
                    <a:pt x="1165969" y="254386"/>
                  </a:lnTo>
                  <a:lnTo>
                    <a:pt x="1182899" y="291241"/>
                  </a:lnTo>
                  <a:lnTo>
                    <a:pt x="1185062" y="310134"/>
                  </a:lnTo>
                  <a:lnTo>
                    <a:pt x="1315580" y="310134"/>
                  </a:lnTo>
                  <a:lnTo>
                    <a:pt x="1307011" y="272647"/>
                  </a:lnTo>
                  <a:lnTo>
                    <a:pt x="1281967" y="236489"/>
                  </a:lnTo>
                  <a:lnTo>
                    <a:pt x="1241440" y="201917"/>
                  </a:lnTo>
                  <a:lnTo>
                    <a:pt x="1186419" y="169191"/>
                  </a:lnTo>
                  <a:lnTo>
                    <a:pt x="1117899" y="138571"/>
                  </a:lnTo>
                  <a:lnTo>
                    <a:pt x="1078885" y="124132"/>
                  </a:lnTo>
                  <a:lnTo>
                    <a:pt x="1036869" y="110317"/>
                  </a:lnTo>
                  <a:lnTo>
                    <a:pt x="991973" y="97158"/>
                  </a:lnTo>
                  <a:lnTo>
                    <a:pt x="944322" y="84688"/>
                  </a:lnTo>
                  <a:lnTo>
                    <a:pt x="894039" y="72938"/>
                  </a:lnTo>
                  <a:lnTo>
                    <a:pt x="841249" y="61942"/>
                  </a:lnTo>
                  <a:lnTo>
                    <a:pt x="786075" y="51733"/>
                  </a:lnTo>
                  <a:lnTo>
                    <a:pt x="728642" y="42341"/>
                  </a:lnTo>
                  <a:lnTo>
                    <a:pt x="669074" y="33801"/>
                  </a:lnTo>
                  <a:lnTo>
                    <a:pt x="607493" y="26143"/>
                  </a:lnTo>
                  <a:lnTo>
                    <a:pt x="544025" y="19402"/>
                  </a:lnTo>
                  <a:lnTo>
                    <a:pt x="478793" y="13609"/>
                  </a:lnTo>
                  <a:lnTo>
                    <a:pt x="411922" y="8796"/>
                  </a:lnTo>
                  <a:lnTo>
                    <a:pt x="343535" y="4996"/>
                  </a:lnTo>
                  <a:lnTo>
                    <a:pt x="273755" y="2242"/>
                  </a:lnTo>
                  <a:lnTo>
                    <a:pt x="202708" y="565"/>
                  </a:lnTo>
                  <a:lnTo>
                    <a:pt x="130517" y="0"/>
                  </a:lnTo>
                  <a:close/>
                </a:path>
              </a:pathLst>
            </a:custGeom>
            <a:solidFill>
              <a:srgbClr val="0037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561498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>
            <a:extLst>
              <a:ext uri="{FF2B5EF4-FFF2-40B4-BE49-F238E27FC236}">
                <a16:creationId xmlns:a16="http://schemas.microsoft.com/office/drawing/2014/main" id="{508EEE0B-B4DB-A56E-C322-EEEA1942378F}"/>
              </a:ext>
            </a:extLst>
          </p:cNvPr>
          <p:cNvSpPr txBox="1">
            <a:spLocks/>
          </p:cNvSpPr>
          <p:nvPr/>
        </p:nvSpPr>
        <p:spPr>
          <a:xfrm>
            <a:off x="859830" y="104235"/>
            <a:ext cx="10472338" cy="831961"/>
          </a:xfrm>
          <a:prstGeom prst="rect">
            <a:avLst/>
          </a:prstGeom>
        </p:spPr>
        <p:txBody>
          <a:bodyPr vert="horz" wrap="square" lIns="0" tIns="275275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69215">
              <a:lnSpc>
                <a:spcPct val="100000"/>
              </a:lnSpc>
              <a:spcBef>
                <a:spcPts val="100"/>
              </a:spcBef>
            </a:pPr>
            <a:r>
              <a:rPr lang="en-GB" sz="3600" spc="-10" dirty="0"/>
              <a:t>Consortium</a:t>
            </a:r>
          </a:p>
        </p:txBody>
      </p:sp>
      <p:sp>
        <p:nvSpPr>
          <p:cNvPr id="3" name="object 16">
            <a:extLst>
              <a:ext uri="{FF2B5EF4-FFF2-40B4-BE49-F238E27FC236}">
                <a16:creationId xmlns:a16="http://schemas.microsoft.com/office/drawing/2014/main" id="{85638DB4-DE0D-B16B-9B30-79F8B32E8377}"/>
              </a:ext>
            </a:extLst>
          </p:cNvPr>
          <p:cNvSpPr txBox="1"/>
          <p:nvPr/>
        </p:nvSpPr>
        <p:spPr>
          <a:xfrm>
            <a:off x="915924" y="1424177"/>
            <a:ext cx="4377055" cy="923925"/>
          </a:xfrm>
          <a:prstGeom prst="rect">
            <a:avLst/>
          </a:prstGeom>
          <a:ln w="6350">
            <a:solidFill>
              <a:srgbClr val="AFD10E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15"/>
              </a:spcBef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Costs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actually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incurred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are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not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relevant.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 dirty="0">
              <a:latin typeface="Arial"/>
              <a:cs typeface="Arial"/>
            </a:endParaRPr>
          </a:p>
          <a:p>
            <a:pPr marL="62230" algn="ctr">
              <a:lnSpc>
                <a:spcPct val="100000"/>
              </a:lnSpc>
              <a:spcBef>
                <a:spcPts val="5"/>
              </a:spcBef>
            </a:pP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Who</a:t>
            </a:r>
            <a:r>
              <a:rPr sz="1800" b="1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does</a:t>
            </a:r>
            <a:r>
              <a:rPr sz="1800" b="1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b="1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work</a:t>
            </a:r>
            <a:r>
              <a:rPr sz="1800" b="1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still</a:t>
            </a:r>
            <a:r>
              <a:rPr sz="1800" b="1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spc="-25" dirty="0">
                <a:solidFill>
                  <a:srgbClr val="4D4D4D"/>
                </a:solidFill>
                <a:latin typeface="Arial"/>
                <a:cs typeface="Arial"/>
              </a:rPr>
              <a:t>is!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2550D59B-FD79-AC62-2E68-99E9CB335430}"/>
              </a:ext>
            </a:extLst>
          </p:cNvPr>
          <p:cNvSpPr txBox="1"/>
          <p:nvPr/>
        </p:nvSpPr>
        <p:spPr>
          <a:xfrm>
            <a:off x="859831" y="2598546"/>
            <a:ext cx="5716864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Char char="●"/>
              <a:tabLst>
                <a:tab pos="355600" algn="l"/>
              </a:tabLst>
            </a:pPr>
            <a:r>
              <a:rPr lang="en-GB" spc="-25" dirty="0">
                <a:solidFill>
                  <a:srgbClr val="4D4D4D"/>
                </a:solidFill>
                <a:latin typeface="Arial"/>
                <a:cs typeface="Arial"/>
              </a:rPr>
              <a:t>Who does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what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800" spc="-20" dirty="0">
                <a:solidFill>
                  <a:srgbClr val="4D4D4D"/>
                </a:solidFill>
                <a:latin typeface="Arial"/>
                <a:cs typeface="Arial"/>
              </a:rPr>
              <a:t>and 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when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(see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bubbles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to</a:t>
            </a:r>
            <a:r>
              <a:rPr sz="1800" spc="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right).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5" name="object 4">
            <a:extLst>
              <a:ext uri="{FF2B5EF4-FFF2-40B4-BE49-F238E27FC236}">
                <a16:creationId xmlns:a16="http://schemas.microsoft.com/office/drawing/2014/main" id="{7ED65852-1F6F-709B-2627-FA50F8BF3B45}"/>
              </a:ext>
            </a:extLst>
          </p:cNvPr>
          <p:cNvSpPr txBox="1"/>
          <p:nvPr/>
        </p:nvSpPr>
        <p:spPr>
          <a:xfrm>
            <a:off x="762000" y="3286924"/>
            <a:ext cx="569823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Char char="●"/>
              <a:tabLst>
                <a:tab pos="355600" algn="l"/>
              </a:tabLst>
            </a:pPr>
            <a:r>
              <a:rPr lang="en-GB" dirty="0">
                <a:solidFill>
                  <a:srgbClr val="4D4D4D"/>
                </a:solidFill>
                <a:latin typeface="Arial"/>
                <a:cs typeface="Arial"/>
              </a:rPr>
              <a:t>O</a:t>
            </a:r>
            <a:r>
              <a:rPr sz="1800" dirty="0" err="1">
                <a:solidFill>
                  <a:srgbClr val="4D4D4D"/>
                </a:solidFill>
                <a:latin typeface="Arial"/>
                <a:cs typeface="Arial"/>
              </a:rPr>
              <a:t>rganisations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and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activities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are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specified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pc="-5" dirty="0">
                <a:solidFill>
                  <a:srgbClr val="4D4D4D"/>
                </a:solidFill>
                <a:latin typeface="Arial"/>
                <a:cs typeface="Arial"/>
              </a:rPr>
              <a:t>GA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.</a:t>
            </a:r>
            <a:r>
              <a:rPr sz="1800" spc="-5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This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includes: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6" name="object 5">
            <a:extLst>
              <a:ext uri="{FF2B5EF4-FFF2-40B4-BE49-F238E27FC236}">
                <a16:creationId xmlns:a16="http://schemas.microsoft.com/office/drawing/2014/main" id="{31618C7F-A36F-5620-B310-BD83D01500D0}"/>
              </a:ext>
            </a:extLst>
          </p:cNvPr>
          <p:cNvSpPr txBox="1"/>
          <p:nvPr/>
        </p:nvSpPr>
        <p:spPr>
          <a:xfrm>
            <a:off x="1714501" y="3975302"/>
            <a:ext cx="3268344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Char char="•"/>
              <a:tabLst>
                <a:tab pos="354965" algn="l"/>
              </a:tabLst>
            </a:pP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Beneficiaries</a:t>
            </a:r>
            <a:endParaRPr sz="18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lr>
                <a:srgbClr val="921580"/>
              </a:buClr>
              <a:buChar char="•"/>
              <a:tabLst>
                <a:tab pos="354965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Affiliated</a:t>
            </a:r>
            <a:r>
              <a:rPr sz="1800" spc="-3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entities</a:t>
            </a:r>
            <a:r>
              <a:rPr sz="18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(if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any)</a:t>
            </a:r>
            <a:endParaRPr sz="18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lr>
                <a:srgbClr val="921580"/>
              </a:buClr>
              <a:buChar char="•"/>
              <a:tabLst>
                <a:tab pos="354965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Associated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partners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(if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any)</a:t>
            </a:r>
            <a:endParaRPr sz="18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lr>
                <a:srgbClr val="921580"/>
              </a:buClr>
              <a:buChar char="•"/>
              <a:tabLst>
                <a:tab pos="354965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Subcontractors</a:t>
            </a:r>
            <a:r>
              <a:rPr sz="1800" spc="-4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(if</a:t>
            </a:r>
            <a:r>
              <a:rPr sz="18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any)*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7" name="object 6">
            <a:extLst>
              <a:ext uri="{FF2B5EF4-FFF2-40B4-BE49-F238E27FC236}">
                <a16:creationId xmlns:a16="http://schemas.microsoft.com/office/drawing/2014/main" id="{EB41DB92-F38C-1D76-9502-A067E7E55754}"/>
              </a:ext>
            </a:extLst>
          </p:cNvPr>
          <p:cNvSpPr txBox="1"/>
          <p:nvPr/>
        </p:nvSpPr>
        <p:spPr>
          <a:xfrm>
            <a:off x="915922" y="5217678"/>
            <a:ext cx="5369564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4D4D4D"/>
                </a:solidFill>
                <a:latin typeface="Arial"/>
                <a:cs typeface="Arial"/>
              </a:rPr>
              <a:t>*</a:t>
            </a:r>
            <a:r>
              <a:rPr sz="14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4D4D4D"/>
                </a:solidFill>
                <a:latin typeface="Arial"/>
                <a:cs typeface="Arial"/>
              </a:rPr>
              <a:t>Subcontracted</a:t>
            </a:r>
            <a:r>
              <a:rPr sz="14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4D4D4D"/>
                </a:solidFill>
                <a:latin typeface="Arial"/>
                <a:cs typeface="Arial"/>
              </a:rPr>
              <a:t>activities</a:t>
            </a:r>
            <a:r>
              <a:rPr sz="1400" spc="-3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4D4D4D"/>
                </a:solidFill>
                <a:latin typeface="Arial"/>
                <a:cs typeface="Arial"/>
              </a:rPr>
              <a:t>must</a:t>
            </a:r>
            <a:r>
              <a:rPr sz="14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4D4D4D"/>
                </a:solidFill>
                <a:latin typeface="Arial"/>
                <a:cs typeface="Arial"/>
              </a:rPr>
              <a:t>be</a:t>
            </a:r>
            <a:r>
              <a:rPr sz="14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14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4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4D4D4D"/>
                </a:solidFill>
                <a:latin typeface="Arial"/>
                <a:cs typeface="Arial"/>
              </a:rPr>
              <a:t>grant</a:t>
            </a:r>
            <a:r>
              <a:rPr sz="1400" spc="-3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4D4D4D"/>
                </a:solidFill>
                <a:latin typeface="Arial"/>
                <a:cs typeface="Arial"/>
              </a:rPr>
              <a:t>agreement,</a:t>
            </a:r>
            <a:r>
              <a:rPr sz="14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4D4D4D"/>
                </a:solidFill>
                <a:latin typeface="Arial"/>
                <a:cs typeface="Arial"/>
              </a:rPr>
              <a:t>but</a:t>
            </a:r>
            <a:r>
              <a:rPr sz="14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400" spc="-25" dirty="0">
                <a:solidFill>
                  <a:srgbClr val="4D4D4D"/>
                </a:solidFill>
                <a:latin typeface="Arial"/>
                <a:cs typeface="Arial"/>
              </a:rPr>
              <a:t>the </a:t>
            </a:r>
            <a:r>
              <a:rPr sz="1400" dirty="0">
                <a:solidFill>
                  <a:srgbClr val="4D4D4D"/>
                </a:solidFill>
                <a:latin typeface="Arial"/>
                <a:cs typeface="Arial"/>
              </a:rPr>
              <a:t>subcontractor</a:t>
            </a:r>
            <a:r>
              <a:rPr sz="1400" spc="-3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4D4D4D"/>
                </a:solidFill>
                <a:latin typeface="Arial"/>
                <a:cs typeface="Arial"/>
              </a:rPr>
              <a:t>may</a:t>
            </a:r>
            <a:r>
              <a:rPr sz="14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4D4D4D"/>
                </a:solidFill>
                <a:latin typeface="Arial"/>
                <a:cs typeface="Arial"/>
              </a:rPr>
              <a:t>or</a:t>
            </a:r>
            <a:r>
              <a:rPr sz="14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4D4D4D"/>
                </a:solidFill>
                <a:latin typeface="Arial"/>
                <a:cs typeface="Arial"/>
              </a:rPr>
              <a:t>may</a:t>
            </a:r>
            <a:r>
              <a:rPr sz="14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4D4D4D"/>
                </a:solidFill>
                <a:latin typeface="Arial"/>
                <a:cs typeface="Arial"/>
              </a:rPr>
              <a:t>not</a:t>
            </a:r>
            <a:r>
              <a:rPr sz="14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4D4D4D"/>
                </a:solidFill>
                <a:latin typeface="Arial"/>
                <a:cs typeface="Arial"/>
              </a:rPr>
              <a:t>be</a:t>
            </a:r>
            <a:r>
              <a:rPr sz="14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400" spc="-10" dirty="0">
                <a:solidFill>
                  <a:srgbClr val="4D4D4D"/>
                </a:solidFill>
                <a:latin typeface="Arial"/>
                <a:cs typeface="Arial"/>
              </a:rPr>
              <a:t>named.</a:t>
            </a:r>
            <a:endParaRPr sz="1400" dirty="0">
              <a:latin typeface="Arial"/>
              <a:cs typeface="Arial"/>
            </a:endParaRPr>
          </a:p>
        </p:txBody>
      </p:sp>
      <p:grpSp>
        <p:nvGrpSpPr>
          <p:cNvPr id="8" name="object 17">
            <a:extLst>
              <a:ext uri="{FF2B5EF4-FFF2-40B4-BE49-F238E27FC236}">
                <a16:creationId xmlns:a16="http://schemas.microsoft.com/office/drawing/2014/main" id="{225750B2-EBD8-EAF8-0372-7BF91020B003}"/>
              </a:ext>
            </a:extLst>
          </p:cNvPr>
          <p:cNvGrpSpPr/>
          <p:nvPr/>
        </p:nvGrpSpPr>
        <p:grpSpPr>
          <a:xfrm>
            <a:off x="6457060" y="1065149"/>
            <a:ext cx="1861820" cy="1833880"/>
            <a:chOff x="6457060" y="1065149"/>
            <a:chExt cx="1861820" cy="1833880"/>
          </a:xfrm>
        </p:grpSpPr>
        <p:pic>
          <p:nvPicPr>
            <p:cNvPr id="9" name="object 18">
              <a:extLst>
                <a:ext uri="{FF2B5EF4-FFF2-40B4-BE49-F238E27FC236}">
                  <a16:creationId xmlns:a16="http://schemas.microsoft.com/office/drawing/2014/main" id="{9888F817-24B1-6967-CE31-93474EB8097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60235" y="1068324"/>
              <a:ext cx="1855469" cy="1827276"/>
            </a:xfrm>
            <a:prstGeom prst="rect">
              <a:avLst/>
            </a:prstGeom>
          </p:spPr>
        </p:pic>
        <p:sp>
          <p:nvSpPr>
            <p:cNvPr id="10" name="object 19">
              <a:extLst>
                <a:ext uri="{FF2B5EF4-FFF2-40B4-BE49-F238E27FC236}">
                  <a16:creationId xmlns:a16="http://schemas.microsoft.com/office/drawing/2014/main" id="{BDF55A16-D643-C5A3-9407-6FC170CEE9CD}"/>
                </a:ext>
              </a:extLst>
            </p:cNvPr>
            <p:cNvSpPr/>
            <p:nvPr/>
          </p:nvSpPr>
          <p:spPr>
            <a:xfrm>
              <a:off x="6460235" y="1068324"/>
              <a:ext cx="1855470" cy="1827530"/>
            </a:xfrm>
            <a:custGeom>
              <a:avLst/>
              <a:gdLst/>
              <a:ahLst/>
              <a:cxnLst/>
              <a:rect l="l" t="t" r="r" b="b"/>
              <a:pathLst>
                <a:path w="1855470" h="1827530">
                  <a:moveTo>
                    <a:pt x="0" y="913638"/>
                  </a:moveTo>
                  <a:lnTo>
                    <a:pt x="1285" y="865116"/>
                  </a:lnTo>
                  <a:lnTo>
                    <a:pt x="5101" y="817253"/>
                  </a:lnTo>
                  <a:lnTo>
                    <a:pt x="11381" y="770114"/>
                  </a:lnTo>
                  <a:lnTo>
                    <a:pt x="20062" y="723760"/>
                  </a:lnTo>
                  <a:lnTo>
                    <a:pt x="31080" y="678255"/>
                  </a:lnTo>
                  <a:lnTo>
                    <a:pt x="44371" y="633663"/>
                  </a:lnTo>
                  <a:lnTo>
                    <a:pt x="59871" y="590045"/>
                  </a:lnTo>
                  <a:lnTo>
                    <a:pt x="77515" y="547466"/>
                  </a:lnTo>
                  <a:lnTo>
                    <a:pt x="97239" y="505989"/>
                  </a:lnTo>
                  <a:lnTo>
                    <a:pt x="118980" y="465677"/>
                  </a:lnTo>
                  <a:lnTo>
                    <a:pt x="142673" y="426592"/>
                  </a:lnTo>
                  <a:lnTo>
                    <a:pt x="168253" y="388799"/>
                  </a:lnTo>
                  <a:lnTo>
                    <a:pt x="195658" y="352359"/>
                  </a:lnTo>
                  <a:lnTo>
                    <a:pt x="224823" y="317337"/>
                  </a:lnTo>
                  <a:lnTo>
                    <a:pt x="255683" y="283796"/>
                  </a:lnTo>
                  <a:lnTo>
                    <a:pt x="288174" y="251798"/>
                  </a:lnTo>
                  <a:lnTo>
                    <a:pt x="322234" y="221406"/>
                  </a:lnTo>
                  <a:lnTo>
                    <a:pt x="357796" y="192685"/>
                  </a:lnTo>
                  <a:lnTo>
                    <a:pt x="394798" y="165697"/>
                  </a:lnTo>
                  <a:lnTo>
                    <a:pt x="433174" y="140505"/>
                  </a:lnTo>
                  <a:lnTo>
                    <a:pt x="472862" y="117172"/>
                  </a:lnTo>
                  <a:lnTo>
                    <a:pt x="513797" y="95762"/>
                  </a:lnTo>
                  <a:lnTo>
                    <a:pt x="555914" y="76337"/>
                  </a:lnTo>
                  <a:lnTo>
                    <a:pt x="599150" y="58961"/>
                  </a:lnTo>
                  <a:lnTo>
                    <a:pt x="643440" y="43697"/>
                  </a:lnTo>
                  <a:lnTo>
                    <a:pt x="688720" y="30608"/>
                  </a:lnTo>
                  <a:lnTo>
                    <a:pt x="734927" y="19757"/>
                  </a:lnTo>
                  <a:lnTo>
                    <a:pt x="781996" y="11208"/>
                  </a:lnTo>
                  <a:lnTo>
                    <a:pt x="829863" y="5023"/>
                  </a:lnTo>
                  <a:lnTo>
                    <a:pt x="878464" y="1266"/>
                  </a:lnTo>
                  <a:lnTo>
                    <a:pt x="927735" y="0"/>
                  </a:lnTo>
                  <a:lnTo>
                    <a:pt x="977005" y="1266"/>
                  </a:lnTo>
                  <a:lnTo>
                    <a:pt x="1025606" y="5023"/>
                  </a:lnTo>
                  <a:lnTo>
                    <a:pt x="1073473" y="11208"/>
                  </a:lnTo>
                  <a:lnTo>
                    <a:pt x="1120542" y="19757"/>
                  </a:lnTo>
                  <a:lnTo>
                    <a:pt x="1166749" y="30608"/>
                  </a:lnTo>
                  <a:lnTo>
                    <a:pt x="1212029" y="43697"/>
                  </a:lnTo>
                  <a:lnTo>
                    <a:pt x="1256319" y="58961"/>
                  </a:lnTo>
                  <a:lnTo>
                    <a:pt x="1299555" y="76337"/>
                  </a:lnTo>
                  <a:lnTo>
                    <a:pt x="1341672" y="95762"/>
                  </a:lnTo>
                  <a:lnTo>
                    <a:pt x="1382607" y="117172"/>
                  </a:lnTo>
                  <a:lnTo>
                    <a:pt x="1422295" y="140505"/>
                  </a:lnTo>
                  <a:lnTo>
                    <a:pt x="1460671" y="165697"/>
                  </a:lnTo>
                  <a:lnTo>
                    <a:pt x="1497673" y="192685"/>
                  </a:lnTo>
                  <a:lnTo>
                    <a:pt x="1533235" y="221406"/>
                  </a:lnTo>
                  <a:lnTo>
                    <a:pt x="1567295" y="251798"/>
                  </a:lnTo>
                  <a:lnTo>
                    <a:pt x="1599786" y="283796"/>
                  </a:lnTo>
                  <a:lnTo>
                    <a:pt x="1630646" y="317337"/>
                  </a:lnTo>
                  <a:lnTo>
                    <a:pt x="1659811" y="352359"/>
                  </a:lnTo>
                  <a:lnTo>
                    <a:pt x="1687216" y="388799"/>
                  </a:lnTo>
                  <a:lnTo>
                    <a:pt x="1712796" y="426592"/>
                  </a:lnTo>
                  <a:lnTo>
                    <a:pt x="1736489" y="465677"/>
                  </a:lnTo>
                  <a:lnTo>
                    <a:pt x="1758230" y="505989"/>
                  </a:lnTo>
                  <a:lnTo>
                    <a:pt x="1777954" y="547466"/>
                  </a:lnTo>
                  <a:lnTo>
                    <a:pt x="1795598" y="590045"/>
                  </a:lnTo>
                  <a:lnTo>
                    <a:pt x="1811098" y="633663"/>
                  </a:lnTo>
                  <a:lnTo>
                    <a:pt x="1824389" y="678255"/>
                  </a:lnTo>
                  <a:lnTo>
                    <a:pt x="1835407" y="723760"/>
                  </a:lnTo>
                  <a:lnTo>
                    <a:pt x="1844088" y="770114"/>
                  </a:lnTo>
                  <a:lnTo>
                    <a:pt x="1850368" y="817253"/>
                  </a:lnTo>
                  <a:lnTo>
                    <a:pt x="1854184" y="865116"/>
                  </a:lnTo>
                  <a:lnTo>
                    <a:pt x="1855470" y="913638"/>
                  </a:lnTo>
                  <a:lnTo>
                    <a:pt x="1854184" y="962159"/>
                  </a:lnTo>
                  <a:lnTo>
                    <a:pt x="1850368" y="1010022"/>
                  </a:lnTo>
                  <a:lnTo>
                    <a:pt x="1844088" y="1057161"/>
                  </a:lnTo>
                  <a:lnTo>
                    <a:pt x="1835407" y="1103515"/>
                  </a:lnTo>
                  <a:lnTo>
                    <a:pt x="1824389" y="1149020"/>
                  </a:lnTo>
                  <a:lnTo>
                    <a:pt x="1811098" y="1193612"/>
                  </a:lnTo>
                  <a:lnTo>
                    <a:pt x="1795598" y="1237230"/>
                  </a:lnTo>
                  <a:lnTo>
                    <a:pt x="1777954" y="1279809"/>
                  </a:lnTo>
                  <a:lnTo>
                    <a:pt x="1758230" y="1321286"/>
                  </a:lnTo>
                  <a:lnTo>
                    <a:pt x="1736489" y="1361598"/>
                  </a:lnTo>
                  <a:lnTo>
                    <a:pt x="1712796" y="1400683"/>
                  </a:lnTo>
                  <a:lnTo>
                    <a:pt x="1687216" y="1438476"/>
                  </a:lnTo>
                  <a:lnTo>
                    <a:pt x="1659811" y="1474916"/>
                  </a:lnTo>
                  <a:lnTo>
                    <a:pt x="1630646" y="1509938"/>
                  </a:lnTo>
                  <a:lnTo>
                    <a:pt x="1599786" y="1543479"/>
                  </a:lnTo>
                  <a:lnTo>
                    <a:pt x="1567295" y="1575477"/>
                  </a:lnTo>
                  <a:lnTo>
                    <a:pt x="1533235" y="1605869"/>
                  </a:lnTo>
                  <a:lnTo>
                    <a:pt x="1497673" y="1634590"/>
                  </a:lnTo>
                  <a:lnTo>
                    <a:pt x="1460671" y="1661578"/>
                  </a:lnTo>
                  <a:lnTo>
                    <a:pt x="1422295" y="1686770"/>
                  </a:lnTo>
                  <a:lnTo>
                    <a:pt x="1382607" y="1710103"/>
                  </a:lnTo>
                  <a:lnTo>
                    <a:pt x="1341672" y="1731513"/>
                  </a:lnTo>
                  <a:lnTo>
                    <a:pt x="1299555" y="1750938"/>
                  </a:lnTo>
                  <a:lnTo>
                    <a:pt x="1256319" y="1768314"/>
                  </a:lnTo>
                  <a:lnTo>
                    <a:pt x="1212029" y="1783578"/>
                  </a:lnTo>
                  <a:lnTo>
                    <a:pt x="1166749" y="1796667"/>
                  </a:lnTo>
                  <a:lnTo>
                    <a:pt x="1120542" y="1807518"/>
                  </a:lnTo>
                  <a:lnTo>
                    <a:pt x="1073473" y="1816067"/>
                  </a:lnTo>
                  <a:lnTo>
                    <a:pt x="1025606" y="1822252"/>
                  </a:lnTo>
                  <a:lnTo>
                    <a:pt x="977005" y="1826009"/>
                  </a:lnTo>
                  <a:lnTo>
                    <a:pt x="927735" y="1827276"/>
                  </a:lnTo>
                  <a:lnTo>
                    <a:pt x="878464" y="1826009"/>
                  </a:lnTo>
                  <a:lnTo>
                    <a:pt x="829863" y="1822252"/>
                  </a:lnTo>
                  <a:lnTo>
                    <a:pt x="781996" y="1816067"/>
                  </a:lnTo>
                  <a:lnTo>
                    <a:pt x="734927" y="1807518"/>
                  </a:lnTo>
                  <a:lnTo>
                    <a:pt x="688720" y="1796667"/>
                  </a:lnTo>
                  <a:lnTo>
                    <a:pt x="643440" y="1783578"/>
                  </a:lnTo>
                  <a:lnTo>
                    <a:pt x="599150" y="1768314"/>
                  </a:lnTo>
                  <a:lnTo>
                    <a:pt x="555914" y="1750938"/>
                  </a:lnTo>
                  <a:lnTo>
                    <a:pt x="513797" y="1731513"/>
                  </a:lnTo>
                  <a:lnTo>
                    <a:pt x="472862" y="1710103"/>
                  </a:lnTo>
                  <a:lnTo>
                    <a:pt x="433174" y="1686770"/>
                  </a:lnTo>
                  <a:lnTo>
                    <a:pt x="394798" y="1661578"/>
                  </a:lnTo>
                  <a:lnTo>
                    <a:pt x="357796" y="1634590"/>
                  </a:lnTo>
                  <a:lnTo>
                    <a:pt x="322234" y="1605869"/>
                  </a:lnTo>
                  <a:lnTo>
                    <a:pt x="288174" y="1575477"/>
                  </a:lnTo>
                  <a:lnTo>
                    <a:pt x="255683" y="1543479"/>
                  </a:lnTo>
                  <a:lnTo>
                    <a:pt x="224823" y="1509938"/>
                  </a:lnTo>
                  <a:lnTo>
                    <a:pt x="195658" y="1474916"/>
                  </a:lnTo>
                  <a:lnTo>
                    <a:pt x="168253" y="1438476"/>
                  </a:lnTo>
                  <a:lnTo>
                    <a:pt x="142673" y="1400683"/>
                  </a:lnTo>
                  <a:lnTo>
                    <a:pt x="118980" y="1361598"/>
                  </a:lnTo>
                  <a:lnTo>
                    <a:pt x="97239" y="1321286"/>
                  </a:lnTo>
                  <a:lnTo>
                    <a:pt x="77515" y="1279809"/>
                  </a:lnTo>
                  <a:lnTo>
                    <a:pt x="59871" y="1237230"/>
                  </a:lnTo>
                  <a:lnTo>
                    <a:pt x="44371" y="1193612"/>
                  </a:lnTo>
                  <a:lnTo>
                    <a:pt x="31080" y="1149020"/>
                  </a:lnTo>
                  <a:lnTo>
                    <a:pt x="20062" y="1103515"/>
                  </a:lnTo>
                  <a:lnTo>
                    <a:pt x="11381" y="1057161"/>
                  </a:lnTo>
                  <a:lnTo>
                    <a:pt x="5101" y="1010022"/>
                  </a:lnTo>
                  <a:lnTo>
                    <a:pt x="1285" y="962159"/>
                  </a:lnTo>
                  <a:lnTo>
                    <a:pt x="0" y="913638"/>
                  </a:lnTo>
                  <a:close/>
                </a:path>
              </a:pathLst>
            </a:custGeom>
            <a:ln w="6350">
              <a:solidFill>
                <a:srgbClr val="009E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>
            <a:extLst>
              <a:ext uri="{FF2B5EF4-FFF2-40B4-BE49-F238E27FC236}">
                <a16:creationId xmlns:a16="http://schemas.microsoft.com/office/drawing/2014/main" id="{BD4421D2-C678-9CAF-01BD-69669B7D17F3}"/>
              </a:ext>
            </a:extLst>
          </p:cNvPr>
          <p:cNvGrpSpPr/>
          <p:nvPr/>
        </p:nvGrpSpPr>
        <p:grpSpPr>
          <a:xfrm>
            <a:off x="9563989" y="1418208"/>
            <a:ext cx="1897380" cy="1801495"/>
            <a:chOff x="9563989" y="1418208"/>
            <a:chExt cx="1897380" cy="1801495"/>
          </a:xfrm>
        </p:grpSpPr>
        <p:sp>
          <p:nvSpPr>
            <p:cNvPr id="12" name="object 12">
              <a:extLst>
                <a:ext uri="{FF2B5EF4-FFF2-40B4-BE49-F238E27FC236}">
                  <a16:creationId xmlns:a16="http://schemas.microsoft.com/office/drawing/2014/main" id="{66F8AED1-37BF-4A5B-6FAA-EE977180F0C3}"/>
                </a:ext>
              </a:extLst>
            </p:cNvPr>
            <p:cNvSpPr/>
            <p:nvPr/>
          </p:nvSpPr>
          <p:spPr>
            <a:xfrm>
              <a:off x="9570339" y="1424558"/>
              <a:ext cx="1884680" cy="1788795"/>
            </a:xfrm>
            <a:custGeom>
              <a:avLst/>
              <a:gdLst/>
              <a:ahLst/>
              <a:cxnLst/>
              <a:rect l="l" t="t" r="r" b="b"/>
              <a:pathLst>
                <a:path w="1884679" h="1788795">
                  <a:moveTo>
                    <a:pt x="942213" y="0"/>
                  </a:moveTo>
                  <a:lnTo>
                    <a:pt x="892173" y="1239"/>
                  </a:lnTo>
                  <a:lnTo>
                    <a:pt x="842813" y="4916"/>
                  </a:lnTo>
                  <a:lnTo>
                    <a:pt x="794199" y="10970"/>
                  </a:lnTo>
                  <a:lnTo>
                    <a:pt x="746395" y="19337"/>
                  </a:lnTo>
                  <a:lnTo>
                    <a:pt x="699467" y="29957"/>
                  </a:lnTo>
                  <a:lnTo>
                    <a:pt x="653479" y="42768"/>
                  </a:lnTo>
                  <a:lnTo>
                    <a:pt x="608498" y="57707"/>
                  </a:lnTo>
                  <a:lnTo>
                    <a:pt x="564587" y="74713"/>
                  </a:lnTo>
                  <a:lnTo>
                    <a:pt x="521812" y="93725"/>
                  </a:lnTo>
                  <a:lnTo>
                    <a:pt x="480239" y="114680"/>
                  </a:lnTo>
                  <a:lnTo>
                    <a:pt x="439932" y="137516"/>
                  </a:lnTo>
                  <a:lnTo>
                    <a:pt x="400957" y="162173"/>
                  </a:lnTo>
                  <a:lnTo>
                    <a:pt x="363378" y="188587"/>
                  </a:lnTo>
                  <a:lnTo>
                    <a:pt x="327260" y="216698"/>
                  </a:lnTo>
                  <a:lnTo>
                    <a:pt x="292670" y="246442"/>
                  </a:lnTo>
                  <a:lnTo>
                    <a:pt x="259671" y="277760"/>
                  </a:lnTo>
                  <a:lnTo>
                    <a:pt x="228329" y="310588"/>
                  </a:lnTo>
                  <a:lnTo>
                    <a:pt x="198710" y="344865"/>
                  </a:lnTo>
                  <a:lnTo>
                    <a:pt x="170878" y="380530"/>
                  </a:lnTo>
                  <a:lnTo>
                    <a:pt x="144898" y="417520"/>
                  </a:lnTo>
                  <a:lnTo>
                    <a:pt x="120835" y="455773"/>
                  </a:lnTo>
                  <a:lnTo>
                    <a:pt x="98756" y="495228"/>
                  </a:lnTo>
                  <a:lnTo>
                    <a:pt x="78724" y="535823"/>
                  </a:lnTo>
                  <a:lnTo>
                    <a:pt x="60805" y="577496"/>
                  </a:lnTo>
                  <a:lnTo>
                    <a:pt x="45063" y="620186"/>
                  </a:lnTo>
                  <a:lnTo>
                    <a:pt x="31565" y="663830"/>
                  </a:lnTo>
                  <a:lnTo>
                    <a:pt x="20375" y="708367"/>
                  </a:lnTo>
                  <a:lnTo>
                    <a:pt x="11558" y="753735"/>
                  </a:lnTo>
                  <a:lnTo>
                    <a:pt x="5180" y="799872"/>
                  </a:lnTo>
                  <a:lnTo>
                    <a:pt x="1306" y="846717"/>
                  </a:lnTo>
                  <a:lnTo>
                    <a:pt x="0" y="894207"/>
                  </a:lnTo>
                  <a:lnTo>
                    <a:pt x="1306" y="941696"/>
                  </a:lnTo>
                  <a:lnTo>
                    <a:pt x="5180" y="988541"/>
                  </a:lnTo>
                  <a:lnTo>
                    <a:pt x="11558" y="1034678"/>
                  </a:lnTo>
                  <a:lnTo>
                    <a:pt x="20375" y="1080046"/>
                  </a:lnTo>
                  <a:lnTo>
                    <a:pt x="31565" y="1124583"/>
                  </a:lnTo>
                  <a:lnTo>
                    <a:pt x="45063" y="1168227"/>
                  </a:lnTo>
                  <a:lnTo>
                    <a:pt x="60805" y="1210917"/>
                  </a:lnTo>
                  <a:lnTo>
                    <a:pt x="78724" y="1252590"/>
                  </a:lnTo>
                  <a:lnTo>
                    <a:pt x="98756" y="1293185"/>
                  </a:lnTo>
                  <a:lnTo>
                    <a:pt x="120835" y="1332640"/>
                  </a:lnTo>
                  <a:lnTo>
                    <a:pt x="144898" y="1370893"/>
                  </a:lnTo>
                  <a:lnTo>
                    <a:pt x="170878" y="1407883"/>
                  </a:lnTo>
                  <a:lnTo>
                    <a:pt x="198710" y="1443548"/>
                  </a:lnTo>
                  <a:lnTo>
                    <a:pt x="228329" y="1477825"/>
                  </a:lnTo>
                  <a:lnTo>
                    <a:pt x="259671" y="1510653"/>
                  </a:lnTo>
                  <a:lnTo>
                    <a:pt x="292670" y="1541971"/>
                  </a:lnTo>
                  <a:lnTo>
                    <a:pt x="327260" y="1571715"/>
                  </a:lnTo>
                  <a:lnTo>
                    <a:pt x="363378" y="1599826"/>
                  </a:lnTo>
                  <a:lnTo>
                    <a:pt x="400957" y="1626240"/>
                  </a:lnTo>
                  <a:lnTo>
                    <a:pt x="439932" y="1650897"/>
                  </a:lnTo>
                  <a:lnTo>
                    <a:pt x="480239" y="1673733"/>
                  </a:lnTo>
                  <a:lnTo>
                    <a:pt x="521812" y="1694688"/>
                  </a:lnTo>
                  <a:lnTo>
                    <a:pt x="564587" y="1713700"/>
                  </a:lnTo>
                  <a:lnTo>
                    <a:pt x="608498" y="1730706"/>
                  </a:lnTo>
                  <a:lnTo>
                    <a:pt x="653479" y="1745645"/>
                  </a:lnTo>
                  <a:lnTo>
                    <a:pt x="699467" y="1758456"/>
                  </a:lnTo>
                  <a:lnTo>
                    <a:pt x="746395" y="1769076"/>
                  </a:lnTo>
                  <a:lnTo>
                    <a:pt x="794199" y="1777443"/>
                  </a:lnTo>
                  <a:lnTo>
                    <a:pt x="842813" y="1783497"/>
                  </a:lnTo>
                  <a:lnTo>
                    <a:pt x="892173" y="1787174"/>
                  </a:lnTo>
                  <a:lnTo>
                    <a:pt x="942213" y="1788414"/>
                  </a:lnTo>
                  <a:lnTo>
                    <a:pt x="992252" y="1787174"/>
                  </a:lnTo>
                  <a:lnTo>
                    <a:pt x="1041612" y="1783497"/>
                  </a:lnTo>
                  <a:lnTo>
                    <a:pt x="1090226" y="1777443"/>
                  </a:lnTo>
                  <a:lnTo>
                    <a:pt x="1138030" y="1769076"/>
                  </a:lnTo>
                  <a:lnTo>
                    <a:pt x="1184958" y="1758456"/>
                  </a:lnTo>
                  <a:lnTo>
                    <a:pt x="1230946" y="1745645"/>
                  </a:lnTo>
                  <a:lnTo>
                    <a:pt x="1275927" y="1730706"/>
                  </a:lnTo>
                  <a:lnTo>
                    <a:pt x="1319838" y="1713700"/>
                  </a:lnTo>
                  <a:lnTo>
                    <a:pt x="1362613" y="1694688"/>
                  </a:lnTo>
                  <a:lnTo>
                    <a:pt x="1404186" y="1673733"/>
                  </a:lnTo>
                  <a:lnTo>
                    <a:pt x="1444493" y="1650897"/>
                  </a:lnTo>
                  <a:lnTo>
                    <a:pt x="1483468" y="1626240"/>
                  </a:lnTo>
                  <a:lnTo>
                    <a:pt x="1521047" y="1599826"/>
                  </a:lnTo>
                  <a:lnTo>
                    <a:pt x="1557165" y="1571715"/>
                  </a:lnTo>
                  <a:lnTo>
                    <a:pt x="1591755" y="1541971"/>
                  </a:lnTo>
                  <a:lnTo>
                    <a:pt x="1624754" y="1510653"/>
                  </a:lnTo>
                  <a:lnTo>
                    <a:pt x="1656096" y="1477825"/>
                  </a:lnTo>
                  <a:lnTo>
                    <a:pt x="1685715" y="1443548"/>
                  </a:lnTo>
                  <a:lnTo>
                    <a:pt x="1713547" y="1407883"/>
                  </a:lnTo>
                  <a:lnTo>
                    <a:pt x="1739527" y="1370893"/>
                  </a:lnTo>
                  <a:lnTo>
                    <a:pt x="1763590" y="1332640"/>
                  </a:lnTo>
                  <a:lnTo>
                    <a:pt x="1785669" y="1293185"/>
                  </a:lnTo>
                  <a:lnTo>
                    <a:pt x="1805701" y="1252590"/>
                  </a:lnTo>
                  <a:lnTo>
                    <a:pt x="1823620" y="1210917"/>
                  </a:lnTo>
                  <a:lnTo>
                    <a:pt x="1839362" y="1168227"/>
                  </a:lnTo>
                  <a:lnTo>
                    <a:pt x="1852860" y="1124583"/>
                  </a:lnTo>
                  <a:lnTo>
                    <a:pt x="1864050" y="1080046"/>
                  </a:lnTo>
                  <a:lnTo>
                    <a:pt x="1872867" y="1034678"/>
                  </a:lnTo>
                  <a:lnTo>
                    <a:pt x="1879245" y="988541"/>
                  </a:lnTo>
                  <a:lnTo>
                    <a:pt x="1883119" y="941696"/>
                  </a:lnTo>
                  <a:lnTo>
                    <a:pt x="1884426" y="894207"/>
                  </a:lnTo>
                  <a:lnTo>
                    <a:pt x="1883119" y="846717"/>
                  </a:lnTo>
                  <a:lnTo>
                    <a:pt x="1879245" y="799872"/>
                  </a:lnTo>
                  <a:lnTo>
                    <a:pt x="1872867" y="753735"/>
                  </a:lnTo>
                  <a:lnTo>
                    <a:pt x="1864050" y="708367"/>
                  </a:lnTo>
                  <a:lnTo>
                    <a:pt x="1852860" y="663830"/>
                  </a:lnTo>
                  <a:lnTo>
                    <a:pt x="1839362" y="620186"/>
                  </a:lnTo>
                  <a:lnTo>
                    <a:pt x="1823620" y="577496"/>
                  </a:lnTo>
                  <a:lnTo>
                    <a:pt x="1805701" y="535823"/>
                  </a:lnTo>
                  <a:lnTo>
                    <a:pt x="1785669" y="495228"/>
                  </a:lnTo>
                  <a:lnTo>
                    <a:pt x="1763590" y="455773"/>
                  </a:lnTo>
                  <a:lnTo>
                    <a:pt x="1739527" y="417520"/>
                  </a:lnTo>
                  <a:lnTo>
                    <a:pt x="1713547" y="380530"/>
                  </a:lnTo>
                  <a:lnTo>
                    <a:pt x="1685715" y="344865"/>
                  </a:lnTo>
                  <a:lnTo>
                    <a:pt x="1656096" y="310588"/>
                  </a:lnTo>
                  <a:lnTo>
                    <a:pt x="1624754" y="277760"/>
                  </a:lnTo>
                  <a:lnTo>
                    <a:pt x="1591755" y="246442"/>
                  </a:lnTo>
                  <a:lnTo>
                    <a:pt x="1557165" y="216698"/>
                  </a:lnTo>
                  <a:lnTo>
                    <a:pt x="1521047" y="188587"/>
                  </a:lnTo>
                  <a:lnTo>
                    <a:pt x="1483468" y="162173"/>
                  </a:lnTo>
                  <a:lnTo>
                    <a:pt x="1444493" y="137516"/>
                  </a:lnTo>
                  <a:lnTo>
                    <a:pt x="1404186" y="114680"/>
                  </a:lnTo>
                  <a:lnTo>
                    <a:pt x="1362613" y="93725"/>
                  </a:lnTo>
                  <a:lnTo>
                    <a:pt x="1319838" y="74713"/>
                  </a:lnTo>
                  <a:lnTo>
                    <a:pt x="1275927" y="57707"/>
                  </a:lnTo>
                  <a:lnTo>
                    <a:pt x="1230946" y="42768"/>
                  </a:lnTo>
                  <a:lnTo>
                    <a:pt x="1184958" y="29957"/>
                  </a:lnTo>
                  <a:lnTo>
                    <a:pt x="1138030" y="19337"/>
                  </a:lnTo>
                  <a:lnTo>
                    <a:pt x="1090226" y="10970"/>
                  </a:lnTo>
                  <a:lnTo>
                    <a:pt x="1041612" y="4916"/>
                  </a:lnTo>
                  <a:lnTo>
                    <a:pt x="992252" y="1239"/>
                  </a:lnTo>
                  <a:lnTo>
                    <a:pt x="942213" y="0"/>
                  </a:lnTo>
                  <a:close/>
                </a:path>
              </a:pathLst>
            </a:custGeom>
            <a:solidFill>
              <a:srgbClr val="A1D4D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>
              <a:extLst>
                <a:ext uri="{FF2B5EF4-FFF2-40B4-BE49-F238E27FC236}">
                  <a16:creationId xmlns:a16="http://schemas.microsoft.com/office/drawing/2014/main" id="{9093BD3C-3D31-D76A-3F6F-B102A1A09134}"/>
                </a:ext>
              </a:extLst>
            </p:cNvPr>
            <p:cNvSpPr/>
            <p:nvPr/>
          </p:nvSpPr>
          <p:spPr>
            <a:xfrm>
              <a:off x="9570339" y="1424558"/>
              <a:ext cx="1884680" cy="1788795"/>
            </a:xfrm>
            <a:custGeom>
              <a:avLst/>
              <a:gdLst/>
              <a:ahLst/>
              <a:cxnLst/>
              <a:rect l="l" t="t" r="r" b="b"/>
              <a:pathLst>
                <a:path w="1884679" h="1788795">
                  <a:moveTo>
                    <a:pt x="0" y="894207"/>
                  </a:moveTo>
                  <a:lnTo>
                    <a:pt x="1306" y="846717"/>
                  </a:lnTo>
                  <a:lnTo>
                    <a:pt x="5180" y="799872"/>
                  </a:lnTo>
                  <a:lnTo>
                    <a:pt x="11558" y="753735"/>
                  </a:lnTo>
                  <a:lnTo>
                    <a:pt x="20375" y="708367"/>
                  </a:lnTo>
                  <a:lnTo>
                    <a:pt x="31565" y="663830"/>
                  </a:lnTo>
                  <a:lnTo>
                    <a:pt x="45063" y="620186"/>
                  </a:lnTo>
                  <a:lnTo>
                    <a:pt x="60805" y="577496"/>
                  </a:lnTo>
                  <a:lnTo>
                    <a:pt x="78724" y="535823"/>
                  </a:lnTo>
                  <a:lnTo>
                    <a:pt x="98756" y="495228"/>
                  </a:lnTo>
                  <a:lnTo>
                    <a:pt x="120835" y="455773"/>
                  </a:lnTo>
                  <a:lnTo>
                    <a:pt x="144898" y="417520"/>
                  </a:lnTo>
                  <a:lnTo>
                    <a:pt x="170878" y="380530"/>
                  </a:lnTo>
                  <a:lnTo>
                    <a:pt x="198710" y="344865"/>
                  </a:lnTo>
                  <a:lnTo>
                    <a:pt x="228329" y="310588"/>
                  </a:lnTo>
                  <a:lnTo>
                    <a:pt x="259671" y="277760"/>
                  </a:lnTo>
                  <a:lnTo>
                    <a:pt x="292670" y="246442"/>
                  </a:lnTo>
                  <a:lnTo>
                    <a:pt x="327260" y="216698"/>
                  </a:lnTo>
                  <a:lnTo>
                    <a:pt x="363378" y="188587"/>
                  </a:lnTo>
                  <a:lnTo>
                    <a:pt x="400957" y="162173"/>
                  </a:lnTo>
                  <a:lnTo>
                    <a:pt x="439932" y="137516"/>
                  </a:lnTo>
                  <a:lnTo>
                    <a:pt x="480239" y="114680"/>
                  </a:lnTo>
                  <a:lnTo>
                    <a:pt x="521812" y="93725"/>
                  </a:lnTo>
                  <a:lnTo>
                    <a:pt x="564587" y="74713"/>
                  </a:lnTo>
                  <a:lnTo>
                    <a:pt x="608498" y="57707"/>
                  </a:lnTo>
                  <a:lnTo>
                    <a:pt x="653479" y="42768"/>
                  </a:lnTo>
                  <a:lnTo>
                    <a:pt x="699467" y="29957"/>
                  </a:lnTo>
                  <a:lnTo>
                    <a:pt x="746395" y="19337"/>
                  </a:lnTo>
                  <a:lnTo>
                    <a:pt x="794199" y="10970"/>
                  </a:lnTo>
                  <a:lnTo>
                    <a:pt x="842813" y="4916"/>
                  </a:lnTo>
                  <a:lnTo>
                    <a:pt x="892173" y="1239"/>
                  </a:lnTo>
                  <a:lnTo>
                    <a:pt x="942213" y="0"/>
                  </a:lnTo>
                  <a:lnTo>
                    <a:pt x="992252" y="1239"/>
                  </a:lnTo>
                  <a:lnTo>
                    <a:pt x="1041612" y="4916"/>
                  </a:lnTo>
                  <a:lnTo>
                    <a:pt x="1090226" y="10970"/>
                  </a:lnTo>
                  <a:lnTo>
                    <a:pt x="1138030" y="19337"/>
                  </a:lnTo>
                  <a:lnTo>
                    <a:pt x="1184958" y="29957"/>
                  </a:lnTo>
                  <a:lnTo>
                    <a:pt x="1230946" y="42768"/>
                  </a:lnTo>
                  <a:lnTo>
                    <a:pt x="1275927" y="57707"/>
                  </a:lnTo>
                  <a:lnTo>
                    <a:pt x="1319838" y="74713"/>
                  </a:lnTo>
                  <a:lnTo>
                    <a:pt x="1362613" y="93725"/>
                  </a:lnTo>
                  <a:lnTo>
                    <a:pt x="1404186" y="114680"/>
                  </a:lnTo>
                  <a:lnTo>
                    <a:pt x="1444493" y="137516"/>
                  </a:lnTo>
                  <a:lnTo>
                    <a:pt x="1483468" y="162173"/>
                  </a:lnTo>
                  <a:lnTo>
                    <a:pt x="1521047" y="188587"/>
                  </a:lnTo>
                  <a:lnTo>
                    <a:pt x="1557165" y="216698"/>
                  </a:lnTo>
                  <a:lnTo>
                    <a:pt x="1591755" y="246442"/>
                  </a:lnTo>
                  <a:lnTo>
                    <a:pt x="1624754" y="277760"/>
                  </a:lnTo>
                  <a:lnTo>
                    <a:pt x="1656096" y="310588"/>
                  </a:lnTo>
                  <a:lnTo>
                    <a:pt x="1685715" y="344865"/>
                  </a:lnTo>
                  <a:lnTo>
                    <a:pt x="1713547" y="380530"/>
                  </a:lnTo>
                  <a:lnTo>
                    <a:pt x="1739527" y="417520"/>
                  </a:lnTo>
                  <a:lnTo>
                    <a:pt x="1763590" y="455773"/>
                  </a:lnTo>
                  <a:lnTo>
                    <a:pt x="1785669" y="495228"/>
                  </a:lnTo>
                  <a:lnTo>
                    <a:pt x="1805701" y="535823"/>
                  </a:lnTo>
                  <a:lnTo>
                    <a:pt x="1823620" y="577496"/>
                  </a:lnTo>
                  <a:lnTo>
                    <a:pt x="1839362" y="620186"/>
                  </a:lnTo>
                  <a:lnTo>
                    <a:pt x="1852860" y="663830"/>
                  </a:lnTo>
                  <a:lnTo>
                    <a:pt x="1864050" y="708367"/>
                  </a:lnTo>
                  <a:lnTo>
                    <a:pt x="1872867" y="753735"/>
                  </a:lnTo>
                  <a:lnTo>
                    <a:pt x="1879245" y="799872"/>
                  </a:lnTo>
                  <a:lnTo>
                    <a:pt x="1883119" y="846717"/>
                  </a:lnTo>
                  <a:lnTo>
                    <a:pt x="1884426" y="894207"/>
                  </a:lnTo>
                  <a:lnTo>
                    <a:pt x="1883119" y="941696"/>
                  </a:lnTo>
                  <a:lnTo>
                    <a:pt x="1879245" y="988541"/>
                  </a:lnTo>
                  <a:lnTo>
                    <a:pt x="1872867" y="1034678"/>
                  </a:lnTo>
                  <a:lnTo>
                    <a:pt x="1864050" y="1080046"/>
                  </a:lnTo>
                  <a:lnTo>
                    <a:pt x="1852860" y="1124583"/>
                  </a:lnTo>
                  <a:lnTo>
                    <a:pt x="1839362" y="1168227"/>
                  </a:lnTo>
                  <a:lnTo>
                    <a:pt x="1823620" y="1210917"/>
                  </a:lnTo>
                  <a:lnTo>
                    <a:pt x="1805701" y="1252590"/>
                  </a:lnTo>
                  <a:lnTo>
                    <a:pt x="1785669" y="1293185"/>
                  </a:lnTo>
                  <a:lnTo>
                    <a:pt x="1763590" y="1332640"/>
                  </a:lnTo>
                  <a:lnTo>
                    <a:pt x="1739527" y="1370893"/>
                  </a:lnTo>
                  <a:lnTo>
                    <a:pt x="1713547" y="1407883"/>
                  </a:lnTo>
                  <a:lnTo>
                    <a:pt x="1685715" y="1443548"/>
                  </a:lnTo>
                  <a:lnTo>
                    <a:pt x="1656096" y="1477825"/>
                  </a:lnTo>
                  <a:lnTo>
                    <a:pt x="1624754" y="1510653"/>
                  </a:lnTo>
                  <a:lnTo>
                    <a:pt x="1591755" y="1541971"/>
                  </a:lnTo>
                  <a:lnTo>
                    <a:pt x="1557165" y="1571715"/>
                  </a:lnTo>
                  <a:lnTo>
                    <a:pt x="1521047" y="1599826"/>
                  </a:lnTo>
                  <a:lnTo>
                    <a:pt x="1483468" y="1626240"/>
                  </a:lnTo>
                  <a:lnTo>
                    <a:pt x="1444493" y="1650897"/>
                  </a:lnTo>
                  <a:lnTo>
                    <a:pt x="1404186" y="1673733"/>
                  </a:lnTo>
                  <a:lnTo>
                    <a:pt x="1362613" y="1694688"/>
                  </a:lnTo>
                  <a:lnTo>
                    <a:pt x="1319838" y="1713700"/>
                  </a:lnTo>
                  <a:lnTo>
                    <a:pt x="1275927" y="1730706"/>
                  </a:lnTo>
                  <a:lnTo>
                    <a:pt x="1230946" y="1745645"/>
                  </a:lnTo>
                  <a:lnTo>
                    <a:pt x="1184958" y="1758456"/>
                  </a:lnTo>
                  <a:lnTo>
                    <a:pt x="1138030" y="1769076"/>
                  </a:lnTo>
                  <a:lnTo>
                    <a:pt x="1090226" y="1777443"/>
                  </a:lnTo>
                  <a:lnTo>
                    <a:pt x="1041612" y="1783497"/>
                  </a:lnTo>
                  <a:lnTo>
                    <a:pt x="992252" y="1787174"/>
                  </a:lnTo>
                  <a:lnTo>
                    <a:pt x="942213" y="1788414"/>
                  </a:lnTo>
                  <a:lnTo>
                    <a:pt x="892173" y="1787174"/>
                  </a:lnTo>
                  <a:lnTo>
                    <a:pt x="842813" y="1783497"/>
                  </a:lnTo>
                  <a:lnTo>
                    <a:pt x="794199" y="1777443"/>
                  </a:lnTo>
                  <a:lnTo>
                    <a:pt x="746395" y="1769076"/>
                  </a:lnTo>
                  <a:lnTo>
                    <a:pt x="699467" y="1758456"/>
                  </a:lnTo>
                  <a:lnTo>
                    <a:pt x="653479" y="1745645"/>
                  </a:lnTo>
                  <a:lnTo>
                    <a:pt x="608498" y="1730706"/>
                  </a:lnTo>
                  <a:lnTo>
                    <a:pt x="564587" y="1713700"/>
                  </a:lnTo>
                  <a:lnTo>
                    <a:pt x="521812" y="1694688"/>
                  </a:lnTo>
                  <a:lnTo>
                    <a:pt x="480239" y="1673733"/>
                  </a:lnTo>
                  <a:lnTo>
                    <a:pt x="439932" y="1650897"/>
                  </a:lnTo>
                  <a:lnTo>
                    <a:pt x="400957" y="1626240"/>
                  </a:lnTo>
                  <a:lnTo>
                    <a:pt x="363378" y="1599826"/>
                  </a:lnTo>
                  <a:lnTo>
                    <a:pt x="327260" y="1571715"/>
                  </a:lnTo>
                  <a:lnTo>
                    <a:pt x="292670" y="1541971"/>
                  </a:lnTo>
                  <a:lnTo>
                    <a:pt x="259671" y="1510653"/>
                  </a:lnTo>
                  <a:lnTo>
                    <a:pt x="228329" y="1477825"/>
                  </a:lnTo>
                  <a:lnTo>
                    <a:pt x="198710" y="1443548"/>
                  </a:lnTo>
                  <a:lnTo>
                    <a:pt x="170878" y="1407883"/>
                  </a:lnTo>
                  <a:lnTo>
                    <a:pt x="144898" y="1370893"/>
                  </a:lnTo>
                  <a:lnTo>
                    <a:pt x="120835" y="1332640"/>
                  </a:lnTo>
                  <a:lnTo>
                    <a:pt x="98756" y="1293185"/>
                  </a:lnTo>
                  <a:lnTo>
                    <a:pt x="78724" y="1252590"/>
                  </a:lnTo>
                  <a:lnTo>
                    <a:pt x="60805" y="1210917"/>
                  </a:lnTo>
                  <a:lnTo>
                    <a:pt x="45063" y="1168227"/>
                  </a:lnTo>
                  <a:lnTo>
                    <a:pt x="31565" y="1124583"/>
                  </a:lnTo>
                  <a:lnTo>
                    <a:pt x="20375" y="1080046"/>
                  </a:lnTo>
                  <a:lnTo>
                    <a:pt x="11558" y="1034678"/>
                  </a:lnTo>
                  <a:lnTo>
                    <a:pt x="5180" y="988541"/>
                  </a:lnTo>
                  <a:lnTo>
                    <a:pt x="1306" y="941696"/>
                  </a:lnTo>
                  <a:lnTo>
                    <a:pt x="0" y="894207"/>
                  </a:lnTo>
                  <a:close/>
                </a:path>
              </a:pathLst>
            </a:custGeom>
            <a:ln w="12700">
              <a:solidFill>
                <a:srgbClr val="769C9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21">
            <a:extLst>
              <a:ext uri="{FF2B5EF4-FFF2-40B4-BE49-F238E27FC236}">
                <a16:creationId xmlns:a16="http://schemas.microsoft.com/office/drawing/2014/main" id="{1238F570-3531-0999-7E62-8FED9F8A3428}"/>
              </a:ext>
            </a:extLst>
          </p:cNvPr>
          <p:cNvGrpSpPr/>
          <p:nvPr/>
        </p:nvGrpSpPr>
        <p:grpSpPr>
          <a:xfrm>
            <a:off x="7498842" y="2707258"/>
            <a:ext cx="2624455" cy="3187065"/>
            <a:chOff x="7498842" y="2707258"/>
            <a:chExt cx="2624455" cy="3187065"/>
          </a:xfrm>
        </p:grpSpPr>
        <p:sp>
          <p:nvSpPr>
            <p:cNvPr id="15" name="object 22">
              <a:extLst>
                <a:ext uri="{FF2B5EF4-FFF2-40B4-BE49-F238E27FC236}">
                  <a16:creationId xmlns:a16="http://schemas.microsoft.com/office/drawing/2014/main" id="{39408FDB-BB56-FCD5-81D0-AAADB5AC5842}"/>
                </a:ext>
              </a:extLst>
            </p:cNvPr>
            <p:cNvSpPr/>
            <p:nvPr/>
          </p:nvSpPr>
          <p:spPr>
            <a:xfrm>
              <a:off x="7498842" y="5487923"/>
              <a:ext cx="2617470" cy="406400"/>
            </a:xfrm>
            <a:custGeom>
              <a:avLst/>
              <a:gdLst/>
              <a:ahLst/>
              <a:cxnLst/>
              <a:rect l="l" t="t" r="r" b="b"/>
              <a:pathLst>
                <a:path w="2617470" h="406400">
                  <a:moveTo>
                    <a:pt x="1308735" y="0"/>
                  </a:moveTo>
                  <a:lnTo>
                    <a:pt x="1231836" y="344"/>
                  </a:lnTo>
                  <a:lnTo>
                    <a:pt x="1156108" y="1366"/>
                  </a:lnTo>
                  <a:lnTo>
                    <a:pt x="1081673" y="3045"/>
                  </a:lnTo>
                  <a:lnTo>
                    <a:pt x="1008653" y="5363"/>
                  </a:lnTo>
                  <a:lnTo>
                    <a:pt x="937172" y="8300"/>
                  </a:lnTo>
                  <a:lnTo>
                    <a:pt x="867352" y="11838"/>
                  </a:lnTo>
                  <a:lnTo>
                    <a:pt x="799315" y="15958"/>
                  </a:lnTo>
                  <a:lnTo>
                    <a:pt x="733186" y="20640"/>
                  </a:lnTo>
                  <a:lnTo>
                    <a:pt x="669085" y="25866"/>
                  </a:lnTo>
                  <a:lnTo>
                    <a:pt x="607137" y="31616"/>
                  </a:lnTo>
                  <a:lnTo>
                    <a:pt x="547463" y="37871"/>
                  </a:lnTo>
                  <a:lnTo>
                    <a:pt x="490187" y="44612"/>
                  </a:lnTo>
                  <a:lnTo>
                    <a:pt x="435431" y="51821"/>
                  </a:lnTo>
                  <a:lnTo>
                    <a:pt x="383319" y="59478"/>
                  </a:lnTo>
                  <a:lnTo>
                    <a:pt x="333972" y="67565"/>
                  </a:lnTo>
                  <a:lnTo>
                    <a:pt x="287514" y="76061"/>
                  </a:lnTo>
                  <a:lnTo>
                    <a:pt x="244067" y="84948"/>
                  </a:lnTo>
                  <a:lnTo>
                    <a:pt x="203754" y="94208"/>
                  </a:lnTo>
                  <a:lnTo>
                    <a:pt x="166697" y="103820"/>
                  </a:lnTo>
                  <a:lnTo>
                    <a:pt x="102846" y="124028"/>
                  </a:lnTo>
                  <a:lnTo>
                    <a:pt x="53495" y="145418"/>
                  </a:lnTo>
                  <a:lnTo>
                    <a:pt x="19626" y="167840"/>
                  </a:lnTo>
                  <a:lnTo>
                    <a:pt x="0" y="203072"/>
                  </a:lnTo>
                  <a:lnTo>
                    <a:pt x="2221" y="215005"/>
                  </a:lnTo>
                  <a:lnTo>
                    <a:pt x="34564" y="249635"/>
                  </a:lnTo>
                  <a:lnTo>
                    <a:pt x="76297" y="271560"/>
                  </a:lnTo>
                  <a:lnTo>
                    <a:pt x="133021" y="292379"/>
                  </a:lnTo>
                  <a:lnTo>
                    <a:pt x="203754" y="311937"/>
                  </a:lnTo>
                  <a:lnTo>
                    <a:pt x="244067" y="321197"/>
                  </a:lnTo>
                  <a:lnTo>
                    <a:pt x="287514" y="330084"/>
                  </a:lnTo>
                  <a:lnTo>
                    <a:pt x="333972" y="338580"/>
                  </a:lnTo>
                  <a:lnTo>
                    <a:pt x="383319" y="346667"/>
                  </a:lnTo>
                  <a:lnTo>
                    <a:pt x="435431" y="354324"/>
                  </a:lnTo>
                  <a:lnTo>
                    <a:pt x="490187" y="361533"/>
                  </a:lnTo>
                  <a:lnTo>
                    <a:pt x="547463" y="368274"/>
                  </a:lnTo>
                  <a:lnTo>
                    <a:pt x="607137" y="374529"/>
                  </a:lnTo>
                  <a:lnTo>
                    <a:pt x="669085" y="380279"/>
                  </a:lnTo>
                  <a:lnTo>
                    <a:pt x="733186" y="385505"/>
                  </a:lnTo>
                  <a:lnTo>
                    <a:pt x="799315" y="390187"/>
                  </a:lnTo>
                  <a:lnTo>
                    <a:pt x="867352" y="394307"/>
                  </a:lnTo>
                  <a:lnTo>
                    <a:pt x="937172" y="397845"/>
                  </a:lnTo>
                  <a:lnTo>
                    <a:pt x="1008653" y="400782"/>
                  </a:lnTo>
                  <a:lnTo>
                    <a:pt x="1081673" y="403100"/>
                  </a:lnTo>
                  <a:lnTo>
                    <a:pt x="1156108" y="404779"/>
                  </a:lnTo>
                  <a:lnTo>
                    <a:pt x="1231836" y="405801"/>
                  </a:lnTo>
                  <a:lnTo>
                    <a:pt x="1308735" y="406145"/>
                  </a:lnTo>
                  <a:lnTo>
                    <a:pt x="1385633" y="405801"/>
                  </a:lnTo>
                  <a:lnTo>
                    <a:pt x="1461361" y="404779"/>
                  </a:lnTo>
                  <a:lnTo>
                    <a:pt x="1535796" y="403100"/>
                  </a:lnTo>
                  <a:lnTo>
                    <a:pt x="1608816" y="400782"/>
                  </a:lnTo>
                  <a:lnTo>
                    <a:pt x="1680297" y="397845"/>
                  </a:lnTo>
                  <a:lnTo>
                    <a:pt x="1750117" y="394307"/>
                  </a:lnTo>
                  <a:lnTo>
                    <a:pt x="1818154" y="390187"/>
                  </a:lnTo>
                  <a:lnTo>
                    <a:pt x="1884283" y="385505"/>
                  </a:lnTo>
                  <a:lnTo>
                    <a:pt x="1948384" y="380279"/>
                  </a:lnTo>
                  <a:lnTo>
                    <a:pt x="2010332" y="374529"/>
                  </a:lnTo>
                  <a:lnTo>
                    <a:pt x="2070006" y="368274"/>
                  </a:lnTo>
                  <a:lnTo>
                    <a:pt x="2127282" y="361533"/>
                  </a:lnTo>
                  <a:lnTo>
                    <a:pt x="2182038" y="354324"/>
                  </a:lnTo>
                  <a:lnTo>
                    <a:pt x="2234150" y="346667"/>
                  </a:lnTo>
                  <a:lnTo>
                    <a:pt x="2283497" y="338580"/>
                  </a:lnTo>
                  <a:lnTo>
                    <a:pt x="2329955" y="330084"/>
                  </a:lnTo>
                  <a:lnTo>
                    <a:pt x="2373402" y="321197"/>
                  </a:lnTo>
                  <a:lnTo>
                    <a:pt x="2413715" y="311937"/>
                  </a:lnTo>
                  <a:lnTo>
                    <a:pt x="2450772" y="302325"/>
                  </a:lnTo>
                  <a:lnTo>
                    <a:pt x="2514623" y="282117"/>
                  </a:lnTo>
                  <a:lnTo>
                    <a:pt x="2563974" y="260727"/>
                  </a:lnTo>
                  <a:lnTo>
                    <a:pt x="2597843" y="238305"/>
                  </a:lnTo>
                  <a:lnTo>
                    <a:pt x="2617470" y="203072"/>
                  </a:lnTo>
                  <a:lnTo>
                    <a:pt x="2615248" y="191140"/>
                  </a:lnTo>
                  <a:lnTo>
                    <a:pt x="2582905" y="156510"/>
                  </a:lnTo>
                  <a:lnTo>
                    <a:pt x="2541172" y="134585"/>
                  </a:lnTo>
                  <a:lnTo>
                    <a:pt x="2484448" y="113766"/>
                  </a:lnTo>
                  <a:lnTo>
                    <a:pt x="2413715" y="94208"/>
                  </a:lnTo>
                  <a:lnTo>
                    <a:pt x="2373402" y="84948"/>
                  </a:lnTo>
                  <a:lnTo>
                    <a:pt x="2329955" y="76061"/>
                  </a:lnTo>
                  <a:lnTo>
                    <a:pt x="2283497" y="67565"/>
                  </a:lnTo>
                  <a:lnTo>
                    <a:pt x="2234150" y="59478"/>
                  </a:lnTo>
                  <a:lnTo>
                    <a:pt x="2182038" y="51821"/>
                  </a:lnTo>
                  <a:lnTo>
                    <a:pt x="2127282" y="44612"/>
                  </a:lnTo>
                  <a:lnTo>
                    <a:pt x="2070006" y="37871"/>
                  </a:lnTo>
                  <a:lnTo>
                    <a:pt x="2010332" y="31616"/>
                  </a:lnTo>
                  <a:lnTo>
                    <a:pt x="1948384" y="25866"/>
                  </a:lnTo>
                  <a:lnTo>
                    <a:pt x="1884283" y="20640"/>
                  </a:lnTo>
                  <a:lnTo>
                    <a:pt x="1818154" y="15958"/>
                  </a:lnTo>
                  <a:lnTo>
                    <a:pt x="1750117" y="11838"/>
                  </a:lnTo>
                  <a:lnTo>
                    <a:pt x="1680297" y="8300"/>
                  </a:lnTo>
                  <a:lnTo>
                    <a:pt x="1608816" y="5363"/>
                  </a:lnTo>
                  <a:lnTo>
                    <a:pt x="1535796" y="3045"/>
                  </a:lnTo>
                  <a:lnTo>
                    <a:pt x="1461361" y="1366"/>
                  </a:lnTo>
                  <a:lnTo>
                    <a:pt x="1385633" y="344"/>
                  </a:lnTo>
                  <a:lnTo>
                    <a:pt x="1308735" y="0"/>
                  </a:lnTo>
                  <a:close/>
                </a:path>
              </a:pathLst>
            </a:custGeom>
            <a:solidFill>
              <a:srgbClr val="666699">
                <a:alpha val="1803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23">
              <a:extLst>
                <a:ext uri="{FF2B5EF4-FFF2-40B4-BE49-F238E27FC236}">
                  <a16:creationId xmlns:a16="http://schemas.microsoft.com/office/drawing/2014/main" id="{2C858020-28F5-E1F7-EB45-35F07B9A9D0B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02652" y="2710433"/>
              <a:ext cx="2617470" cy="2574035"/>
            </a:xfrm>
            <a:prstGeom prst="rect">
              <a:avLst/>
            </a:prstGeom>
          </p:spPr>
        </p:pic>
        <p:sp>
          <p:nvSpPr>
            <p:cNvPr id="17" name="object 24">
              <a:extLst>
                <a:ext uri="{FF2B5EF4-FFF2-40B4-BE49-F238E27FC236}">
                  <a16:creationId xmlns:a16="http://schemas.microsoft.com/office/drawing/2014/main" id="{31B46BA2-AF64-3590-1FC3-D228E6F44C11}"/>
                </a:ext>
              </a:extLst>
            </p:cNvPr>
            <p:cNvSpPr/>
            <p:nvPr/>
          </p:nvSpPr>
          <p:spPr>
            <a:xfrm>
              <a:off x="7502652" y="2710433"/>
              <a:ext cx="2617470" cy="2574290"/>
            </a:xfrm>
            <a:custGeom>
              <a:avLst/>
              <a:gdLst/>
              <a:ahLst/>
              <a:cxnLst/>
              <a:rect l="l" t="t" r="r" b="b"/>
              <a:pathLst>
                <a:path w="2617470" h="2574290">
                  <a:moveTo>
                    <a:pt x="0" y="1287018"/>
                  </a:moveTo>
                  <a:lnTo>
                    <a:pt x="902" y="1238767"/>
                  </a:lnTo>
                  <a:lnTo>
                    <a:pt x="3589" y="1190965"/>
                  </a:lnTo>
                  <a:lnTo>
                    <a:pt x="8029" y="1143642"/>
                  </a:lnTo>
                  <a:lnTo>
                    <a:pt x="14190" y="1096830"/>
                  </a:lnTo>
                  <a:lnTo>
                    <a:pt x="22040" y="1050559"/>
                  </a:lnTo>
                  <a:lnTo>
                    <a:pt x="31547" y="1004861"/>
                  </a:lnTo>
                  <a:lnTo>
                    <a:pt x="42681" y="959767"/>
                  </a:lnTo>
                  <a:lnTo>
                    <a:pt x="55410" y="915308"/>
                  </a:lnTo>
                  <a:lnTo>
                    <a:pt x="69701" y="871514"/>
                  </a:lnTo>
                  <a:lnTo>
                    <a:pt x="85524" y="828418"/>
                  </a:lnTo>
                  <a:lnTo>
                    <a:pt x="102846" y="786050"/>
                  </a:lnTo>
                  <a:lnTo>
                    <a:pt x="121637" y="744441"/>
                  </a:lnTo>
                  <a:lnTo>
                    <a:pt x="141863" y="703622"/>
                  </a:lnTo>
                  <a:lnTo>
                    <a:pt x="163494" y="663625"/>
                  </a:lnTo>
                  <a:lnTo>
                    <a:pt x="186499" y="624481"/>
                  </a:lnTo>
                  <a:lnTo>
                    <a:pt x="210845" y="586220"/>
                  </a:lnTo>
                  <a:lnTo>
                    <a:pt x="236500" y="548874"/>
                  </a:lnTo>
                  <a:lnTo>
                    <a:pt x="263434" y="512474"/>
                  </a:lnTo>
                  <a:lnTo>
                    <a:pt x="291615" y="477052"/>
                  </a:lnTo>
                  <a:lnTo>
                    <a:pt x="321010" y="442637"/>
                  </a:lnTo>
                  <a:lnTo>
                    <a:pt x="351589" y="409261"/>
                  </a:lnTo>
                  <a:lnTo>
                    <a:pt x="383319" y="376956"/>
                  </a:lnTo>
                  <a:lnTo>
                    <a:pt x="416169" y="345752"/>
                  </a:lnTo>
                  <a:lnTo>
                    <a:pt x="450108" y="315681"/>
                  </a:lnTo>
                  <a:lnTo>
                    <a:pt x="485103" y="286774"/>
                  </a:lnTo>
                  <a:lnTo>
                    <a:pt x="521124" y="259061"/>
                  </a:lnTo>
                  <a:lnTo>
                    <a:pt x="558138" y="232574"/>
                  </a:lnTo>
                  <a:lnTo>
                    <a:pt x="596114" y="207345"/>
                  </a:lnTo>
                  <a:lnTo>
                    <a:pt x="635021" y="183403"/>
                  </a:lnTo>
                  <a:lnTo>
                    <a:pt x="674825" y="160780"/>
                  </a:lnTo>
                  <a:lnTo>
                    <a:pt x="715497" y="139508"/>
                  </a:lnTo>
                  <a:lnTo>
                    <a:pt x="757005" y="119617"/>
                  </a:lnTo>
                  <a:lnTo>
                    <a:pt x="799315" y="101139"/>
                  </a:lnTo>
                  <a:lnTo>
                    <a:pt x="842398" y="84104"/>
                  </a:lnTo>
                  <a:lnTo>
                    <a:pt x="886222" y="68544"/>
                  </a:lnTo>
                  <a:lnTo>
                    <a:pt x="930754" y="54490"/>
                  </a:lnTo>
                  <a:lnTo>
                    <a:pt x="975964" y="41973"/>
                  </a:lnTo>
                  <a:lnTo>
                    <a:pt x="1021819" y="31024"/>
                  </a:lnTo>
                  <a:lnTo>
                    <a:pt x="1068288" y="21674"/>
                  </a:lnTo>
                  <a:lnTo>
                    <a:pt x="1115339" y="13954"/>
                  </a:lnTo>
                  <a:lnTo>
                    <a:pt x="1162941" y="7896"/>
                  </a:lnTo>
                  <a:lnTo>
                    <a:pt x="1211062" y="3530"/>
                  </a:lnTo>
                  <a:lnTo>
                    <a:pt x="1259670" y="887"/>
                  </a:lnTo>
                  <a:lnTo>
                    <a:pt x="1308735" y="0"/>
                  </a:lnTo>
                  <a:lnTo>
                    <a:pt x="1357799" y="887"/>
                  </a:lnTo>
                  <a:lnTo>
                    <a:pt x="1406407" y="3530"/>
                  </a:lnTo>
                  <a:lnTo>
                    <a:pt x="1454528" y="7896"/>
                  </a:lnTo>
                  <a:lnTo>
                    <a:pt x="1502130" y="13954"/>
                  </a:lnTo>
                  <a:lnTo>
                    <a:pt x="1549181" y="21674"/>
                  </a:lnTo>
                  <a:lnTo>
                    <a:pt x="1595650" y="31024"/>
                  </a:lnTo>
                  <a:lnTo>
                    <a:pt x="1641505" y="41973"/>
                  </a:lnTo>
                  <a:lnTo>
                    <a:pt x="1686715" y="54490"/>
                  </a:lnTo>
                  <a:lnTo>
                    <a:pt x="1731247" y="68544"/>
                  </a:lnTo>
                  <a:lnTo>
                    <a:pt x="1775071" y="84104"/>
                  </a:lnTo>
                  <a:lnTo>
                    <a:pt x="1818154" y="101139"/>
                  </a:lnTo>
                  <a:lnTo>
                    <a:pt x="1860464" y="119617"/>
                  </a:lnTo>
                  <a:lnTo>
                    <a:pt x="1901972" y="139508"/>
                  </a:lnTo>
                  <a:lnTo>
                    <a:pt x="1942644" y="160780"/>
                  </a:lnTo>
                  <a:lnTo>
                    <a:pt x="1982448" y="183403"/>
                  </a:lnTo>
                  <a:lnTo>
                    <a:pt x="2021355" y="207345"/>
                  </a:lnTo>
                  <a:lnTo>
                    <a:pt x="2059331" y="232574"/>
                  </a:lnTo>
                  <a:lnTo>
                    <a:pt x="2096345" y="259061"/>
                  </a:lnTo>
                  <a:lnTo>
                    <a:pt x="2132366" y="286774"/>
                  </a:lnTo>
                  <a:lnTo>
                    <a:pt x="2167361" y="315681"/>
                  </a:lnTo>
                  <a:lnTo>
                    <a:pt x="2201300" y="345752"/>
                  </a:lnTo>
                  <a:lnTo>
                    <a:pt x="2234150" y="376956"/>
                  </a:lnTo>
                  <a:lnTo>
                    <a:pt x="2265880" y="409261"/>
                  </a:lnTo>
                  <a:lnTo>
                    <a:pt x="2296459" y="442637"/>
                  </a:lnTo>
                  <a:lnTo>
                    <a:pt x="2325854" y="477052"/>
                  </a:lnTo>
                  <a:lnTo>
                    <a:pt x="2354035" y="512474"/>
                  </a:lnTo>
                  <a:lnTo>
                    <a:pt x="2380969" y="548874"/>
                  </a:lnTo>
                  <a:lnTo>
                    <a:pt x="2406624" y="586220"/>
                  </a:lnTo>
                  <a:lnTo>
                    <a:pt x="2430970" y="624481"/>
                  </a:lnTo>
                  <a:lnTo>
                    <a:pt x="2453975" y="663625"/>
                  </a:lnTo>
                  <a:lnTo>
                    <a:pt x="2475606" y="703622"/>
                  </a:lnTo>
                  <a:lnTo>
                    <a:pt x="2495832" y="744441"/>
                  </a:lnTo>
                  <a:lnTo>
                    <a:pt x="2514623" y="786050"/>
                  </a:lnTo>
                  <a:lnTo>
                    <a:pt x="2531945" y="828418"/>
                  </a:lnTo>
                  <a:lnTo>
                    <a:pt x="2547768" y="871514"/>
                  </a:lnTo>
                  <a:lnTo>
                    <a:pt x="2562059" y="915308"/>
                  </a:lnTo>
                  <a:lnTo>
                    <a:pt x="2574788" y="959767"/>
                  </a:lnTo>
                  <a:lnTo>
                    <a:pt x="2585922" y="1004861"/>
                  </a:lnTo>
                  <a:lnTo>
                    <a:pt x="2595429" y="1050559"/>
                  </a:lnTo>
                  <a:lnTo>
                    <a:pt x="2603279" y="1096830"/>
                  </a:lnTo>
                  <a:lnTo>
                    <a:pt x="2609440" y="1143642"/>
                  </a:lnTo>
                  <a:lnTo>
                    <a:pt x="2613880" y="1190965"/>
                  </a:lnTo>
                  <a:lnTo>
                    <a:pt x="2616567" y="1238767"/>
                  </a:lnTo>
                  <a:lnTo>
                    <a:pt x="2617470" y="1287018"/>
                  </a:lnTo>
                  <a:lnTo>
                    <a:pt x="2616567" y="1335268"/>
                  </a:lnTo>
                  <a:lnTo>
                    <a:pt x="2613880" y="1383070"/>
                  </a:lnTo>
                  <a:lnTo>
                    <a:pt x="2609440" y="1430393"/>
                  </a:lnTo>
                  <a:lnTo>
                    <a:pt x="2603279" y="1477205"/>
                  </a:lnTo>
                  <a:lnTo>
                    <a:pt x="2595429" y="1523476"/>
                  </a:lnTo>
                  <a:lnTo>
                    <a:pt x="2585922" y="1569174"/>
                  </a:lnTo>
                  <a:lnTo>
                    <a:pt x="2574788" y="1614268"/>
                  </a:lnTo>
                  <a:lnTo>
                    <a:pt x="2562059" y="1658727"/>
                  </a:lnTo>
                  <a:lnTo>
                    <a:pt x="2547768" y="1702521"/>
                  </a:lnTo>
                  <a:lnTo>
                    <a:pt x="2531945" y="1745617"/>
                  </a:lnTo>
                  <a:lnTo>
                    <a:pt x="2514623" y="1787985"/>
                  </a:lnTo>
                  <a:lnTo>
                    <a:pt x="2495832" y="1829594"/>
                  </a:lnTo>
                  <a:lnTo>
                    <a:pt x="2475606" y="1870413"/>
                  </a:lnTo>
                  <a:lnTo>
                    <a:pt x="2453975" y="1910410"/>
                  </a:lnTo>
                  <a:lnTo>
                    <a:pt x="2430970" y="1949554"/>
                  </a:lnTo>
                  <a:lnTo>
                    <a:pt x="2406624" y="1987815"/>
                  </a:lnTo>
                  <a:lnTo>
                    <a:pt x="2380969" y="2025161"/>
                  </a:lnTo>
                  <a:lnTo>
                    <a:pt x="2354035" y="2061561"/>
                  </a:lnTo>
                  <a:lnTo>
                    <a:pt x="2325854" y="2096983"/>
                  </a:lnTo>
                  <a:lnTo>
                    <a:pt x="2296459" y="2131398"/>
                  </a:lnTo>
                  <a:lnTo>
                    <a:pt x="2265880" y="2164774"/>
                  </a:lnTo>
                  <a:lnTo>
                    <a:pt x="2234150" y="2197079"/>
                  </a:lnTo>
                  <a:lnTo>
                    <a:pt x="2201300" y="2228283"/>
                  </a:lnTo>
                  <a:lnTo>
                    <a:pt x="2167361" y="2258354"/>
                  </a:lnTo>
                  <a:lnTo>
                    <a:pt x="2132366" y="2287261"/>
                  </a:lnTo>
                  <a:lnTo>
                    <a:pt x="2096345" y="2314974"/>
                  </a:lnTo>
                  <a:lnTo>
                    <a:pt x="2059331" y="2341461"/>
                  </a:lnTo>
                  <a:lnTo>
                    <a:pt x="2021355" y="2366690"/>
                  </a:lnTo>
                  <a:lnTo>
                    <a:pt x="1982448" y="2390632"/>
                  </a:lnTo>
                  <a:lnTo>
                    <a:pt x="1942644" y="2413255"/>
                  </a:lnTo>
                  <a:lnTo>
                    <a:pt x="1901972" y="2434527"/>
                  </a:lnTo>
                  <a:lnTo>
                    <a:pt x="1860464" y="2454418"/>
                  </a:lnTo>
                  <a:lnTo>
                    <a:pt x="1818154" y="2472896"/>
                  </a:lnTo>
                  <a:lnTo>
                    <a:pt x="1775071" y="2489931"/>
                  </a:lnTo>
                  <a:lnTo>
                    <a:pt x="1731247" y="2505491"/>
                  </a:lnTo>
                  <a:lnTo>
                    <a:pt x="1686715" y="2519545"/>
                  </a:lnTo>
                  <a:lnTo>
                    <a:pt x="1641505" y="2532062"/>
                  </a:lnTo>
                  <a:lnTo>
                    <a:pt x="1595650" y="2543011"/>
                  </a:lnTo>
                  <a:lnTo>
                    <a:pt x="1549181" y="2552361"/>
                  </a:lnTo>
                  <a:lnTo>
                    <a:pt x="1502130" y="2560081"/>
                  </a:lnTo>
                  <a:lnTo>
                    <a:pt x="1454528" y="2566139"/>
                  </a:lnTo>
                  <a:lnTo>
                    <a:pt x="1406407" y="2570505"/>
                  </a:lnTo>
                  <a:lnTo>
                    <a:pt x="1357799" y="2573148"/>
                  </a:lnTo>
                  <a:lnTo>
                    <a:pt x="1308735" y="2574036"/>
                  </a:lnTo>
                  <a:lnTo>
                    <a:pt x="1259670" y="2573148"/>
                  </a:lnTo>
                  <a:lnTo>
                    <a:pt x="1211062" y="2570505"/>
                  </a:lnTo>
                  <a:lnTo>
                    <a:pt x="1162941" y="2566139"/>
                  </a:lnTo>
                  <a:lnTo>
                    <a:pt x="1115339" y="2560081"/>
                  </a:lnTo>
                  <a:lnTo>
                    <a:pt x="1068288" y="2552361"/>
                  </a:lnTo>
                  <a:lnTo>
                    <a:pt x="1021819" y="2543011"/>
                  </a:lnTo>
                  <a:lnTo>
                    <a:pt x="975964" y="2532062"/>
                  </a:lnTo>
                  <a:lnTo>
                    <a:pt x="930754" y="2519545"/>
                  </a:lnTo>
                  <a:lnTo>
                    <a:pt x="886222" y="2505491"/>
                  </a:lnTo>
                  <a:lnTo>
                    <a:pt x="842398" y="2489931"/>
                  </a:lnTo>
                  <a:lnTo>
                    <a:pt x="799315" y="2472896"/>
                  </a:lnTo>
                  <a:lnTo>
                    <a:pt x="757005" y="2454418"/>
                  </a:lnTo>
                  <a:lnTo>
                    <a:pt x="715497" y="2434527"/>
                  </a:lnTo>
                  <a:lnTo>
                    <a:pt x="674825" y="2413255"/>
                  </a:lnTo>
                  <a:lnTo>
                    <a:pt x="635021" y="2390632"/>
                  </a:lnTo>
                  <a:lnTo>
                    <a:pt x="596114" y="2366690"/>
                  </a:lnTo>
                  <a:lnTo>
                    <a:pt x="558138" y="2341461"/>
                  </a:lnTo>
                  <a:lnTo>
                    <a:pt x="521124" y="2314974"/>
                  </a:lnTo>
                  <a:lnTo>
                    <a:pt x="485103" y="2287261"/>
                  </a:lnTo>
                  <a:lnTo>
                    <a:pt x="450108" y="2258354"/>
                  </a:lnTo>
                  <a:lnTo>
                    <a:pt x="416169" y="2228283"/>
                  </a:lnTo>
                  <a:lnTo>
                    <a:pt x="383319" y="2197079"/>
                  </a:lnTo>
                  <a:lnTo>
                    <a:pt x="351589" y="2164774"/>
                  </a:lnTo>
                  <a:lnTo>
                    <a:pt x="321010" y="2131398"/>
                  </a:lnTo>
                  <a:lnTo>
                    <a:pt x="291615" y="2096983"/>
                  </a:lnTo>
                  <a:lnTo>
                    <a:pt x="263434" y="2061561"/>
                  </a:lnTo>
                  <a:lnTo>
                    <a:pt x="236500" y="2025161"/>
                  </a:lnTo>
                  <a:lnTo>
                    <a:pt x="210845" y="1987815"/>
                  </a:lnTo>
                  <a:lnTo>
                    <a:pt x="186499" y="1949554"/>
                  </a:lnTo>
                  <a:lnTo>
                    <a:pt x="163494" y="1910410"/>
                  </a:lnTo>
                  <a:lnTo>
                    <a:pt x="141863" y="1870413"/>
                  </a:lnTo>
                  <a:lnTo>
                    <a:pt x="121637" y="1829594"/>
                  </a:lnTo>
                  <a:lnTo>
                    <a:pt x="102846" y="1787985"/>
                  </a:lnTo>
                  <a:lnTo>
                    <a:pt x="85524" y="1745617"/>
                  </a:lnTo>
                  <a:lnTo>
                    <a:pt x="69701" y="1702521"/>
                  </a:lnTo>
                  <a:lnTo>
                    <a:pt x="55410" y="1658727"/>
                  </a:lnTo>
                  <a:lnTo>
                    <a:pt x="42681" y="1614268"/>
                  </a:lnTo>
                  <a:lnTo>
                    <a:pt x="31547" y="1569174"/>
                  </a:lnTo>
                  <a:lnTo>
                    <a:pt x="22040" y="1523476"/>
                  </a:lnTo>
                  <a:lnTo>
                    <a:pt x="14190" y="1477205"/>
                  </a:lnTo>
                  <a:lnTo>
                    <a:pt x="8029" y="1430393"/>
                  </a:lnTo>
                  <a:lnTo>
                    <a:pt x="3589" y="1383070"/>
                  </a:lnTo>
                  <a:lnTo>
                    <a:pt x="902" y="1335268"/>
                  </a:lnTo>
                  <a:lnTo>
                    <a:pt x="0" y="1287018"/>
                  </a:lnTo>
                  <a:close/>
                </a:path>
              </a:pathLst>
            </a:custGeom>
            <a:ln w="6350">
              <a:solidFill>
                <a:srgbClr val="9215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7">
            <a:extLst>
              <a:ext uri="{FF2B5EF4-FFF2-40B4-BE49-F238E27FC236}">
                <a16:creationId xmlns:a16="http://schemas.microsoft.com/office/drawing/2014/main" id="{D569C140-8AB8-3AFB-1D1C-42E3BBFE0944}"/>
              </a:ext>
            </a:extLst>
          </p:cNvPr>
          <p:cNvGrpSpPr/>
          <p:nvPr/>
        </p:nvGrpSpPr>
        <p:grpSpPr>
          <a:xfrm>
            <a:off x="9719943" y="4179442"/>
            <a:ext cx="1620520" cy="1620520"/>
            <a:chOff x="9719943" y="4179442"/>
            <a:chExt cx="1620520" cy="1620520"/>
          </a:xfrm>
        </p:grpSpPr>
        <p:pic>
          <p:nvPicPr>
            <p:cNvPr id="19" name="object 8">
              <a:extLst>
                <a:ext uri="{FF2B5EF4-FFF2-40B4-BE49-F238E27FC236}">
                  <a16:creationId xmlns:a16="http://schemas.microsoft.com/office/drawing/2014/main" id="{EFB761FE-B821-CD8B-96CC-33316A11318A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723120" y="4182617"/>
              <a:ext cx="1613915" cy="1613916"/>
            </a:xfrm>
            <a:prstGeom prst="rect">
              <a:avLst/>
            </a:prstGeom>
          </p:spPr>
        </p:pic>
        <p:sp>
          <p:nvSpPr>
            <p:cNvPr id="20" name="object 9">
              <a:extLst>
                <a:ext uri="{FF2B5EF4-FFF2-40B4-BE49-F238E27FC236}">
                  <a16:creationId xmlns:a16="http://schemas.microsoft.com/office/drawing/2014/main" id="{05C92DE7-7CB3-3A3E-B9D1-5966F473D2CE}"/>
                </a:ext>
              </a:extLst>
            </p:cNvPr>
            <p:cNvSpPr/>
            <p:nvPr/>
          </p:nvSpPr>
          <p:spPr>
            <a:xfrm>
              <a:off x="9723118" y="4182617"/>
              <a:ext cx="1614170" cy="1614170"/>
            </a:xfrm>
            <a:custGeom>
              <a:avLst/>
              <a:gdLst/>
              <a:ahLst/>
              <a:cxnLst/>
              <a:rect l="l" t="t" r="r" b="b"/>
              <a:pathLst>
                <a:path w="1614170" h="1614170">
                  <a:moveTo>
                    <a:pt x="0" y="806957"/>
                  </a:moveTo>
                  <a:lnTo>
                    <a:pt x="1369" y="759543"/>
                  </a:lnTo>
                  <a:lnTo>
                    <a:pt x="5429" y="712850"/>
                  </a:lnTo>
                  <a:lnTo>
                    <a:pt x="12101" y="666953"/>
                  </a:lnTo>
                  <a:lnTo>
                    <a:pt x="21312" y="621930"/>
                  </a:lnTo>
                  <a:lnTo>
                    <a:pt x="32985" y="577855"/>
                  </a:lnTo>
                  <a:lnTo>
                    <a:pt x="47044" y="534805"/>
                  </a:lnTo>
                  <a:lnTo>
                    <a:pt x="63415" y="492854"/>
                  </a:lnTo>
                  <a:lnTo>
                    <a:pt x="82020" y="452079"/>
                  </a:lnTo>
                  <a:lnTo>
                    <a:pt x="102785" y="412555"/>
                  </a:lnTo>
                  <a:lnTo>
                    <a:pt x="125634" y="374358"/>
                  </a:lnTo>
                  <a:lnTo>
                    <a:pt x="150491" y="337563"/>
                  </a:lnTo>
                  <a:lnTo>
                    <a:pt x="177280" y="302247"/>
                  </a:lnTo>
                  <a:lnTo>
                    <a:pt x="205926" y="268485"/>
                  </a:lnTo>
                  <a:lnTo>
                    <a:pt x="236353" y="236353"/>
                  </a:lnTo>
                  <a:lnTo>
                    <a:pt x="268485" y="205926"/>
                  </a:lnTo>
                  <a:lnTo>
                    <a:pt x="302247" y="177280"/>
                  </a:lnTo>
                  <a:lnTo>
                    <a:pt x="337563" y="150491"/>
                  </a:lnTo>
                  <a:lnTo>
                    <a:pt x="374358" y="125634"/>
                  </a:lnTo>
                  <a:lnTo>
                    <a:pt x="412555" y="102785"/>
                  </a:lnTo>
                  <a:lnTo>
                    <a:pt x="452079" y="82020"/>
                  </a:lnTo>
                  <a:lnTo>
                    <a:pt x="492854" y="63415"/>
                  </a:lnTo>
                  <a:lnTo>
                    <a:pt x="534805" y="47044"/>
                  </a:lnTo>
                  <a:lnTo>
                    <a:pt x="577855" y="32985"/>
                  </a:lnTo>
                  <a:lnTo>
                    <a:pt x="621930" y="21312"/>
                  </a:lnTo>
                  <a:lnTo>
                    <a:pt x="666953" y="12101"/>
                  </a:lnTo>
                  <a:lnTo>
                    <a:pt x="712850" y="5429"/>
                  </a:lnTo>
                  <a:lnTo>
                    <a:pt x="759543" y="1369"/>
                  </a:lnTo>
                  <a:lnTo>
                    <a:pt x="806958" y="0"/>
                  </a:lnTo>
                  <a:lnTo>
                    <a:pt x="854372" y="1369"/>
                  </a:lnTo>
                  <a:lnTo>
                    <a:pt x="901065" y="5429"/>
                  </a:lnTo>
                  <a:lnTo>
                    <a:pt x="946962" y="12101"/>
                  </a:lnTo>
                  <a:lnTo>
                    <a:pt x="991985" y="21312"/>
                  </a:lnTo>
                  <a:lnTo>
                    <a:pt x="1036060" y="32985"/>
                  </a:lnTo>
                  <a:lnTo>
                    <a:pt x="1079110" y="47044"/>
                  </a:lnTo>
                  <a:lnTo>
                    <a:pt x="1121061" y="63415"/>
                  </a:lnTo>
                  <a:lnTo>
                    <a:pt x="1161836" y="82020"/>
                  </a:lnTo>
                  <a:lnTo>
                    <a:pt x="1201360" y="102785"/>
                  </a:lnTo>
                  <a:lnTo>
                    <a:pt x="1239557" y="125634"/>
                  </a:lnTo>
                  <a:lnTo>
                    <a:pt x="1276352" y="150491"/>
                  </a:lnTo>
                  <a:lnTo>
                    <a:pt x="1311668" y="177280"/>
                  </a:lnTo>
                  <a:lnTo>
                    <a:pt x="1345430" y="205926"/>
                  </a:lnTo>
                  <a:lnTo>
                    <a:pt x="1377562" y="236353"/>
                  </a:lnTo>
                  <a:lnTo>
                    <a:pt x="1407989" y="268485"/>
                  </a:lnTo>
                  <a:lnTo>
                    <a:pt x="1436635" y="302247"/>
                  </a:lnTo>
                  <a:lnTo>
                    <a:pt x="1463424" y="337563"/>
                  </a:lnTo>
                  <a:lnTo>
                    <a:pt x="1488281" y="374358"/>
                  </a:lnTo>
                  <a:lnTo>
                    <a:pt x="1511130" y="412555"/>
                  </a:lnTo>
                  <a:lnTo>
                    <a:pt x="1531895" y="452079"/>
                  </a:lnTo>
                  <a:lnTo>
                    <a:pt x="1550500" y="492854"/>
                  </a:lnTo>
                  <a:lnTo>
                    <a:pt x="1566871" y="534805"/>
                  </a:lnTo>
                  <a:lnTo>
                    <a:pt x="1580930" y="577855"/>
                  </a:lnTo>
                  <a:lnTo>
                    <a:pt x="1592603" y="621930"/>
                  </a:lnTo>
                  <a:lnTo>
                    <a:pt x="1601814" y="666953"/>
                  </a:lnTo>
                  <a:lnTo>
                    <a:pt x="1608486" y="712850"/>
                  </a:lnTo>
                  <a:lnTo>
                    <a:pt x="1612546" y="759543"/>
                  </a:lnTo>
                  <a:lnTo>
                    <a:pt x="1613916" y="806957"/>
                  </a:lnTo>
                  <a:lnTo>
                    <a:pt x="1612546" y="854372"/>
                  </a:lnTo>
                  <a:lnTo>
                    <a:pt x="1608486" y="901065"/>
                  </a:lnTo>
                  <a:lnTo>
                    <a:pt x="1601814" y="946962"/>
                  </a:lnTo>
                  <a:lnTo>
                    <a:pt x="1592603" y="991985"/>
                  </a:lnTo>
                  <a:lnTo>
                    <a:pt x="1580930" y="1036060"/>
                  </a:lnTo>
                  <a:lnTo>
                    <a:pt x="1566871" y="1079110"/>
                  </a:lnTo>
                  <a:lnTo>
                    <a:pt x="1550500" y="1121061"/>
                  </a:lnTo>
                  <a:lnTo>
                    <a:pt x="1531895" y="1161836"/>
                  </a:lnTo>
                  <a:lnTo>
                    <a:pt x="1511130" y="1201360"/>
                  </a:lnTo>
                  <a:lnTo>
                    <a:pt x="1488281" y="1239557"/>
                  </a:lnTo>
                  <a:lnTo>
                    <a:pt x="1463424" y="1276352"/>
                  </a:lnTo>
                  <a:lnTo>
                    <a:pt x="1436635" y="1311668"/>
                  </a:lnTo>
                  <a:lnTo>
                    <a:pt x="1407989" y="1345430"/>
                  </a:lnTo>
                  <a:lnTo>
                    <a:pt x="1377562" y="1377562"/>
                  </a:lnTo>
                  <a:lnTo>
                    <a:pt x="1345430" y="1407989"/>
                  </a:lnTo>
                  <a:lnTo>
                    <a:pt x="1311668" y="1436635"/>
                  </a:lnTo>
                  <a:lnTo>
                    <a:pt x="1276352" y="1463424"/>
                  </a:lnTo>
                  <a:lnTo>
                    <a:pt x="1239557" y="1488281"/>
                  </a:lnTo>
                  <a:lnTo>
                    <a:pt x="1201360" y="1511130"/>
                  </a:lnTo>
                  <a:lnTo>
                    <a:pt x="1161836" y="1531895"/>
                  </a:lnTo>
                  <a:lnTo>
                    <a:pt x="1121061" y="1550500"/>
                  </a:lnTo>
                  <a:lnTo>
                    <a:pt x="1079110" y="1566871"/>
                  </a:lnTo>
                  <a:lnTo>
                    <a:pt x="1036060" y="1580930"/>
                  </a:lnTo>
                  <a:lnTo>
                    <a:pt x="991985" y="1592603"/>
                  </a:lnTo>
                  <a:lnTo>
                    <a:pt x="946962" y="1601814"/>
                  </a:lnTo>
                  <a:lnTo>
                    <a:pt x="901065" y="1608486"/>
                  </a:lnTo>
                  <a:lnTo>
                    <a:pt x="854372" y="1612546"/>
                  </a:lnTo>
                  <a:lnTo>
                    <a:pt x="806958" y="1613915"/>
                  </a:lnTo>
                  <a:lnTo>
                    <a:pt x="759543" y="1612546"/>
                  </a:lnTo>
                  <a:lnTo>
                    <a:pt x="712850" y="1608486"/>
                  </a:lnTo>
                  <a:lnTo>
                    <a:pt x="666953" y="1601814"/>
                  </a:lnTo>
                  <a:lnTo>
                    <a:pt x="621930" y="1592603"/>
                  </a:lnTo>
                  <a:lnTo>
                    <a:pt x="577855" y="1580930"/>
                  </a:lnTo>
                  <a:lnTo>
                    <a:pt x="534805" y="1566871"/>
                  </a:lnTo>
                  <a:lnTo>
                    <a:pt x="492854" y="1550500"/>
                  </a:lnTo>
                  <a:lnTo>
                    <a:pt x="452079" y="1531895"/>
                  </a:lnTo>
                  <a:lnTo>
                    <a:pt x="412555" y="1511130"/>
                  </a:lnTo>
                  <a:lnTo>
                    <a:pt x="374358" y="1488281"/>
                  </a:lnTo>
                  <a:lnTo>
                    <a:pt x="337563" y="1463424"/>
                  </a:lnTo>
                  <a:lnTo>
                    <a:pt x="302247" y="1436635"/>
                  </a:lnTo>
                  <a:lnTo>
                    <a:pt x="268485" y="1407989"/>
                  </a:lnTo>
                  <a:lnTo>
                    <a:pt x="236353" y="1377562"/>
                  </a:lnTo>
                  <a:lnTo>
                    <a:pt x="205926" y="1345430"/>
                  </a:lnTo>
                  <a:lnTo>
                    <a:pt x="177280" y="1311668"/>
                  </a:lnTo>
                  <a:lnTo>
                    <a:pt x="150491" y="1276352"/>
                  </a:lnTo>
                  <a:lnTo>
                    <a:pt x="125634" y="1239557"/>
                  </a:lnTo>
                  <a:lnTo>
                    <a:pt x="102785" y="1201360"/>
                  </a:lnTo>
                  <a:lnTo>
                    <a:pt x="82020" y="1161836"/>
                  </a:lnTo>
                  <a:lnTo>
                    <a:pt x="63415" y="1121061"/>
                  </a:lnTo>
                  <a:lnTo>
                    <a:pt x="47044" y="1079110"/>
                  </a:lnTo>
                  <a:lnTo>
                    <a:pt x="32985" y="1036060"/>
                  </a:lnTo>
                  <a:lnTo>
                    <a:pt x="21312" y="991985"/>
                  </a:lnTo>
                  <a:lnTo>
                    <a:pt x="12101" y="946962"/>
                  </a:lnTo>
                  <a:lnTo>
                    <a:pt x="5429" y="901065"/>
                  </a:lnTo>
                  <a:lnTo>
                    <a:pt x="1369" y="854372"/>
                  </a:lnTo>
                  <a:lnTo>
                    <a:pt x="0" y="806957"/>
                  </a:lnTo>
                  <a:close/>
                </a:path>
              </a:pathLst>
            </a:custGeom>
            <a:ln w="6350">
              <a:solidFill>
                <a:srgbClr val="F39E0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0">
            <a:extLst>
              <a:ext uri="{FF2B5EF4-FFF2-40B4-BE49-F238E27FC236}">
                <a16:creationId xmlns:a16="http://schemas.microsoft.com/office/drawing/2014/main" id="{7C11FF3D-7B6E-94F9-88E2-54602BA25A57}"/>
              </a:ext>
            </a:extLst>
          </p:cNvPr>
          <p:cNvSpPr txBox="1"/>
          <p:nvPr/>
        </p:nvSpPr>
        <p:spPr>
          <a:xfrm>
            <a:off x="6872026" y="1719216"/>
            <a:ext cx="103124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88290">
              <a:lnSpc>
                <a:spcPct val="100000"/>
              </a:lnSpc>
              <a:spcBef>
                <a:spcPts val="100"/>
              </a:spcBef>
            </a:pP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Sub-</a:t>
            </a:r>
            <a:r>
              <a:rPr sz="1600" spc="-10" dirty="0">
                <a:solidFill>
                  <a:srgbClr val="FFFFFF"/>
                </a:solidFill>
                <a:latin typeface="Arial"/>
                <a:cs typeface="Arial"/>
              </a:rPr>
              <a:t>contractors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22" name="object 14">
            <a:extLst>
              <a:ext uri="{FF2B5EF4-FFF2-40B4-BE49-F238E27FC236}">
                <a16:creationId xmlns:a16="http://schemas.microsoft.com/office/drawing/2014/main" id="{4E269E16-AF8F-268C-3E30-29EB0FF1B4A4}"/>
              </a:ext>
            </a:extLst>
          </p:cNvPr>
          <p:cNvSpPr txBox="1"/>
          <p:nvPr/>
        </p:nvSpPr>
        <p:spPr>
          <a:xfrm>
            <a:off x="9940348" y="2025368"/>
            <a:ext cx="11449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1765" marR="5080" indent="-139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Associated partners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23" name="object 25">
            <a:extLst>
              <a:ext uri="{FF2B5EF4-FFF2-40B4-BE49-F238E27FC236}">
                <a16:creationId xmlns:a16="http://schemas.microsoft.com/office/drawing/2014/main" id="{AB76244D-1264-2E3E-1936-496D7314BD4B}"/>
              </a:ext>
            </a:extLst>
          </p:cNvPr>
          <p:cNvSpPr txBox="1"/>
          <p:nvPr/>
        </p:nvSpPr>
        <p:spPr>
          <a:xfrm>
            <a:off x="7788340" y="3806409"/>
            <a:ext cx="2038350" cy="338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50" b="1" spc="-10" dirty="0">
                <a:solidFill>
                  <a:srgbClr val="FFFFFF"/>
                </a:solidFill>
                <a:latin typeface="Arial"/>
                <a:cs typeface="Arial"/>
              </a:rPr>
              <a:t>BENEFICIARIES</a:t>
            </a:r>
            <a:endParaRPr sz="2050" dirty="0">
              <a:latin typeface="Arial"/>
              <a:cs typeface="Arial"/>
            </a:endParaRPr>
          </a:p>
        </p:txBody>
      </p:sp>
      <p:sp>
        <p:nvSpPr>
          <p:cNvPr id="24" name="object 10">
            <a:extLst>
              <a:ext uri="{FF2B5EF4-FFF2-40B4-BE49-F238E27FC236}">
                <a16:creationId xmlns:a16="http://schemas.microsoft.com/office/drawing/2014/main" id="{45A1BA08-B2AD-6F7A-7D60-84679EA09F7F}"/>
              </a:ext>
            </a:extLst>
          </p:cNvPr>
          <p:cNvSpPr txBox="1"/>
          <p:nvPr/>
        </p:nvSpPr>
        <p:spPr>
          <a:xfrm>
            <a:off x="10080505" y="4696306"/>
            <a:ext cx="8991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6360" marR="5080" indent="-74295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Affiliated entities</a:t>
            </a:r>
            <a:endParaRPr sz="1800" dirty="0">
              <a:latin typeface="Arial"/>
              <a:cs typeface="Arial"/>
            </a:endParaRPr>
          </a:p>
        </p:txBody>
      </p:sp>
      <p:pic>
        <p:nvPicPr>
          <p:cNvPr id="25" name="object 5">
            <a:extLst>
              <a:ext uri="{FF2B5EF4-FFF2-40B4-BE49-F238E27FC236}">
                <a16:creationId xmlns:a16="http://schemas.microsoft.com/office/drawing/2014/main" id="{C9FD1C0C-9E4A-D3FF-EC67-6824069F72B0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15923" y="1424178"/>
            <a:ext cx="4377056" cy="923924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97B67FEC-72B0-2D01-B332-DA2572B8E35D}"/>
              </a:ext>
            </a:extLst>
          </p:cNvPr>
          <p:cNvSpPr txBox="1"/>
          <p:nvPr/>
        </p:nvSpPr>
        <p:spPr>
          <a:xfrm>
            <a:off x="915922" y="1505686"/>
            <a:ext cx="43770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15"/>
              </a:spcBef>
            </a:pP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Costs</a:t>
            </a:r>
            <a:r>
              <a:rPr lang="en-GB"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actually</a:t>
            </a:r>
            <a:r>
              <a:rPr lang="en-GB"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incurred</a:t>
            </a:r>
            <a:r>
              <a:rPr lang="en-GB"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are</a:t>
            </a:r>
            <a:r>
              <a:rPr lang="en-GB"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not</a:t>
            </a:r>
            <a:r>
              <a:rPr lang="en-GB" sz="1800" spc="-10" dirty="0">
                <a:solidFill>
                  <a:srgbClr val="4D4D4D"/>
                </a:solidFill>
                <a:latin typeface="Arial"/>
                <a:cs typeface="Arial"/>
              </a:rPr>
              <a:t> relevant.</a:t>
            </a:r>
            <a:endParaRPr lang="en-GB" sz="1800" dirty="0">
              <a:latin typeface="Arial"/>
              <a:cs typeface="Arial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3900DC6-D059-F392-6579-68F0148624A1}"/>
              </a:ext>
            </a:extLst>
          </p:cNvPr>
          <p:cNvSpPr txBox="1"/>
          <p:nvPr/>
        </p:nvSpPr>
        <p:spPr>
          <a:xfrm>
            <a:off x="859830" y="1875018"/>
            <a:ext cx="443314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2230" algn="ctr">
              <a:lnSpc>
                <a:spcPct val="100000"/>
              </a:lnSpc>
              <a:spcBef>
                <a:spcPts val="5"/>
              </a:spcBef>
            </a:pPr>
            <a:r>
              <a:rPr lang="en-GB" sz="1800" b="1" dirty="0">
                <a:solidFill>
                  <a:srgbClr val="4D4D4D"/>
                </a:solidFill>
                <a:latin typeface="Arial"/>
                <a:cs typeface="Arial"/>
              </a:rPr>
              <a:t>Who</a:t>
            </a:r>
            <a:r>
              <a:rPr lang="en-GB" sz="1800" b="1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800" b="1" dirty="0">
                <a:solidFill>
                  <a:srgbClr val="4D4D4D"/>
                </a:solidFill>
                <a:latin typeface="Arial"/>
                <a:cs typeface="Arial"/>
              </a:rPr>
              <a:t>does</a:t>
            </a:r>
            <a:r>
              <a:rPr lang="en-GB" sz="1800" b="1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800" b="1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lang="en-GB" sz="1800" b="1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800" b="1" dirty="0">
                <a:solidFill>
                  <a:srgbClr val="4D4D4D"/>
                </a:solidFill>
                <a:latin typeface="Arial"/>
                <a:cs typeface="Arial"/>
              </a:rPr>
              <a:t>work</a:t>
            </a:r>
            <a:r>
              <a:rPr lang="en-GB" sz="1800" b="1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800" b="1" dirty="0">
                <a:solidFill>
                  <a:srgbClr val="4D4D4D"/>
                </a:solidFill>
                <a:latin typeface="Arial"/>
                <a:cs typeface="Arial"/>
              </a:rPr>
              <a:t>still</a:t>
            </a:r>
            <a:r>
              <a:rPr lang="en-GB" sz="1800" b="1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800" b="1" spc="-25" dirty="0">
                <a:solidFill>
                  <a:srgbClr val="4D4D4D"/>
                </a:solidFill>
                <a:latin typeface="Arial"/>
                <a:cs typeface="Arial"/>
              </a:rPr>
              <a:t>is!</a:t>
            </a:r>
            <a:endParaRPr lang="en-GB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546721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>
            <a:extLst>
              <a:ext uri="{FF2B5EF4-FFF2-40B4-BE49-F238E27FC236}">
                <a16:creationId xmlns:a16="http://schemas.microsoft.com/office/drawing/2014/main" id="{10846642-EDFD-AE9F-CA92-F0A34001B497}"/>
              </a:ext>
            </a:extLst>
          </p:cNvPr>
          <p:cNvSpPr txBox="1">
            <a:spLocks/>
          </p:cNvSpPr>
          <p:nvPr/>
        </p:nvSpPr>
        <p:spPr>
          <a:xfrm>
            <a:off x="916939" y="366810"/>
            <a:ext cx="404304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2800" dirty="0"/>
              <a:t>Payment</a:t>
            </a:r>
            <a:r>
              <a:rPr lang="en-GB" sz="2800" spc="-20" dirty="0"/>
              <a:t> </a:t>
            </a:r>
            <a:r>
              <a:rPr lang="en-GB" sz="2800" spc="-10" dirty="0"/>
              <a:t>schedule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19C89300-D8F4-1A7D-49DD-7A0786E31EB9}"/>
              </a:ext>
            </a:extLst>
          </p:cNvPr>
          <p:cNvSpPr txBox="1"/>
          <p:nvPr/>
        </p:nvSpPr>
        <p:spPr>
          <a:xfrm>
            <a:off x="955288" y="1060253"/>
            <a:ext cx="238887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spc="-25" dirty="0">
                <a:solidFill>
                  <a:srgbClr val="004493"/>
                </a:solidFill>
                <a:latin typeface="Arial"/>
                <a:cs typeface="Arial"/>
              </a:rPr>
              <a:t>Types</a:t>
            </a:r>
            <a:r>
              <a:rPr sz="2000" b="1" spc="-5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4493"/>
                </a:solidFill>
                <a:latin typeface="Arial"/>
                <a:cs typeface="Arial"/>
              </a:rPr>
              <a:t>of</a:t>
            </a:r>
            <a:r>
              <a:rPr sz="2000" b="1" spc="-7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04493"/>
                </a:solidFill>
                <a:latin typeface="Arial"/>
                <a:cs typeface="Arial"/>
              </a:rPr>
              <a:t>payments: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4" name="object 5">
            <a:extLst>
              <a:ext uri="{FF2B5EF4-FFF2-40B4-BE49-F238E27FC236}">
                <a16:creationId xmlns:a16="http://schemas.microsoft.com/office/drawing/2014/main" id="{B2001011-3806-E9ED-9163-7C8110FBB51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2841" y="2109216"/>
            <a:ext cx="2001773" cy="4330445"/>
          </a:xfrm>
          <a:prstGeom prst="rect">
            <a:avLst/>
          </a:prstGeom>
        </p:spPr>
      </p:pic>
      <p:pic>
        <p:nvPicPr>
          <p:cNvPr id="5" name="object 9">
            <a:extLst>
              <a:ext uri="{FF2B5EF4-FFF2-40B4-BE49-F238E27FC236}">
                <a16:creationId xmlns:a16="http://schemas.microsoft.com/office/drawing/2014/main" id="{AEC89A7A-546D-5399-F9DA-6D4C19BDEDF6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09871" y="2109216"/>
            <a:ext cx="2002535" cy="4330445"/>
          </a:xfrm>
          <a:prstGeom prst="rect">
            <a:avLst/>
          </a:prstGeom>
        </p:spPr>
      </p:pic>
      <p:pic>
        <p:nvPicPr>
          <p:cNvPr id="6" name="object 13">
            <a:extLst>
              <a:ext uri="{FF2B5EF4-FFF2-40B4-BE49-F238E27FC236}">
                <a16:creationId xmlns:a16="http://schemas.microsoft.com/office/drawing/2014/main" id="{8D8C031A-E741-368E-EBC7-C687A5EDFA32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217664" y="2146554"/>
            <a:ext cx="2002535" cy="4293107"/>
          </a:xfrm>
          <a:prstGeom prst="rect">
            <a:avLst/>
          </a:prstGeom>
        </p:spPr>
      </p:pic>
      <p:grpSp>
        <p:nvGrpSpPr>
          <p:cNvPr id="7" name="object 17">
            <a:extLst>
              <a:ext uri="{FF2B5EF4-FFF2-40B4-BE49-F238E27FC236}">
                <a16:creationId xmlns:a16="http://schemas.microsoft.com/office/drawing/2014/main" id="{E36E368F-4BEC-0B14-DFC3-CEA84560E1D2}"/>
              </a:ext>
            </a:extLst>
          </p:cNvPr>
          <p:cNvGrpSpPr/>
          <p:nvPr/>
        </p:nvGrpSpPr>
        <p:grpSpPr>
          <a:xfrm>
            <a:off x="1078991" y="1504950"/>
            <a:ext cx="864235" cy="864235"/>
            <a:chOff x="1078991" y="1504950"/>
            <a:chExt cx="864235" cy="864235"/>
          </a:xfrm>
        </p:grpSpPr>
        <p:sp>
          <p:nvSpPr>
            <p:cNvPr id="8" name="object 18">
              <a:extLst>
                <a:ext uri="{FF2B5EF4-FFF2-40B4-BE49-F238E27FC236}">
                  <a16:creationId xmlns:a16="http://schemas.microsoft.com/office/drawing/2014/main" id="{7233A4CB-C29C-84C6-D484-7E5A043971B1}"/>
                </a:ext>
              </a:extLst>
            </p:cNvPr>
            <p:cNvSpPr/>
            <p:nvPr/>
          </p:nvSpPr>
          <p:spPr>
            <a:xfrm>
              <a:off x="1078991" y="1504950"/>
              <a:ext cx="864235" cy="864235"/>
            </a:xfrm>
            <a:custGeom>
              <a:avLst/>
              <a:gdLst/>
              <a:ahLst/>
              <a:cxnLst/>
              <a:rect l="l" t="t" r="r" b="b"/>
              <a:pathLst>
                <a:path w="864235" h="864235">
                  <a:moveTo>
                    <a:pt x="432054" y="0"/>
                  </a:moveTo>
                  <a:lnTo>
                    <a:pt x="384976" y="2535"/>
                  </a:lnTo>
                  <a:lnTo>
                    <a:pt x="339367" y="9965"/>
                  </a:lnTo>
                  <a:lnTo>
                    <a:pt x="295490" y="22026"/>
                  </a:lnTo>
                  <a:lnTo>
                    <a:pt x="253608" y="38454"/>
                  </a:lnTo>
                  <a:lnTo>
                    <a:pt x="213986" y="58987"/>
                  </a:lnTo>
                  <a:lnTo>
                    <a:pt x="176887" y="83360"/>
                  </a:lnTo>
                  <a:lnTo>
                    <a:pt x="142573" y="111310"/>
                  </a:lnTo>
                  <a:lnTo>
                    <a:pt x="111310" y="142573"/>
                  </a:lnTo>
                  <a:lnTo>
                    <a:pt x="83360" y="176887"/>
                  </a:lnTo>
                  <a:lnTo>
                    <a:pt x="58987" y="213986"/>
                  </a:lnTo>
                  <a:lnTo>
                    <a:pt x="38454" y="253608"/>
                  </a:lnTo>
                  <a:lnTo>
                    <a:pt x="22026" y="295490"/>
                  </a:lnTo>
                  <a:lnTo>
                    <a:pt x="9965" y="339367"/>
                  </a:lnTo>
                  <a:lnTo>
                    <a:pt x="2535" y="384976"/>
                  </a:lnTo>
                  <a:lnTo>
                    <a:pt x="0" y="432053"/>
                  </a:lnTo>
                  <a:lnTo>
                    <a:pt x="2535" y="479131"/>
                  </a:lnTo>
                  <a:lnTo>
                    <a:pt x="9965" y="524740"/>
                  </a:lnTo>
                  <a:lnTo>
                    <a:pt x="22026" y="568617"/>
                  </a:lnTo>
                  <a:lnTo>
                    <a:pt x="38454" y="610499"/>
                  </a:lnTo>
                  <a:lnTo>
                    <a:pt x="58987" y="650121"/>
                  </a:lnTo>
                  <a:lnTo>
                    <a:pt x="83360" y="687220"/>
                  </a:lnTo>
                  <a:lnTo>
                    <a:pt x="111310" y="721534"/>
                  </a:lnTo>
                  <a:lnTo>
                    <a:pt x="142573" y="752797"/>
                  </a:lnTo>
                  <a:lnTo>
                    <a:pt x="176887" y="780747"/>
                  </a:lnTo>
                  <a:lnTo>
                    <a:pt x="213986" y="805120"/>
                  </a:lnTo>
                  <a:lnTo>
                    <a:pt x="253608" y="825653"/>
                  </a:lnTo>
                  <a:lnTo>
                    <a:pt x="295490" y="842081"/>
                  </a:lnTo>
                  <a:lnTo>
                    <a:pt x="339367" y="854142"/>
                  </a:lnTo>
                  <a:lnTo>
                    <a:pt x="384976" y="861572"/>
                  </a:lnTo>
                  <a:lnTo>
                    <a:pt x="432054" y="864107"/>
                  </a:lnTo>
                  <a:lnTo>
                    <a:pt x="479131" y="861572"/>
                  </a:lnTo>
                  <a:lnTo>
                    <a:pt x="524740" y="854142"/>
                  </a:lnTo>
                  <a:lnTo>
                    <a:pt x="568617" y="842081"/>
                  </a:lnTo>
                  <a:lnTo>
                    <a:pt x="610499" y="825653"/>
                  </a:lnTo>
                  <a:lnTo>
                    <a:pt x="650121" y="805120"/>
                  </a:lnTo>
                  <a:lnTo>
                    <a:pt x="687220" y="780747"/>
                  </a:lnTo>
                  <a:lnTo>
                    <a:pt x="721534" y="752797"/>
                  </a:lnTo>
                  <a:lnTo>
                    <a:pt x="752797" y="721534"/>
                  </a:lnTo>
                  <a:lnTo>
                    <a:pt x="780747" y="687220"/>
                  </a:lnTo>
                  <a:lnTo>
                    <a:pt x="805120" y="650121"/>
                  </a:lnTo>
                  <a:lnTo>
                    <a:pt x="825653" y="610499"/>
                  </a:lnTo>
                  <a:lnTo>
                    <a:pt x="842081" y="568617"/>
                  </a:lnTo>
                  <a:lnTo>
                    <a:pt x="854142" y="524740"/>
                  </a:lnTo>
                  <a:lnTo>
                    <a:pt x="861572" y="479131"/>
                  </a:lnTo>
                  <a:lnTo>
                    <a:pt x="864108" y="432053"/>
                  </a:lnTo>
                  <a:lnTo>
                    <a:pt x="861572" y="384976"/>
                  </a:lnTo>
                  <a:lnTo>
                    <a:pt x="854142" y="339367"/>
                  </a:lnTo>
                  <a:lnTo>
                    <a:pt x="842081" y="295490"/>
                  </a:lnTo>
                  <a:lnTo>
                    <a:pt x="825653" y="253608"/>
                  </a:lnTo>
                  <a:lnTo>
                    <a:pt x="805120" y="213986"/>
                  </a:lnTo>
                  <a:lnTo>
                    <a:pt x="780747" y="176887"/>
                  </a:lnTo>
                  <a:lnTo>
                    <a:pt x="752797" y="142573"/>
                  </a:lnTo>
                  <a:lnTo>
                    <a:pt x="721534" y="111310"/>
                  </a:lnTo>
                  <a:lnTo>
                    <a:pt x="687220" y="83360"/>
                  </a:lnTo>
                  <a:lnTo>
                    <a:pt x="650121" y="58987"/>
                  </a:lnTo>
                  <a:lnTo>
                    <a:pt x="610499" y="38454"/>
                  </a:lnTo>
                  <a:lnTo>
                    <a:pt x="568617" y="22026"/>
                  </a:lnTo>
                  <a:lnTo>
                    <a:pt x="524740" y="9965"/>
                  </a:lnTo>
                  <a:lnTo>
                    <a:pt x="479131" y="2535"/>
                  </a:lnTo>
                  <a:lnTo>
                    <a:pt x="432054" y="0"/>
                  </a:lnTo>
                  <a:close/>
                </a:path>
              </a:pathLst>
            </a:custGeom>
            <a:solidFill>
              <a:srgbClr val="F39E0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19">
              <a:extLst>
                <a:ext uri="{FF2B5EF4-FFF2-40B4-BE49-F238E27FC236}">
                  <a16:creationId xmlns:a16="http://schemas.microsoft.com/office/drawing/2014/main" id="{A7193127-CF25-2C27-0B8D-14598640792D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68146" y="1563623"/>
              <a:ext cx="745235" cy="745997"/>
            </a:xfrm>
            <a:prstGeom prst="rect">
              <a:avLst/>
            </a:prstGeom>
          </p:spPr>
        </p:pic>
      </p:grpSp>
      <p:grpSp>
        <p:nvGrpSpPr>
          <p:cNvPr id="10" name="object 23">
            <a:extLst>
              <a:ext uri="{FF2B5EF4-FFF2-40B4-BE49-F238E27FC236}">
                <a16:creationId xmlns:a16="http://schemas.microsoft.com/office/drawing/2014/main" id="{7159BC58-AA5E-D18A-C0DE-F9AB12135BE2}"/>
              </a:ext>
            </a:extLst>
          </p:cNvPr>
          <p:cNvGrpSpPr/>
          <p:nvPr/>
        </p:nvGrpSpPr>
        <p:grpSpPr>
          <a:xfrm>
            <a:off x="3986784" y="1481327"/>
            <a:ext cx="864235" cy="864235"/>
            <a:chOff x="3986784" y="1481327"/>
            <a:chExt cx="864235" cy="864235"/>
          </a:xfrm>
        </p:grpSpPr>
        <p:sp>
          <p:nvSpPr>
            <p:cNvPr id="11" name="object 24">
              <a:extLst>
                <a:ext uri="{FF2B5EF4-FFF2-40B4-BE49-F238E27FC236}">
                  <a16:creationId xmlns:a16="http://schemas.microsoft.com/office/drawing/2014/main" id="{D0D95D8F-39A4-6CE5-D614-FAAB1AFEF5EB}"/>
                </a:ext>
              </a:extLst>
            </p:cNvPr>
            <p:cNvSpPr/>
            <p:nvPr/>
          </p:nvSpPr>
          <p:spPr>
            <a:xfrm>
              <a:off x="3986784" y="1481327"/>
              <a:ext cx="864235" cy="864235"/>
            </a:xfrm>
            <a:custGeom>
              <a:avLst/>
              <a:gdLst/>
              <a:ahLst/>
              <a:cxnLst/>
              <a:rect l="l" t="t" r="r" b="b"/>
              <a:pathLst>
                <a:path w="864235" h="864235">
                  <a:moveTo>
                    <a:pt x="432054" y="0"/>
                  </a:moveTo>
                  <a:lnTo>
                    <a:pt x="384976" y="2535"/>
                  </a:lnTo>
                  <a:lnTo>
                    <a:pt x="339367" y="9965"/>
                  </a:lnTo>
                  <a:lnTo>
                    <a:pt x="295490" y="22026"/>
                  </a:lnTo>
                  <a:lnTo>
                    <a:pt x="253608" y="38454"/>
                  </a:lnTo>
                  <a:lnTo>
                    <a:pt x="213986" y="58987"/>
                  </a:lnTo>
                  <a:lnTo>
                    <a:pt x="176887" y="83360"/>
                  </a:lnTo>
                  <a:lnTo>
                    <a:pt x="142573" y="111310"/>
                  </a:lnTo>
                  <a:lnTo>
                    <a:pt x="111310" y="142573"/>
                  </a:lnTo>
                  <a:lnTo>
                    <a:pt x="83360" y="176887"/>
                  </a:lnTo>
                  <a:lnTo>
                    <a:pt x="58987" y="213986"/>
                  </a:lnTo>
                  <a:lnTo>
                    <a:pt x="38454" y="253608"/>
                  </a:lnTo>
                  <a:lnTo>
                    <a:pt x="22026" y="295490"/>
                  </a:lnTo>
                  <a:lnTo>
                    <a:pt x="9965" y="339367"/>
                  </a:lnTo>
                  <a:lnTo>
                    <a:pt x="2535" y="384976"/>
                  </a:lnTo>
                  <a:lnTo>
                    <a:pt x="0" y="432053"/>
                  </a:lnTo>
                  <a:lnTo>
                    <a:pt x="2535" y="479131"/>
                  </a:lnTo>
                  <a:lnTo>
                    <a:pt x="9965" y="524740"/>
                  </a:lnTo>
                  <a:lnTo>
                    <a:pt x="22026" y="568617"/>
                  </a:lnTo>
                  <a:lnTo>
                    <a:pt x="38454" y="610499"/>
                  </a:lnTo>
                  <a:lnTo>
                    <a:pt x="58987" y="650121"/>
                  </a:lnTo>
                  <a:lnTo>
                    <a:pt x="83360" y="687220"/>
                  </a:lnTo>
                  <a:lnTo>
                    <a:pt x="111310" y="721534"/>
                  </a:lnTo>
                  <a:lnTo>
                    <a:pt x="142573" y="752797"/>
                  </a:lnTo>
                  <a:lnTo>
                    <a:pt x="176887" y="780747"/>
                  </a:lnTo>
                  <a:lnTo>
                    <a:pt x="213986" y="805120"/>
                  </a:lnTo>
                  <a:lnTo>
                    <a:pt x="253608" y="825653"/>
                  </a:lnTo>
                  <a:lnTo>
                    <a:pt x="295490" y="842081"/>
                  </a:lnTo>
                  <a:lnTo>
                    <a:pt x="339367" y="854142"/>
                  </a:lnTo>
                  <a:lnTo>
                    <a:pt x="384976" y="861572"/>
                  </a:lnTo>
                  <a:lnTo>
                    <a:pt x="432054" y="864107"/>
                  </a:lnTo>
                  <a:lnTo>
                    <a:pt x="479131" y="861572"/>
                  </a:lnTo>
                  <a:lnTo>
                    <a:pt x="524740" y="854142"/>
                  </a:lnTo>
                  <a:lnTo>
                    <a:pt x="568617" y="842081"/>
                  </a:lnTo>
                  <a:lnTo>
                    <a:pt x="610499" y="825653"/>
                  </a:lnTo>
                  <a:lnTo>
                    <a:pt x="650121" y="805120"/>
                  </a:lnTo>
                  <a:lnTo>
                    <a:pt x="687220" y="780747"/>
                  </a:lnTo>
                  <a:lnTo>
                    <a:pt x="721534" y="752797"/>
                  </a:lnTo>
                  <a:lnTo>
                    <a:pt x="752797" y="721534"/>
                  </a:lnTo>
                  <a:lnTo>
                    <a:pt x="780747" y="687220"/>
                  </a:lnTo>
                  <a:lnTo>
                    <a:pt x="805120" y="650121"/>
                  </a:lnTo>
                  <a:lnTo>
                    <a:pt x="825653" y="610499"/>
                  </a:lnTo>
                  <a:lnTo>
                    <a:pt x="842081" y="568617"/>
                  </a:lnTo>
                  <a:lnTo>
                    <a:pt x="854142" y="524740"/>
                  </a:lnTo>
                  <a:lnTo>
                    <a:pt x="861572" y="479131"/>
                  </a:lnTo>
                  <a:lnTo>
                    <a:pt x="864108" y="432053"/>
                  </a:lnTo>
                  <a:lnTo>
                    <a:pt x="861572" y="384976"/>
                  </a:lnTo>
                  <a:lnTo>
                    <a:pt x="854142" y="339367"/>
                  </a:lnTo>
                  <a:lnTo>
                    <a:pt x="842081" y="295490"/>
                  </a:lnTo>
                  <a:lnTo>
                    <a:pt x="825653" y="253608"/>
                  </a:lnTo>
                  <a:lnTo>
                    <a:pt x="805120" y="213986"/>
                  </a:lnTo>
                  <a:lnTo>
                    <a:pt x="780747" y="176887"/>
                  </a:lnTo>
                  <a:lnTo>
                    <a:pt x="752797" y="142573"/>
                  </a:lnTo>
                  <a:lnTo>
                    <a:pt x="721534" y="111310"/>
                  </a:lnTo>
                  <a:lnTo>
                    <a:pt x="687220" y="83360"/>
                  </a:lnTo>
                  <a:lnTo>
                    <a:pt x="650121" y="58987"/>
                  </a:lnTo>
                  <a:lnTo>
                    <a:pt x="610499" y="38454"/>
                  </a:lnTo>
                  <a:lnTo>
                    <a:pt x="568617" y="22026"/>
                  </a:lnTo>
                  <a:lnTo>
                    <a:pt x="524740" y="9965"/>
                  </a:lnTo>
                  <a:lnTo>
                    <a:pt x="479131" y="2535"/>
                  </a:lnTo>
                  <a:lnTo>
                    <a:pt x="432054" y="0"/>
                  </a:lnTo>
                  <a:close/>
                </a:path>
              </a:pathLst>
            </a:custGeom>
            <a:solidFill>
              <a:srgbClr val="F39E0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25">
              <a:extLst>
                <a:ext uri="{FF2B5EF4-FFF2-40B4-BE49-F238E27FC236}">
                  <a16:creationId xmlns:a16="http://schemas.microsoft.com/office/drawing/2014/main" id="{35316C83-B510-F2B9-4D37-6603737064A9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75176" y="1540764"/>
              <a:ext cx="745997" cy="745235"/>
            </a:xfrm>
            <a:prstGeom prst="rect">
              <a:avLst/>
            </a:prstGeom>
          </p:spPr>
        </p:pic>
      </p:grpSp>
      <p:grpSp>
        <p:nvGrpSpPr>
          <p:cNvPr id="13" name="object 23">
            <a:extLst>
              <a:ext uri="{FF2B5EF4-FFF2-40B4-BE49-F238E27FC236}">
                <a16:creationId xmlns:a16="http://schemas.microsoft.com/office/drawing/2014/main" id="{F7E0B3F8-5676-DE60-CED9-D39F47D282ED}"/>
              </a:ext>
            </a:extLst>
          </p:cNvPr>
          <p:cNvGrpSpPr/>
          <p:nvPr/>
        </p:nvGrpSpPr>
        <p:grpSpPr>
          <a:xfrm>
            <a:off x="6768465" y="1481326"/>
            <a:ext cx="864235" cy="887859"/>
            <a:chOff x="3986784" y="1481327"/>
            <a:chExt cx="864235" cy="864235"/>
          </a:xfrm>
        </p:grpSpPr>
        <p:sp>
          <p:nvSpPr>
            <p:cNvPr id="14" name="object 24">
              <a:extLst>
                <a:ext uri="{FF2B5EF4-FFF2-40B4-BE49-F238E27FC236}">
                  <a16:creationId xmlns:a16="http://schemas.microsoft.com/office/drawing/2014/main" id="{8BBC98A7-B4DC-CDBB-4960-B586911C1EBE}"/>
                </a:ext>
              </a:extLst>
            </p:cNvPr>
            <p:cNvSpPr/>
            <p:nvPr/>
          </p:nvSpPr>
          <p:spPr>
            <a:xfrm>
              <a:off x="3986784" y="1481327"/>
              <a:ext cx="864235" cy="864235"/>
            </a:xfrm>
            <a:custGeom>
              <a:avLst/>
              <a:gdLst/>
              <a:ahLst/>
              <a:cxnLst/>
              <a:rect l="l" t="t" r="r" b="b"/>
              <a:pathLst>
                <a:path w="864235" h="864235">
                  <a:moveTo>
                    <a:pt x="432054" y="0"/>
                  </a:moveTo>
                  <a:lnTo>
                    <a:pt x="384976" y="2535"/>
                  </a:lnTo>
                  <a:lnTo>
                    <a:pt x="339367" y="9965"/>
                  </a:lnTo>
                  <a:lnTo>
                    <a:pt x="295490" y="22026"/>
                  </a:lnTo>
                  <a:lnTo>
                    <a:pt x="253608" y="38454"/>
                  </a:lnTo>
                  <a:lnTo>
                    <a:pt x="213986" y="58987"/>
                  </a:lnTo>
                  <a:lnTo>
                    <a:pt x="176887" y="83360"/>
                  </a:lnTo>
                  <a:lnTo>
                    <a:pt x="142573" y="111310"/>
                  </a:lnTo>
                  <a:lnTo>
                    <a:pt x="111310" y="142573"/>
                  </a:lnTo>
                  <a:lnTo>
                    <a:pt x="83360" y="176887"/>
                  </a:lnTo>
                  <a:lnTo>
                    <a:pt x="58987" y="213986"/>
                  </a:lnTo>
                  <a:lnTo>
                    <a:pt x="38454" y="253608"/>
                  </a:lnTo>
                  <a:lnTo>
                    <a:pt x="22026" y="295490"/>
                  </a:lnTo>
                  <a:lnTo>
                    <a:pt x="9965" y="339367"/>
                  </a:lnTo>
                  <a:lnTo>
                    <a:pt x="2535" y="384976"/>
                  </a:lnTo>
                  <a:lnTo>
                    <a:pt x="0" y="432053"/>
                  </a:lnTo>
                  <a:lnTo>
                    <a:pt x="2535" y="479131"/>
                  </a:lnTo>
                  <a:lnTo>
                    <a:pt x="9965" y="524740"/>
                  </a:lnTo>
                  <a:lnTo>
                    <a:pt x="22026" y="568617"/>
                  </a:lnTo>
                  <a:lnTo>
                    <a:pt x="38454" y="610499"/>
                  </a:lnTo>
                  <a:lnTo>
                    <a:pt x="58987" y="650121"/>
                  </a:lnTo>
                  <a:lnTo>
                    <a:pt x="83360" y="687220"/>
                  </a:lnTo>
                  <a:lnTo>
                    <a:pt x="111310" y="721534"/>
                  </a:lnTo>
                  <a:lnTo>
                    <a:pt x="142573" y="752797"/>
                  </a:lnTo>
                  <a:lnTo>
                    <a:pt x="176887" y="780747"/>
                  </a:lnTo>
                  <a:lnTo>
                    <a:pt x="213986" y="805120"/>
                  </a:lnTo>
                  <a:lnTo>
                    <a:pt x="253608" y="825653"/>
                  </a:lnTo>
                  <a:lnTo>
                    <a:pt x="295490" y="842081"/>
                  </a:lnTo>
                  <a:lnTo>
                    <a:pt x="339367" y="854142"/>
                  </a:lnTo>
                  <a:lnTo>
                    <a:pt x="384976" y="861572"/>
                  </a:lnTo>
                  <a:lnTo>
                    <a:pt x="432054" y="864107"/>
                  </a:lnTo>
                  <a:lnTo>
                    <a:pt x="479131" y="861572"/>
                  </a:lnTo>
                  <a:lnTo>
                    <a:pt x="524740" y="854142"/>
                  </a:lnTo>
                  <a:lnTo>
                    <a:pt x="568617" y="842081"/>
                  </a:lnTo>
                  <a:lnTo>
                    <a:pt x="610499" y="825653"/>
                  </a:lnTo>
                  <a:lnTo>
                    <a:pt x="650121" y="805120"/>
                  </a:lnTo>
                  <a:lnTo>
                    <a:pt x="687220" y="780747"/>
                  </a:lnTo>
                  <a:lnTo>
                    <a:pt x="721534" y="752797"/>
                  </a:lnTo>
                  <a:lnTo>
                    <a:pt x="752797" y="721534"/>
                  </a:lnTo>
                  <a:lnTo>
                    <a:pt x="780747" y="687220"/>
                  </a:lnTo>
                  <a:lnTo>
                    <a:pt x="805120" y="650121"/>
                  </a:lnTo>
                  <a:lnTo>
                    <a:pt x="825653" y="610499"/>
                  </a:lnTo>
                  <a:lnTo>
                    <a:pt x="842081" y="568617"/>
                  </a:lnTo>
                  <a:lnTo>
                    <a:pt x="854142" y="524740"/>
                  </a:lnTo>
                  <a:lnTo>
                    <a:pt x="861572" y="479131"/>
                  </a:lnTo>
                  <a:lnTo>
                    <a:pt x="864108" y="432053"/>
                  </a:lnTo>
                  <a:lnTo>
                    <a:pt x="861572" y="384976"/>
                  </a:lnTo>
                  <a:lnTo>
                    <a:pt x="854142" y="339367"/>
                  </a:lnTo>
                  <a:lnTo>
                    <a:pt x="842081" y="295490"/>
                  </a:lnTo>
                  <a:lnTo>
                    <a:pt x="825653" y="253608"/>
                  </a:lnTo>
                  <a:lnTo>
                    <a:pt x="805120" y="213986"/>
                  </a:lnTo>
                  <a:lnTo>
                    <a:pt x="780747" y="176887"/>
                  </a:lnTo>
                  <a:lnTo>
                    <a:pt x="752797" y="142573"/>
                  </a:lnTo>
                  <a:lnTo>
                    <a:pt x="721534" y="111310"/>
                  </a:lnTo>
                  <a:lnTo>
                    <a:pt x="687220" y="83360"/>
                  </a:lnTo>
                  <a:lnTo>
                    <a:pt x="650121" y="58987"/>
                  </a:lnTo>
                  <a:lnTo>
                    <a:pt x="610499" y="38454"/>
                  </a:lnTo>
                  <a:lnTo>
                    <a:pt x="568617" y="22026"/>
                  </a:lnTo>
                  <a:lnTo>
                    <a:pt x="524740" y="9965"/>
                  </a:lnTo>
                  <a:lnTo>
                    <a:pt x="479131" y="2535"/>
                  </a:lnTo>
                  <a:lnTo>
                    <a:pt x="432054" y="0"/>
                  </a:lnTo>
                  <a:close/>
                </a:path>
              </a:pathLst>
            </a:custGeom>
            <a:solidFill>
              <a:srgbClr val="F39E0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25">
              <a:extLst>
                <a:ext uri="{FF2B5EF4-FFF2-40B4-BE49-F238E27FC236}">
                  <a16:creationId xmlns:a16="http://schemas.microsoft.com/office/drawing/2014/main" id="{2854DC45-A51A-F9C6-78A9-D0FC3E737C81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075176" y="1540764"/>
              <a:ext cx="745997" cy="745235"/>
            </a:xfrm>
            <a:prstGeom prst="rect">
              <a:avLst/>
            </a:prstGeom>
          </p:spPr>
        </p:pic>
      </p:grpSp>
      <p:sp>
        <p:nvSpPr>
          <p:cNvPr id="16" name="object 4">
            <a:extLst>
              <a:ext uri="{FF2B5EF4-FFF2-40B4-BE49-F238E27FC236}">
                <a16:creationId xmlns:a16="http://schemas.microsoft.com/office/drawing/2014/main" id="{72854F6D-FAFF-8E82-242E-7174C6A2B235}"/>
              </a:ext>
            </a:extLst>
          </p:cNvPr>
          <p:cNvSpPr txBox="1"/>
          <p:nvPr/>
        </p:nvSpPr>
        <p:spPr>
          <a:xfrm>
            <a:off x="980374" y="2454957"/>
            <a:ext cx="337820" cy="304228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535"/>
              </a:lnSpc>
            </a:pPr>
            <a:r>
              <a:rPr sz="2200" b="1" spc="-10" dirty="0">
                <a:solidFill>
                  <a:srgbClr val="4D4D4D"/>
                </a:solidFill>
                <a:latin typeface="Arial"/>
                <a:cs typeface="Arial"/>
              </a:rPr>
              <a:t>Pre-</a:t>
            </a:r>
            <a:r>
              <a:rPr sz="2200" b="1" dirty="0">
                <a:solidFill>
                  <a:srgbClr val="4D4D4D"/>
                </a:solidFill>
                <a:latin typeface="Arial"/>
                <a:cs typeface="Arial"/>
              </a:rPr>
              <a:t>financing</a:t>
            </a:r>
            <a:r>
              <a:rPr sz="2200" b="1" spc="-8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200" b="1" spc="-10" dirty="0">
                <a:solidFill>
                  <a:srgbClr val="4D4D4D"/>
                </a:solidFill>
                <a:latin typeface="Arial"/>
                <a:cs typeface="Arial"/>
              </a:rPr>
              <a:t>payment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17" name="object 8">
            <a:extLst>
              <a:ext uri="{FF2B5EF4-FFF2-40B4-BE49-F238E27FC236}">
                <a16:creationId xmlns:a16="http://schemas.microsoft.com/office/drawing/2014/main" id="{B1462F8D-1300-9023-AD5C-317CF91BFD73}"/>
              </a:ext>
            </a:extLst>
          </p:cNvPr>
          <p:cNvSpPr txBox="1"/>
          <p:nvPr/>
        </p:nvSpPr>
        <p:spPr>
          <a:xfrm>
            <a:off x="3887923" y="2455218"/>
            <a:ext cx="337820" cy="252603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535"/>
              </a:lnSpc>
            </a:pPr>
            <a:r>
              <a:rPr sz="2200" b="1" dirty="0">
                <a:solidFill>
                  <a:srgbClr val="4D4D4D"/>
                </a:solidFill>
                <a:latin typeface="Arial"/>
                <a:cs typeface="Arial"/>
              </a:rPr>
              <a:t>Interim</a:t>
            </a:r>
            <a:r>
              <a:rPr sz="2200" b="1" spc="-5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200" b="1" spc="-10" dirty="0">
                <a:solidFill>
                  <a:srgbClr val="4D4D4D"/>
                </a:solidFill>
                <a:latin typeface="Arial"/>
                <a:cs typeface="Arial"/>
              </a:rPr>
              <a:t>payment(s)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id="{CF586DB0-F958-A905-7B28-52BA57424AE4}"/>
              </a:ext>
            </a:extLst>
          </p:cNvPr>
          <p:cNvSpPr txBox="1"/>
          <p:nvPr/>
        </p:nvSpPr>
        <p:spPr>
          <a:xfrm>
            <a:off x="6795472" y="2455027"/>
            <a:ext cx="337820" cy="315150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535"/>
              </a:lnSpc>
            </a:pPr>
            <a:r>
              <a:rPr sz="2200" b="1" dirty="0">
                <a:solidFill>
                  <a:srgbClr val="4D4D4D"/>
                </a:solidFill>
                <a:latin typeface="Arial"/>
                <a:cs typeface="Arial"/>
              </a:rPr>
              <a:t>Payment</a:t>
            </a:r>
            <a:r>
              <a:rPr sz="2200" b="1" spc="-4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2200" b="1" spc="-3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2200" b="1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200" b="1" spc="-10" dirty="0">
                <a:solidFill>
                  <a:srgbClr val="4D4D4D"/>
                </a:solidFill>
                <a:latin typeface="Arial"/>
                <a:cs typeface="Arial"/>
              </a:rPr>
              <a:t>balance</a:t>
            </a:r>
            <a:endParaRPr sz="2200" dirty="0">
              <a:latin typeface="Arial"/>
              <a:cs typeface="Arial"/>
            </a:endParaRPr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id="{F0E902C0-B7C5-00DA-3762-D1824F7E948F}"/>
              </a:ext>
            </a:extLst>
          </p:cNvPr>
          <p:cNvSpPr txBox="1"/>
          <p:nvPr/>
        </p:nvSpPr>
        <p:spPr>
          <a:xfrm>
            <a:off x="1522989" y="2421135"/>
            <a:ext cx="1760855" cy="104076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84150" marR="5080" indent="-171450">
              <a:lnSpc>
                <a:spcPts val="1939"/>
              </a:lnSpc>
              <a:spcBef>
                <a:spcPts val="345"/>
              </a:spcBef>
              <a:buChar char="•"/>
              <a:tabLst>
                <a:tab pos="184150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Same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function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and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same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rules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as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for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other grants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20" name="object 7">
            <a:extLst>
              <a:ext uri="{FF2B5EF4-FFF2-40B4-BE49-F238E27FC236}">
                <a16:creationId xmlns:a16="http://schemas.microsoft.com/office/drawing/2014/main" id="{04E5C79D-700F-B250-B9D0-4826E6FB91DA}"/>
              </a:ext>
            </a:extLst>
          </p:cNvPr>
          <p:cNvSpPr txBox="1"/>
          <p:nvPr/>
        </p:nvSpPr>
        <p:spPr>
          <a:xfrm>
            <a:off x="1522989" y="3737871"/>
            <a:ext cx="1620520" cy="153416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84150" marR="5080" indent="-171450">
              <a:lnSpc>
                <a:spcPts val="1939"/>
              </a:lnSpc>
              <a:spcBef>
                <a:spcPts val="345"/>
              </a:spcBef>
              <a:buChar char="•"/>
              <a:tabLst>
                <a:tab pos="184150" algn="l"/>
              </a:tabLst>
            </a:pP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Coordinator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distributes</a:t>
            </a:r>
            <a:r>
              <a:rPr sz="18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the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amount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according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to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consortium agreement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9D8850DF-5E81-6474-84DB-371E18F3EB52}"/>
              </a:ext>
            </a:extLst>
          </p:cNvPr>
          <p:cNvSpPr txBox="1"/>
          <p:nvPr/>
        </p:nvSpPr>
        <p:spPr>
          <a:xfrm>
            <a:off x="4430538" y="2421133"/>
            <a:ext cx="14808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3515" indent="-170815">
              <a:lnSpc>
                <a:spcPct val="100000"/>
              </a:lnSpc>
              <a:spcBef>
                <a:spcPts val="100"/>
              </a:spcBef>
              <a:buChar char="•"/>
              <a:tabLst>
                <a:tab pos="183515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One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or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more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22" name="object 11">
            <a:extLst>
              <a:ext uri="{FF2B5EF4-FFF2-40B4-BE49-F238E27FC236}">
                <a16:creationId xmlns:a16="http://schemas.microsoft.com/office/drawing/2014/main" id="{21BD4CA1-35EE-B436-3419-76F6CD32F42F}"/>
              </a:ext>
            </a:extLst>
          </p:cNvPr>
          <p:cNvSpPr txBox="1"/>
          <p:nvPr/>
        </p:nvSpPr>
        <p:spPr>
          <a:xfrm>
            <a:off x="4430538" y="2997205"/>
            <a:ext cx="1645285" cy="1749838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84150" marR="5080" indent="-171450">
              <a:lnSpc>
                <a:spcPts val="1939"/>
              </a:lnSpc>
              <a:spcBef>
                <a:spcPts val="345"/>
              </a:spcBef>
              <a:buChar char="•"/>
              <a:tabLst>
                <a:tab pos="184150" algn="l"/>
              </a:tabLst>
            </a:pP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Payment of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shares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of 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the </a:t>
            </a:r>
            <a:r>
              <a:rPr lang="en-GB" spc="-25" dirty="0">
                <a:solidFill>
                  <a:srgbClr val="4D4D4D"/>
                </a:solidFill>
                <a:latin typeface="Arial"/>
                <a:cs typeface="Arial"/>
              </a:rPr>
              <a:t>LS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800" spc="-5" dirty="0">
                <a:solidFill>
                  <a:srgbClr val="4D4D4D"/>
                </a:solidFill>
                <a:latin typeface="Arial"/>
                <a:cs typeface="Arial"/>
              </a:rPr>
              <a:t>(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Annex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50" dirty="0">
                <a:solidFill>
                  <a:srgbClr val="4D4D4D"/>
                </a:solidFill>
                <a:latin typeface="Arial"/>
                <a:cs typeface="Arial"/>
              </a:rPr>
              <a:t>2</a:t>
            </a:r>
            <a:r>
              <a:rPr lang="en-GB" sz="1800" spc="-50" dirty="0">
                <a:solidFill>
                  <a:srgbClr val="4D4D4D"/>
                </a:solidFill>
                <a:latin typeface="Arial"/>
                <a:cs typeface="Arial"/>
              </a:rPr>
              <a:t>)  for </a:t>
            </a:r>
            <a:r>
              <a:rPr lang="en-GB" spc="-50" dirty="0">
                <a:solidFill>
                  <a:srgbClr val="4D4D4D"/>
                </a:solidFill>
                <a:latin typeface="Arial"/>
                <a:cs typeface="Arial"/>
              </a:rPr>
              <a:t>WPs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completed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50" dirty="0">
                <a:solidFill>
                  <a:srgbClr val="4D4D4D"/>
                </a:solidFill>
                <a:latin typeface="Arial"/>
                <a:cs typeface="Arial"/>
              </a:rPr>
              <a:t>&amp;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approved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in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pc="-10" dirty="0">
                <a:solidFill>
                  <a:srgbClr val="4D4D4D"/>
                </a:solidFill>
                <a:latin typeface="Arial"/>
                <a:cs typeface="Arial"/>
              </a:rPr>
              <a:t>RP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23" name="object 14">
            <a:extLst>
              <a:ext uri="{FF2B5EF4-FFF2-40B4-BE49-F238E27FC236}">
                <a16:creationId xmlns:a16="http://schemas.microsoft.com/office/drawing/2014/main" id="{87518D54-297F-2CB2-122A-946D23E9E305}"/>
              </a:ext>
            </a:extLst>
          </p:cNvPr>
          <p:cNvSpPr txBox="1"/>
          <p:nvPr/>
        </p:nvSpPr>
        <p:spPr>
          <a:xfrm>
            <a:off x="7338086" y="2460205"/>
            <a:ext cx="1544955" cy="98361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83515" marR="5080" indent="-171450">
              <a:lnSpc>
                <a:spcPts val="1839"/>
              </a:lnSpc>
              <a:spcBef>
                <a:spcPts val="325"/>
              </a:spcBef>
              <a:buChar char="•"/>
              <a:tabLst>
                <a:tab pos="183515" algn="l"/>
              </a:tabLst>
            </a:pPr>
            <a:r>
              <a:rPr sz="1700" dirty="0">
                <a:solidFill>
                  <a:srgbClr val="4D4D4D"/>
                </a:solidFill>
                <a:latin typeface="Arial"/>
                <a:cs typeface="Arial"/>
              </a:rPr>
              <a:t>Closes</a:t>
            </a:r>
            <a:r>
              <a:rPr sz="1700" spc="-4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4D4D4D"/>
                </a:solidFill>
                <a:latin typeface="Arial"/>
                <a:cs typeface="Arial"/>
              </a:rPr>
              <a:t>the </a:t>
            </a:r>
            <a:r>
              <a:rPr sz="1700" spc="-10" dirty="0">
                <a:solidFill>
                  <a:srgbClr val="4D4D4D"/>
                </a:solidFill>
                <a:latin typeface="Arial"/>
                <a:cs typeface="Arial"/>
              </a:rPr>
              <a:t>financial </a:t>
            </a:r>
            <a:r>
              <a:rPr sz="1700" dirty="0">
                <a:solidFill>
                  <a:srgbClr val="4D4D4D"/>
                </a:solidFill>
                <a:latin typeface="Arial"/>
                <a:cs typeface="Arial"/>
              </a:rPr>
              <a:t>aspects</a:t>
            </a:r>
            <a:r>
              <a:rPr sz="17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17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4D4D4D"/>
                </a:solidFill>
                <a:latin typeface="Arial"/>
                <a:cs typeface="Arial"/>
              </a:rPr>
              <a:t>the </a:t>
            </a:r>
            <a:r>
              <a:rPr sz="1700" spc="-10" dirty="0">
                <a:solidFill>
                  <a:srgbClr val="4D4D4D"/>
                </a:solidFill>
                <a:latin typeface="Arial"/>
                <a:cs typeface="Arial"/>
              </a:rPr>
              <a:t>grant</a:t>
            </a:r>
            <a:endParaRPr sz="1700" dirty="0">
              <a:latin typeface="Arial"/>
              <a:cs typeface="Arial"/>
            </a:endParaRPr>
          </a:p>
        </p:txBody>
      </p:sp>
      <p:sp>
        <p:nvSpPr>
          <p:cNvPr id="24" name="object 15">
            <a:extLst>
              <a:ext uri="{FF2B5EF4-FFF2-40B4-BE49-F238E27FC236}">
                <a16:creationId xmlns:a16="http://schemas.microsoft.com/office/drawing/2014/main" id="{94FF91BD-A53E-DA9A-282B-68DE7CC09A66}"/>
              </a:ext>
            </a:extLst>
          </p:cNvPr>
          <p:cNvSpPr txBox="1"/>
          <p:nvPr/>
        </p:nvSpPr>
        <p:spPr>
          <a:xfrm>
            <a:off x="7338086" y="3703620"/>
            <a:ext cx="1711960" cy="98361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83515" marR="5080" indent="-171450">
              <a:lnSpc>
                <a:spcPts val="1839"/>
              </a:lnSpc>
              <a:spcBef>
                <a:spcPts val="325"/>
              </a:spcBef>
              <a:buChar char="•"/>
              <a:tabLst>
                <a:tab pos="183515" algn="l"/>
              </a:tabLst>
            </a:pPr>
            <a:r>
              <a:rPr sz="1700" dirty="0">
                <a:solidFill>
                  <a:srgbClr val="4D4D4D"/>
                </a:solidFill>
                <a:latin typeface="Arial"/>
                <a:cs typeface="Arial"/>
              </a:rPr>
              <a:t>Partial</a:t>
            </a:r>
            <a:r>
              <a:rPr sz="1700" spc="-5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4D4D4D"/>
                </a:solidFill>
                <a:latin typeface="Arial"/>
                <a:cs typeface="Arial"/>
              </a:rPr>
              <a:t>payment </a:t>
            </a:r>
            <a:r>
              <a:rPr sz="1700" dirty="0">
                <a:solidFill>
                  <a:srgbClr val="4D4D4D"/>
                </a:solidFill>
                <a:latin typeface="Arial"/>
                <a:cs typeface="Arial"/>
              </a:rPr>
              <a:t>for</a:t>
            </a:r>
            <a:r>
              <a:rPr sz="17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700" spc="-10" dirty="0">
                <a:solidFill>
                  <a:srgbClr val="4D4D4D"/>
                </a:solidFill>
                <a:latin typeface="Arial"/>
                <a:cs typeface="Arial"/>
              </a:rPr>
              <a:t>partially </a:t>
            </a:r>
            <a:r>
              <a:rPr sz="1700" dirty="0">
                <a:solidFill>
                  <a:srgbClr val="4D4D4D"/>
                </a:solidFill>
                <a:latin typeface="Arial"/>
                <a:cs typeface="Arial"/>
              </a:rPr>
              <a:t>completed</a:t>
            </a:r>
            <a:r>
              <a:rPr sz="1700" spc="-6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4D4D4D"/>
                </a:solidFill>
                <a:latin typeface="Arial"/>
                <a:cs typeface="Arial"/>
              </a:rPr>
              <a:t>WPs </a:t>
            </a:r>
            <a:r>
              <a:rPr sz="1700" spc="-10" dirty="0">
                <a:solidFill>
                  <a:srgbClr val="4D4D4D"/>
                </a:solidFill>
                <a:latin typeface="Arial"/>
                <a:cs typeface="Arial"/>
              </a:rPr>
              <a:t>possible</a:t>
            </a:r>
            <a:endParaRPr sz="1700" dirty="0">
              <a:latin typeface="Arial"/>
              <a:cs typeface="Arial"/>
            </a:endParaRPr>
          </a:p>
        </p:txBody>
      </p:sp>
      <p:sp>
        <p:nvSpPr>
          <p:cNvPr id="25" name="object 16">
            <a:extLst>
              <a:ext uri="{FF2B5EF4-FFF2-40B4-BE49-F238E27FC236}">
                <a16:creationId xmlns:a16="http://schemas.microsoft.com/office/drawing/2014/main" id="{D62C523F-2988-A162-B042-6F9281C0E16B}"/>
              </a:ext>
            </a:extLst>
          </p:cNvPr>
          <p:cNvSpPr txBox="1"/>
          <p:nvPr/>
        </p:nvSpPr>
        <p:spPr>
          <a:xfrm>
            <a:off x="7338086" y="4947035"/>
            <a:ext cx="1652905" cy="145034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83515" marR="5080" indent="-171450">
              <a:lnSpc>
                <a:spcPts val="1839"/>
              </a:lnSpc>
              <a:spcBef>
                <a:spcPts val="325"/>
              </a:spcBef>
              <a:buChar char="•"/>
              <a:tabLst>
                <a:tab pos="183515" algn="l"/>
              </a:tabLst>
            </a:pPr>
            <a:r>
              <a:rPr sz="1700" dirty="0">
                <a:solidFill>
                  <a:srgbClr val="4D4D4D"/>
                </a:solidFill>
                <a:latin typeface="Arial"/>
                <a:cs typeface="Arial"/>
              </a:rPr>
              <a:t>Releases</a:t>
            </a:r>
            <a:r>
              <a:rPr sz="1700" spc="-6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4D4D4D"/>
                </a:solidFill>
                <a:latin typeface="Arial"/>
                <a:cs typeface="Arial"/>
              </a:rPr>
              <a:t>the </a:t>
            </a:r>
            <a:r>
              <a:rPr sz="1700" spc="-10" dirty="0">
                <a:solidFill>
                  <a:srgbClr val="4D4D4D"/>
                </a:solidFill>
                <a:latin typeface="Arial"/>
                <a:cs typeface="Arial"/>
              </a:rPr>
              <a:t>amount </a:t>
            </a:r>
            <a:r>
              <a:rPr sz="1700" dirty="0">
                <a:solidFill>
                  <a:srgbClr val="4D4D4D"/>
                </a:solidFill>
                <a:latin typeface="Arial"/>
                <a:cs typeface="Arial"/>
              </a:rPr>
              <a:t>retained</a:t>
            </a:r>
            <a:r>
              <a:rPr sz="17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4D4D4D"/>
                </a:solidFill>
                <a:latin typeface="Arial"/>
                <a:cs typeface="Arial"/>
              </a:rPr>
              <a:t>for</a:t>
            </a:r>
            <a:r>
              <a:rPr sz="1700" spc="-4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700" spc="-25" dirty="0">
                <a:solidFill>
                  <a:srgbClr val="4D4D4D"/>
                </a:solidFill>
                <a:latin typeface="Arial"/>
                <a:cs typeface="Arial"/>
              </a:rPr>
              <a:t>the </a:t>
            </a:r>
            <a:r>
              <a:rPr sz="1700" spc="-10" dirty="0">
                <a:solidFill>
                  <a:srgbClr val="4D4D4D"/>
                </a:solidFill>
                <a:latin typeface="Arial"/>
                <a:cs typeface="Arial"/>
              </a:rPr>
              <a:t>Mutual Insurance Mechanism</a:t>
            </a:r>
            <a:endParaRPr sz="1700" dirty="0">
              <a:latin typeface="Arial"/>
              <a:cs typeface="Arial"/>
            </a:endParaRPr>
          </a:p>
        </p:txBody>
      </p:sp>
      <p:grpSp>
        <p:nvGrpSpPr>
          <p:cNvPr id="26" name="object 26">
            <a:extLst>
              <a:ext uri="{FF2B5EF4-FFF2-40B4-BE49-F238E27FC236}">
                <a16:creationId xmlns:a16="http://schemas.microsoft.com/office/drawing/2014/main" id="{8FDAD055-745F-8FFC-EFCE-063B53081AD2}"/>
              </a:ext>
            </a:extLst>
          </p:cNvPr>
          <p:cNvGrpSpPr/>
          <p:nvPr/>
        </p:nvGrpSpPr>
        <p:grpSpPr>
          <a:xfrm>
            <a:off x="9671939" y="451738"/>
            <a:ext cx="1936114" cy="1071880"/>
            <a:chOff x="9671939" y="451738"/>
            <a:chExt cx="1936114" cy="1071880"/>
          </a:xfrm>
        </p:grpSpPr>
        <p:pic>
          <p:nvPicPr>
            <p:cNvPr id="27" name="object 27">
              <a:extLst>
                <a:ext uri="{FF2B5EF4-FFF2-40B4-BE49-F238E27FC236}">
                  <a16:creationId xmlns:a16="http://schemas.microsoft.com/office/drawing/2014/main" id="{8A8F99CE-CF12-9DBC-AF31-48A773D5BF4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675114" y="454913"/>
              <a:ext cx="1929383" cy="1065276"/>
            </a:xfrm>
            <a:prstGeom prst="rect">
              <a:avLst/>
            </a:prstGeom>
          </p:spPr>
        </p:pic>
        <p:sp>
          <p:nvSpPr>
            <p:cNvPr id="28" name="object 28">
              <a:extLst>
                <a:ext uri="{FF2B5EF4-FFF2-40B4-BE49-F238E27FC236}">
                  <a16:creationId xmlns:a16="http://schemas.microsoft.com/office/drawing/2014/main" id="{0054A385-D8DF-44C9-6332-0C8FE49B6CC8}"/>
                </a:ext>
              </a:extLst>
            </p:cNvPr>
            <p:cNvSpPr/>
            <p:nvPr/>
          </p:nvSpPr>
          <p:spPr>
            <a:xfrm>
              <a:off x="9675114" y="454913"/>
              <a:ext cx="1929764" cy="1065530"/>
            </a:xfrm>
            <a:custGeom>
              <a:avLst/>
              <a:gdLst/>
              <a:ahLst/>
              <a:cxnLst/>
              <a:rect l="l" t="t" r="r" b="b"/>
              <a:pathLst>
                <a:path w="1929765" h="1065530">
                  <a:moveTo>
                    <a:pt x="0" y="532638"/>
                  </a:moveTo>
                  <a:lnTo>
                    <a:pt x="7516" y="465824"/>
                  </a:lnTo>
                  <a:lnTo>
                    <a:pt x="29462" y="401487"/>
                  </a:lnTo>
                  <a:lnTo>
                    <a:pt x="64934" y="340127"/>
                  </a:lnTo>
                  <a:lnTo>
                    <a:pt x="113027" y="282241"/>
                  </a:lnTo>
                  <a:lnTo>
                    <a:pt x="141525" y="254757"/>
                  </a:lnTo>
                  <a:lnTo>
                    <a:pt x="172839" y="228329"/>
                  </a:lnTo>
                  <a:lnTo>
                    <a:pt x="206856" y="203019"/>
                  </a:lnTo>
                  <a:lnTo>
                    <a:pt x="243464" y="178890"/>
                  </a:lnTo>
                  <a:lnTo>
                    <a:pt x="282549" y="156005"/>
                  </a:lnTo>
                  <a:lnTo>
                    <a:pt x="323999" y="134424"/>
                  </a:lnTo>
                  <a:lnTo>
                    <a:pt x="367700" y="114212"/>
                  </a:lnTo>
                  <a:lnTo>
                    <a:pt x="413540" y="95430"/>
                  </a:lnTo>
                  <a:lnTo>
                    <a:pt x="461405" y="78140"/>
                  </a:lnTo>
                  <a:lnTo>
                    <a:pt x="511182" y="62406"/>
                  </a:lnTo>
                  <a:lnTo>
                    <a:pt x="562759" y="48289"/>
                  </a:lnTo>
                  <a:lnTo>
                    <a:pt x="616023" y="35852"/>
                  </a:lnTo>
                  <a:lnTo>
                    <a:pt x="670860" y="25157"/>
                  </a:lnTo>
                  <a:lnTo>
                    <a:pt x="727157" y="16267"/>
                  </a:lnTo>
                  <a:lnTo>
                    <a:pt x="784802" y="9243"/>
                  </a:lnTo>
                  <a:lnTo>
                    <a:pt x="843681" y="4149"/>
                  </a:lnTo>
                  <a:lnTo>
                    <a:pt x="903682" y="1047"/>
                  </a:lnTo>
                  <a:lnTo>
                    <a:pt x="964691" y="0"/>
                  </a:lnTo>
                  <a:lnTo>
                    <a:pt x="1025701" y="1047"/>
                  </a:lnTo>
                  <a:lnTo>
                    <a:pt x="1085702" y="4149"/>
                  </a:lnTo>
                  <a:lnTo>
                    <a:pt x="1144581" y="9243"/>
                  </a:lnTo>
                  <a:lnTo>
                    <a:pt x="1202226" y="16267"/>
                  </a:lnTo>
                  <a:lnTo>
                    <a:pt x="1258523" y="25157"/>
                  </a:lnTo>
                  <a:lnTo>
                    <a:pt x="1313360" y="35852"/>
                  </a:lnTo>
                  <a:lnTo>
                    <a:pt x="1366624" y="48289"/>
                  </a:lnTo>
                  <a:lnTo>
                    <a:pt x="1418201" y="62406"/>
                  </a:lnTo>
                  <a:lnTo>
                    <a:pt x="1467978" y="78140"/>
                  </a:lnTo>
                  <a:lnTo>
                    <a:pt x="1515843" y="95430"/>
                  </a:lnTo>
                  <a:lnTo>
                    <a:pt x="1561683" y="114212"/>
                  </a:lnTo>
                  <a:lnTo>
                    <a:pt x="1605384" y="134424"/>
                  </a:lnTo>
                  <a:lnTo>
                    <a:pt x="1646834" y="156005"/>
                  </a:lnTo>
                  <a:lnTo>
                    <a:pt x="1685919" y="178890"/>
                  </a:lnTo>
                  <a:lnTo>
                    <a:pt x="1722527" y="203019"/>
                  </a:lnTo>
                  <a:lnTo>
                    <a:pt x="1756544" y="228329"/>
                  </a:lnTo>
                  <a:lnTo>
                    <a:pt x="1787858" y="254757"/>
                  </a:lnTo>
                  <a:lnTo>
                    <a:pt x="1816356" y="282241"/>
                  </a:lnTo>
                  <a:lnTo>
                    <a:pt x="1841924" y="310718"/>
                  </a:lnTo>
                  <a:lnTo>
                    <a:pt x="1883820" y="370404"/>
                  </a:lnTo>
                  <a:lnTo>
                    <a:pt x="1912641" y="433315"/>
                  </a:lnTo>
                  <a:lnTo>
                    <a:pt x="1927486" y="498952"/>
                  </a:lnTo>
                  <a:lnTo>
                    <a:pt x="1929383" y="532638"/>
                  </a:lnTo>
                  <a:lnTo>
                    <a:pt x="1927486" y="566323"/>
                  </a:lnTo>
                  <a:lnTo>
                    <a:pt x="1912641" y="631960"/>
                  </a:lnTo>
                  <a:lnTo>
                    <a:pt x="1883820" y="694871"/>
                  </a:lnTo>
                  <a:lnTo>
                    <a:pt x="1841924" y="754557"/>
                  </a:lnTo>
                  <a:lnTo>
                    <a:pt x="1816356" y="783034"/>
                  </a:lnTo>
                  <a:lnTo>
                    <a:pt x="1787858" y="810518"/>
                  </a:lnTo>
                  <a:lnTo>
                    <a:pt x="1756544" y="836946"/>
                  </a:lnTo>
                  <a:lnTo>
                    <a:pt x="1722527" y="862256"/>
                  </a:lnTo>
                  <a:lnTo>
                    <a:pt x="1685919" y="886385"/>
                  </a:lnTo>
                  <a:lnTo>
                    <a:pt x="1646834" y="909270"/>
                  </a:lnTo>
                  <a:lnTo>
                    <a:pt x="1605384" y="930851"/>
                  </a:lnTo>
                  <a:lnTo>
                    <a:pt x="1561683" y="951063"/>
                  </a:lnTo>
                  <a:lnTo>
                    <a:pt x="1515843" y="969845"/>
                  </a:lnTo>
                  <a:lnTo>
                    <a:pt x="1467978" y="987135"/>
                  </a:lnTo>
                  <a:lnTo>
                    <a:pt x="1418201" y="1002869"/>
                  </a:lnTo>
                  <a:lnTo>
                    <a:pt x="1366624" y="1016986"/>
                  </a:lnTo>
                  <a:lnTo>
                    <a:pt x="1313360" y="1029423"/>
                  </a:lnTo>
                  <a:lnTo>
                    <a:pt x="1258523" y="1040118"/>
                  </a:lnTo>
                  <a:lnTo>
                    <a:pt x="1202226" y="1049008"/>
                  </a:lnTo>
                  <a:lnTo>
                    <a:pt x="1144581" y="1056032"/>
                  </a:lnTo>
                  <a:lnTo>
                    <a:pt x="1085702" y="1061126"/>
                  </a:lnTo>
                  <a:lnTo>
                    <a:pt x="1025701" y="1064228"/>
                  </a:lnTo>
                  <a:lnTo>
                    <a:pt x="964691" y="1065276"/>
                  </a:lnTo>
                  <a:lnTo>
                    <a:pt x="903682" y="1064228"/>
                  </a:lnTo>
                  <a:lnTo>
                    <a:pt x="843681" y="1061126"/>
                  </a:lnTo>
                  <a:lnTo>
                    <a:pt x="784802" y="1056032"/>
                  </a:lnTo>
                  <a:lnTo>
                    <a:pt x="727157" y="1049008"/>
                  </a:lnTo>
                  <a:lnTo>
                    <a:pt x="670860" y="1040118"/>
                  </a:lnTo>
                  <a:lnTo>
                    <a:pt x="616023" y="1029423"/>
                  </a:lnTo>
                  <a:lnTo>
                    <a:pt x="562759" y="1016986"/>
                  </a:lnTo>
                  <a:lnTo>
                    <a:pt x="511182" y="1002869"/>
                  </a:lnTo>
                  <a:lnTo>
                    <a:pt x="461405" y="987135"/>
                  </a:lnTo>
                  <a:lnTo>
                    <a:pt x="413540" y="969845"/>
                  </a:lnTo>
                  <a:lnTo>
                    <a:pt x="367700" y="951063"/>
                  </a:lnTo>
                  <a:lnTo>
                    <a:pt x="323999" y="930851"/>
                  </a:lnTo>
                  <a:lnTo>
                    <a:pt x="282549" y="909270"/>
                  </a:lnTo>
                  <a:lnTo>
                    <a:pt x="243464" y="886385"/>
                  </a:lnTo>
                  <a:lnTo>
                    <a:pt x="206856" y="862256"/>
                  </a:lnTo>
                  <a:lnTo>
                    <a:pt x="172839" y="836946"/>
                  </a:lnTo>
                  <a:lnTo>
                    <a:pt x="141525" y="810518"/>
                  </a:lnTo>
                  <a:lnTo>
                    <a:pt x="113027" y="783034"/>
                  </a:lnTo>
                  <a:lnTo>
                    <a:pt x="87459" y="754557"/>
                  </a:lnTo>
                  <a:lnTo>
                    <a:pt x="45563" y="694871"/>
                  </a:lnTo>
                  <a:lnTo>
                    <a:pt x="16742" y="631960"/>
                  </a:lnTo>
                  <a:lnTo>
                    <a:pt x="1897" y="566323"/>
                  </a:lnTo>
                  <a:lnTo>
                    <a:pt x="0" y="532638"/>
                  </a:lnTo>
                  <a:close/>
                </a:path>
              </a:pathLst>
            </a:custGeom>
            <a:ln w="6350">
              <a:solidFill>
                <a:srgbClr val="AFD10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>
            <a:extLst>
              <a:ext uri="{FF2B5EF4-FFF2-40B4-BE49-F238E27FC236}">
                <a16:creationId xmlns:a16="http://schemas.microsoft.com/office/drawing/2014/main" id="{4133CB79-1A1C-4F26-62FF-0C0980BC6B03}"/>
              </a:ext>
            </a:extLst>
          </p:cNvPr>
          <p:cNvSpPr txBox="1"/>
          <p:nvPr/>
        </p:nvSpPr>
        <p:spPr>
          <a:xfrm>
            <a:off x="10042652" y="694481"/>
            <a:ext cx="11944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265" marR="5080" indent="-762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Art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22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lump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sum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MGA</a:t>
            </a:r>
            <a:endParaRPr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98789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3" descr="$PPTXTitle">
            <a:extLst>
              <a:ext uri="{FF2B5EF4-FFF2-40B4-BE49-F238E27FC236}">
                <a16:creationId xmlns:a16="http://schemas.microsoft.com/office/drawing/2014/main" id="{8F15E1DD-DBBC-648B-1941-45AC5ADB04D0}"/>
              </a:ext>
            </a:extLst>
          </p:cNvPr>
          <p:cNvSpPr txBox="1">
            <a:spLocks/>
          </p:cNvSpPr>
          <p:nvPr/>
        </p:nvSpPr>
        <p:spPr>
          <a:xfrm>
            <a:off x="859830" y="104235"/>
            <a:ext cx="10472338" cy="1009733"/>
          </a:xfrm>
          <a:prstGeom prst="rect">
            <a:avLst/>
          </a:prstGeom>
        </p:spPr>
        <p:txBody>
          <a:bodyPr vert="horz" wrap="square" lIns="0" tIns="512288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57150">
              <a:lnSpc>
                <a:spcPct val="100000"/>
              </a:lnSpc>
              <a:spcBef>
                <a:spcPts val="100"/>
              </a:spcBef>
            </a:pPr>
            <a:r>
              <a:rPr lang="en-GB" sz="3200" dirty="0"/>
              <a:t>Reporting</a:t>
            </a:r>
            <a:r>
              <a:rPr lang="en-GB" sz="3200" spc="-45" dirty="0"/>
              <a:t> </a:t>
            </a:r>
            <a:r>
              <a:rPr lang="en-GB" sz="3200" dirty="0"/>
              <a:t>and</a:t>
            </a:r>
            <a:r>
              <a:rPr lang="en-GB" sz="3200" spc="-40" dirty="0"/>
              <a:t> </a:t>
            </a:r>
            <a:r>
              <a:rPr lang="en-GB" sz="3200" dirty="0"/>
              <a:t>payment</a:t>
            </a:r>
            <a:r>
              <a:rPr lang="en-GB" sz="3200" spc="-45" dirty="0"/>
              <a:t> </a:t>
            </a:r>
            <a:r>
              <a:rPr lang="en-GB" sz="3200" spc="-25" dirty="0"/>
              <a:t>(1)</a:t>
            </a:r>
          </a:p>
        </p:txBody>
      </p:sp>
      <p:sp>
        <p:nvSpPr>
          <p:cNvPr id="3" name="object 4">
            <a:extLst>
              <a:ext uri="{FF2B5EF4-FFF2-40B4-BE49-F238E27FC236}">
                <a16:creationId xmlns:a16="http://schemas.microsoft.com/office/drawing/2014/main" id="{7F8D3B8E-2611-CFCA-D8AC-B08D0D2FD23D}"/>
              </a:ext>
            </a:extLst>
          </p:cNvPr>
          <p:cNvSpPr txBox="1"/>
          <p:nvPr/>
        </p:nvSpPr>
        <p:spPr>
          <a:xfrm>
            <a:off x="904355" y="1220868"/>
            <a:ext cx="10475595" cy="2026196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297815" indent="-285115">
              <a:lnSpc>
                <a:spcPct val="100000"/>
              </a:lnSpc>
              <a:spcBef>
                <a:spcPts val="1300"/>
              </a:spcBef>
              <a:buClr>
                <a:srgbClr val="921580"/>
              </a:buClr>
              <a:buChar char="•"/>
              <a:tabLst>
                <a:tab pos="297815" algn="l"/>
              </a:tabLst>
            </a:pPr>
            <a:r>
              <a:rPr lang="en-GB" b="1" dirty="0">
                <a:solidFill>
                  <a:srgbClr val="4D4D4D"/>
                </a:solidFill>
                <a:latin typeface="Arial"/>
                <a:cs typeface="Arial"/>
              </a:rPr>
              <a:t>S</a:t>
            </a:r>
            <a:r>
              <a:rPr sz="1800" b="1" dirty="0" err="1">
                <a:solidFill>
                  <a:srgbClr val="004493"/>
                </a:solidFill>
                <a:latin typeface="Arial"/>
                <a:cs typeface="Arial"/>
              </a:rPr>
              <a:t>tandard</a:t>
            </a:r>
            <a:r>
              <a:rPr sz="1800" b="1" spc="-3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reporting</a:t>
            </a:r>
            <a:r>
              <a:rPr sz="1800" b="1" spc="-2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04493"/>
                </a:solidFill>
                <a:latin typeface="Arial"/>
                <a:cs typeface="Arial"/>
              </a:rPr>
              <a:t>template</a:t>
            </a:r>
            <a:endParaRPr sz="1800" dirty="0">
              <a:latin typeface="Arial"/>
              <a:cs typeface="Arial"/>
            </a:endParaRPr>
          </a:p>
          <a:p>
            <a:pPr marL="298450" marR="95885" indent="-286385">
              <a:lnSpc>
                <a:spcPct val="100000"/>
              </a:lnSpc>
              <a:spcBef>
                <a:spcPts val="1200"/>
              </a:spcBef>
              <a:buClr>
                <a:srgbClr val="921580"/>
              </a:buClr>
              <a:buChar char="•"/>
              <a:tabLst>
                <a:tab pos="298450" algn="l"/>
              </a:tabLst>
            </a:pPr>
            <a:r>
              <a:rPr lang="en-GB" dirty="0">
                <a:solidFill>
                  <a:srgbClr val="4D4D4D"/>
                </a:solidFill>
                <a:latin typeface="Arial"/>
                <a:cs typeface="Arial"/>
              </a:rPr>
              <a:t>C</a:t>
            </a:r>
            <a:r>
              <a:rPr sz="1800" dirty="0" err="1">
                <a:solidFill>
                  <a:srgbClr val="4D4D4D"/>
                </a:solidFill>
                <a:latin typeface="Arial"/>
                <a:cs typeface="Arial"/>
              </a:rPr>
              <a:t>oordinator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declares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pc="-25" dirty="0">
                <a:solidFill>
                  <a:srgbClr val="4D4D4D"/>
                </a:solidFill>
                <a:latin typeface="Arial"/>
                <a:cs typeface="Arial"/>
              </a:rPr>
              <a:t>WPs</a:t>
            </a:r>
            <a:r>
              <a:rPr sz="18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Completed</a:t>
            </a:r>
            <a:r>
              <a:rPr sz="1800" b="1" spc="-1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or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Not</a:t>
            </a:r>
            <a:r>
              <a:rPr sz="1800" b="1" spc="-2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Completed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800" spc="-10" dirty="0">
                <a:solidFill>
                  <a:srgbClr val="4D4D4D"/>
                </a:solidFill>
                <a:latin typeface="Arial"/>
                <a:cs typeface="Arial"/>
              </a:rPr>
              <a:t>-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justified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by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technical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periodic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report.</a:t>
            </a:r>
            <a:endParaRPr sz="1800" dirty="0">
              <a:latin typeface="Arial"/>
              <a:cs typeface="Arial"/>
            </a:endParaRPr>
          </a:p>
          <a:p>
            <a:pPr marL="297815" indent="-285115">
              <a:lnSpc>
                <a:spcPct val="100000"/>
              </a:lnSpc>
              <a:spcBef>
                <a:spcPts val="1200"/>
              </a:spcBef>
              <a:buClr>
                <a:srgbClr val="921580"/>
              </a:buClr>
              <a:buChar char="•"/>
              <a:tabLst>
                <a:tab pos="297815" algn="l"/>
              </a:tabLst>
            </a:pPr>
            <a:r>
              <a:rPr lang="en-GB" dirty="0">
                <a:solidFill>
                  <a:srgbClr val="4D4D4D"/>
                </a:solidFill>
                <a:latin typeface="Arial"/>
                <a:cs typeface="Arial"/>
              </a:rPr>
              <a:t>I</a:t>
            </a:r>
            <a:r>
              <a:rPr sz="1800" dirty="0" err="1">
                <a:solidFill>
                  <a:srgbClr val="4D4D4D"/>
                </a:solidFill>
                <a:latin typeface="Arial"/>
                <a:cs typeface="Arial"/>
              </a:rPr>
              <a:t>ncomplete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work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package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can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be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completed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and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paid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subsequent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reporting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period.</a:t>
            </a:r>
            <a:endParaRPr lang="en-GB" sz="1800" spc="-10" dirty="0">
              <a:solidFill>
                <a:srgbClr val="4D4D4D"/>
              </a:solidFill>
              <a:latin typeface="Arial"/>
              <a:cs typeface="Arial"/>
            </a:endParaRPr>
          </a:p>
          <a:p>
            <a:pPr marL="297815" indent="-285115">
              <a:lnSpc>
                <a:spcPct val="100000"/>
              </a:lnSpc>
              <a:spcBef>
                <a:spcPts val="1200"/>
              </a:spcBef>
              <a:buClr>
                <a:srgbClr val="921580"/>
              </a:buClr>
              <a:buChar char="•"/>
              <a:tabLst>
                <a:tab pos="297815" algn="l"/>
              </a:tabLst>
            </a:pPr>
            <a:r>
              <a:rPr lang="en-GB" sz="1800" spc="-10" dirty="0">
                <a:solidFill>
                  <a:srgbClr val="4D4D4D"/>
                </a:solidFill>
                <a:latin typeface="Arial"/>
                <a:cs typeface="Arial"/>
              </a:rPr>
              <a:t>Final RP – can declare partially completed WPs – enter % completed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  <a:buClr>
                <a:srgbClr val="921580"/>
              </a:buClr>
            </a:pPr>
            <a:endParaRPr sz="1800" dirty="0">
              <a:latin typeface="Arial"/>
              <a:cs typeface="Arial"/>
            </a:endParaRPr>
          </a:p>
        </p:txBody>
      </p:sp>
      <p:pic>
        <p:nvPicPr>
          <p:cNvPr id="4" name="object 2" descr="Graphical user interface, website  Description automatically generated">
            <a:extLst>
              <a:ext uri="{FF2B5EF4-FFF2-40B4-BE49-F238E27FC236}">
                <a16:creationId xmlns:a16="http://schemas.microsoft.com/office/drawing/2014/main" id="{E6C602D6-4908-1B49-4A29-9250B413E85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8596" y="3685794"/>
            <a:ext cx="10892026" cy="1578863"/>
          </a:xfrm>
          <a:prstGeom prst="rect">
            <a:avLst/>
          </a:prstGeom>
        </p:spPr>
      </p:pic>
      <p:sp>
        <p:nvSpPr>
          <p:cNvPr id="12" name="object 9">
            <a:extLst>
              <a:ext uri="{FF2B5EF4-FFF2-40B4-BE49-F238E27FC236}">
                <a16:creationId xmlns:a16="http://schemas.microsoft.com/office/drawing/2014/main" id="{31D78CFE-C6AB-AE6E-E566-AB3B5B921377}"/>
              </a:ext>
            </a:extLst>
          </p:cNvPr>
          <p:cNvSpPr txBox="1"/>
          <p:nvPr/>
        </p:nvSpPr>
        <p:spPr>
          <a:xfrm>
            <a:off x="2510971" y="5359908"/>
            <a:ext cx="9144000" cy="594393"/>
          </a:xfrm>
          <a:prstGeom prst="rect">
            <a:avLst/>
          </a:prstGeom>
          <a:ln w="6350">
            <a:solidFill>
              <a:srgbClr val="AFD10E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15"/>
              </a:spcBef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38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completion</a:t>
            </a:r>
            <a:r>
              <a:rPr sz="1800" spc="38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1800" spc="38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800" spc="380" dirty="0">
                <a:solidFill>
                  <a:srgbClr val="4D4D4D"/>
                </a:solidFill>
                <a:latin typeface="Arial"/>
                <a:cs typeface="Arial"/>
              </a:rPr>
              <a:t>WPs = </a:t>
            </a:r>
            <a:r>
              <a:rPr lang="en-GB" b="1" dirty="0">
                <a:solidFill>
                  <a:srgbClr val="4D4D4D"/>
                </a:solidFill>
                <a:cs typeface="Arial"/>
              </a:rPr>
              <a:t>completion</a:t>
            </a:r>
            <a:r>
              <a:rPr lang="en-GB" b="1" spc="-15" dirty="0">
                <a:solidFill>
                  <a:srgbClr val="4D4D4D"/>
                </a:solidFill>
                <a:cs typeface="Arial"/>
              </a:rPr>
              <a:t> </a:t>
            </a:r>
            <a:r>
              <a:rPr lang="en-GB" b="1" dirty="0">
                <a:solidFill>
                  <a:srgbClr val="4D4D4D"/>
                </a:solidFill>
                <a:cs typeface="Arial"/>
              </a:rPr>
              <a:t>of</a:t>
            </a:r>
            <a:r>
              <a:rPr lang="en-GB" b="1" spc="-15" dirty="0">
                <a:solidFill>
                  <a:srgbClr val="4D4D4D"/>
                </a:solidFill>
                <a:cs typeface="Arial"/>
              </a:rPr>
              <a:t> </a:t>
            </a:r>
            <a:r>
              <a:rPr lang="en-GB" b="1" dirty="0">
                <a:solidFill>
                  <a:srgbClr val="4D4D4D"/>
                </a:solidFill>
                <a:cs typeface="Arial"/>
              </a:rPr>
              <a:t>activities</a:t>
            </a:r>
            <a:r>
              <a:rPr lang="en-GB" b="1" spc="-20" dirty="0">
                <a:solidFill>
                  <a:srgbClr val="4D4D4D"/>
                </a:solidFill>
                <a:cs typeface="Arial"/>
              </a:rPr>
              <a:t> (</a:t>
            </a:r>
            <a:r>
              <a:rPr lang="en-GB" dirty="0">
                <a:solidFill>
                  <a:srgbClr val="4D4D4D"/>
                </a:solidFill>
                <a:cs typeface="Arial"/>
              </a:rPr>
              <a:t>described</a:t>
            </a:r>
            <a:r>
              <a:rPr lang="en-GB" spc="-30" dirty="0">
                <a:solidFill>
                  <a:srgbClr val="4D4D4D"/>
                </a:solidFill>
                <a:cs typeface="Arial"/>
              </a:rPr>
              <a:t> </a:t>
            </a:r>
            <a:r>
              <a:rPr lang="en-GB" dirty="0">
                <a:solidFill>
                  <a:srgbClr val="4D4D4D"/>
                </a:solidFill>
                <a:cs typeface="Arial"/>
              </a:rPr>
              <a:t>in</a:t>
            </a:r>
            <a:r>
              <a:rPr lang="en-GB" spc="-15" dirty="0">
                <a:solidFill>
                  <a:srgbClr val="4D4D4D"/>
                </a:solidFill>
                <a:cs typeface="Arial"/>
              </a:rPr>
              <a:t> Annex I)</a:t>
            </a:r>
            <a:r>
              <a:rPr sz="1800" spc="38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800" spc="380" dirty="0">
                <a:solidFill>
                  <a:srgbClr val="4D4D4D"/>
                </a:solidFill>
                <a:latin typeface="Arial"/>
                <a:cs typeface="Arial"/>
              </a:rPr>
              <a:t>NOT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successful</a:t>
            </a:r>
            <a:r>
              <a:rPr sz="1800" spc="38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outcome</a:t>
            </a:r>
            <a:r>
              <a:rPr lang="en-GB" dirty="0">
                <a:solidFill>
                  <a:srgbClr val="4D4D4D"/>
                </a:solidFill>
                <a:latin typeface="Arial"/>
                <a:cs typeface="Arial"/>
              </a:rPr>
              <a:t>.</a:t>
            </a:r>
            <a:endParaRPr sz="1800" dirty="0">
              <a:latin typeface="Arial"/>
              <a:cs typeface="Arial"/>
            </a:endParaRPr>
          </a:p>
        </p:txBody>
      </p:sp>
      <p:grpSp>
        <p:nvGrpSpPr>
          <p:cNvPr id="13" name="object 5">
            <a:extLst>
              <a:ext uri="{FF2B5EF4-FFF2-40B4-BE49-F238E27FC236}">
                <a16:creationId xmlns:a16="http://schemas.microsoft.com/office/drawing/2014/main" id="{4FA2AD36-8E91-FD77-2E95-AD8293CB30D4}"/>
              </a:ext>
            </a:extLst>
          </p:cNvPr>
          <p:cNvGrpSpPr/>
          <p:nvPr/>
        </p:nvGrpSpPr>
        <p:grpSpPr>
          <a:xfrm>
            <a:off x="1886857" y="5436607"/>
            <a:ext cx="478972" cy="384810"/>
            <a:chOff x="852019" y="5436607"/>
            <a:chExt cx="434975" cy="384810"/>
          </a:xfrm>
        </p:grpSpPr>
        <p:sp>
          <p:nvSpPr>
            <p:cNvPr id="14" name="object 6">
              <a:extLst>
                <a:ext uri="{FF2B5EF4-FFF2-40B4-BE49-F238E27FC236}">
                  <a16:creationId xmlns:a16="http://schemas.microsoft.com/office/drawing/2014/main" id="{E550021F-0C62-4BFD-4626-D28E3478A709}"/>
                </a:ext>
              </a:extLst>
            </p:cNvPr>
            <p:cNvSpPr/>
            <p:nvPr/>
          </p:nvSpPr>
          <p:spPr>
            <a:xfrm>
              <a:off x="854513" y="5439100"/>
              <a:ext cx="429895" cy="379730"/>
            </a:xfrm>
            <a:custGeom>
              <a:avLst/>
              <a:gdLst/>
              <a:ahLst/>
              <a:cxnLst/>
              <a:rect l="l" t="t" r="r" b="b"/>
              <a:pathLst>
                <a:path w="429894" h="379729">
                  <a:moveTo>
                    <a:pt x="409390" y="379668"/>
                  </a:moveTo>
                  <a:lnTo>
                    <a:pt x="20025" y="379668"/>
                  </a:lnTo>
                  <a:lnTo>
                    <a:pt x="9740" y="376882"/>
                  </a:lnTo>
                  <a:lnTo>
                    <a:pt x="2722" y="369742"/>
                  </a:lnTo>
                  <a:lnTo>
                    <a:pt x="0" y="360074"/>
                  </a:lnTo>
                  <a:lnTo>
                    <a:pt x="2598" y="349704"/>
                  </a:lnTo>
                  <a:lnTo>
                    <a:pt x="197779" y="10112"/>
                  </a:lnTo>
                  <a:lnTo>
                    <a:pt x="205247" y="2528"/>
                  </a:lnTo>
                  <a:lnTo>
                    <a:pt x="214956" y="0"/>
                  </a:lnTo>
                  <a:lnTo>
                    <a:pt x="224666" y="2528"/>
                  </a:lnTo>
                  <a:lnTo>
                    <a:pt x="232134" y="10112"/>
                  </a:lnTo>
                  <a:lnTo>
                    <a:pt x="277942" y="90016"/>
                  </a:lnTo>
                  <a:lnTo>
                    <a:pt x="199770" y="90016"/>
                  </a:lnTo>
                  <a:lnTo>
                    <a:pt x="199770" y="264806"/>
                  </a:lnTo>
                  <a:lnTo>
                    <a:pt x="378146" y="264806"/>
                  </a:lnTo>
                  <a:lnTo>
                    <a:pt x="389598" y="284782"/>
                  </a:lnTo>
                  <a:lnTo>
                    <a:pt x="214707" y="284782"/>
                  </a:lnTo>
                  <a:lnTo>
                    <a:pt x="204936" y="286717"/>
                  </a:lnTo>
                  <a:lnTo>
                    <a:pt x="197032" y="292023"/>
                  </a:lnTo>
                  <a:lnTo>
                    <a:pt x="191741" y="299951"/>
                  </a:lnTo>
                  <a:lnTo>
                    <a:pt x="189812" y="309752"/>
                  </a:lnTo>
                  <a:lnTo>
                    <a:pt x="191741" y="319553"/>
                  </a:lnTo>
                  <a:lnTo>
                    <a:pt x="197032" y="327481"/>
                  </a:lnTo>
                  <a:lnTo>
                    <a:pt x="204936" y="332787"/>
                  </a:lnTo>
                  <a:lnTo>
                    <a:pt x="214707" y="334722"/>
                  </a:lnTo>
                  <a:lnTo>
                    <a:pt x="418228" y="334722"/>
                  </a:lnTo>
                  <a:lnTo>
                    <a:pt x="426817" y="349704"/>
                  </a:lnTo>
                  <a:lnTo>
                    <a:pt x="429415" y="360074"/>
                  </a:lnTo>
                  <a:lnTo>
                    <a:pt x="426692" y="369742"/>
                  </a:lnTo>
                  <a:lnTo>
                    <a:pt x="419675" y="376882"/>
                  </a:lnTo>
                  <a:lnTo>
                    <a:pt x="409390" y="379668"/>
                  </a:lnTo>
                  <a:close/>
                </a:path>
                <a:path w="429894" h="379729">
                  <a:moveTo>
                    <a:pt x="378146" y="264806"/>
                  </a:moveTo>
                  <a:lnTo>
                    <a:pt x="229645" y="264806"/>
                  </a:lnTo>
                  <a:lnTo>
                    <a:pt x="229645" y="90016"/>
                  </a:lnTo>
                  <a:lnTo>
                    <a:pt x="277942" y="90016"/>
                  </a:lnTo>
                  <a:lnTo>
                    <a:pt x="378146" y="264806"/>
                  </a:lnTo>
                  <a:close/>
                </a:path>
                <a:path w="429894" h="379729">
                  <a:moveTo>
                    <a:pt x="418228" y="334722"/>
                  </a:moveTo>
                  <a:lnTo>
                    <a:pt x="214707" y="334722"/>
                  </a:lnTo>
                  <a:lnTo>
                    <a:pt x="224479" y="332787"/>
                  </a:lnTo>
                  <a:lnTo>
                    <a:pt x="232383" y="327481"/>
                  </a:lnTo>
                  <a:lnTo>
                    <a:pt x="237674" y="319553"/>
                  </a:lnTo>
                  <a:lnTo>
                    <a:pt x="239603" y="309752"/>
                  </a:lnTo>
                  <a:lnTo>
                    <a:pt x="237674" y="299951"/>
                  </a:lnTo>
                  <a:lnTo>
                    <a:pt x="232383" y="292023"/>
                  </a:lnTo>
                  <a:lnTo>
                    <a:pt x="224479" y="286717"/>
                  </a:lnTo>
                  <a:lnTo>
                    <a:pt x="214707" y="284782"/>
                  </a:lnTo>
                  <a:lnTo>
                    <a:pt x="389598" y="284782"/>
                  </a:lnTo>
                  <a:lnTo>
                    <a:pt x="418228" y="334722"/>
                  </a:lnTo>
                  <a:close/>
                </a:path>
              </a:pathLst>
            </a:custGeom>
            <a:solidFill>
              <a:srgbClr val="F39E0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7">
              <a:extLst>
                <a:ext uri="{FF2B5EF4-FFF2-40B4-BE49-F238E27FC236}">
                  <a16:creationId xmlns:a16="http://schemas.microsoft.com/office/drawing/2014/main" id="{125DDA19-1648-1CD6-FD39-6427D14AF424}"/>
                </a:ext>
              </a:extLst>
            </p:cNvPr>
            <p:cNvSpPr/>
            <p:nvPr/>
          </p:nvSpPr>
          <p:spPr>
            <a:xfrm>
              <a:off x="854513" y="5439101"/>
              <a:ext cx="429895" cy="379730"/>
            </a:xfrm>
            <a:custGeom>
              <a:avLst/>
              <a:gdLst/>
              <a:ahLst/>
              <a:cxnLst/>
              <a:rect l="l" t="t" r="r" b="b"/>
              <a:pathLst>
                <a:path w="429894" h="379729">
                  <a:moveTo>
                    <a:pt x="426817" y="349704"/>
                  </a:moveTo>
                  <a:lnTo>
                    <a:pt x="232134" y="10112"/>
                  </a:lnTo>
                  <a:lnTo>
                    <a:pt x="224666" y="2528"/>
                  </a:lnTo>
                  <a:lnTo>
                    <a:pt x="214956" y="0"/>
                  </a:lnTo>
                  <a:lnTo>
                    <a:pt x="205247" y="2528"/>
                  </a:lnTo>
                  <a:lnTo>
                    <a:pt x="197779" y="10112"/>
                  </a:lnTo>
                  <a:lnTo>
                    <a:pt x="2598" y="349704"/>
                  </a:lnTo>
                  <a:lnTo>
                    <a:pt x="0" y="360074"/>
                  </a:lnTo>
                  <a:lnTo>
                    <a:pt x="2722" y="369742"/>
                  </a:lnTo>
                  <a:lnTo>
                    <a:pt x="9740" y="376882"/>
                  </a:lnTo>
                  <a:lnTo>
                    <a:pt x="20025" y="379668"/>
                  </a:lnTo>
                  <a:lnTo>
                    <a:pt x="214707" y="379668"/>
                  </a:lnTo>
                  <a:lnTo>
                    <a:pt x="409390" y="379668"/>
                  </a:lnTo>
                  <a:lnTo>
                    <a:pt x="419675" y="376882"/>
                  </a:lnTo>
                  <a:lnTo>
                    <a:pt x="426692" y="369742"/>
                  </a:lnTo>
                  <a:lnTo>
                    <a:pt x="429415" y="360074"/>
                  </a:lnTo>
                  <a:lnTo>
                    <a:pt x="426817" y="349704"/>
                  </a:lnTo>
                  <a:close/>
                </a:path>
                <a:path w="429894" h="379729">
                  <a:moveTo>
                    <a:pt x="199770" y="90016"/>
                  </a:moveTo>
                  <a:lnTo>
                    <a:pt x="229645" y="90016"/>
                  </a:lnTo>
                  <a:lnTo>
                    <a:pt x="229645" y="264806"/>
                  </a:lnTo>
                  <a:lnTo>
                    <a:pt x="199770" y="264806"/>
                  </a:lnTo>
                  <a:lnTo>
                    <a:pt x="199770" y="90016"/>
                  </a:lnTo>
                  <a:close/>
                </a:path>
                <a:path w="429894" h="379729">
                  <a:moveTo>
                    <a:pt x="214707" y="334722"/>
                  </a:moveTo>
                  <a:lnTo>
                    <a:pt x="204936" y="332787"/>
                  </a:lnTo>
                  <a:lnTo>
                    <a:pt x="197032" y="327481"/>
                  </a:lnTo>
                  <a:lnTo>
                    <a:pt x="191741" y="319553"/>
                  </a:lnTo>
                  <a:lnTo>
                    <a:pt x="189812" y="309752"/>
                  </a:lnTo>
                  <a:lnTo>
                    <a:pt x="191741" y="299951"/>
                  </a:lnTo>
                  <a:lnTo>
                    <a:pt x="197032" y="292023"/>
                  </a:lnTo>
                  <a:lnTo>
                    <a:pt x="204936" y="286717"/>
                  </a:lnTo>
                  <a:lnTo>
                    <a:pt x="214707" y="284782"/>
                  </a:lnTo>
                  <a:lnTo>
                    <a:pt x="224479" y="286717"/>
                  </a:lnTo>
                  <a:lnTo>
                    <a:pt x="232383" y="292023"/>
                  </a:lnTo>
                  <a:lnTo>
                    <a:pt x="237674" y="299951"/>
                  </a:lnTo>
                  <a:lnTo>
                    <a:pt x="239603" y="309752"/>
                  </a:lnTo>
                  <a:lnTo>
                    <a:pt x="237674" y="319553"/>
                  </a:lnTo>
                  <a:lnTo>
                    <a:pt x="232383" y="327481"/>
                  </a:lnTo>
                  <a:lnTo>
                    <a:pt x="224479" y="332787"/>
                  </a:lnTo>
                  <a:lnTo>
                    <a:pt x="214707" y="334722"/>
                  </a:lnTo>
                  <a:close/>
                </a:path>
              </a:pathLst>
            </a:custGeom>
            <a:ln w="4986">
              <a:solidFill>
                <a:srgbClr val="F39E0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74749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>
            <a:extLst>
              <a:ext uri="{FF2B5EF4-FFF2-40B4-BE49-F238E27FC236}">
                <a16:creationId xmlns:a16="http://schemas.microsoft.com/office/drawing/2014/main" id="{E64F3610-6D3D-E98A-00D3-5172BBA2F9EA}"/>
              </a:ext>
            </a:extLst>
          </p:cNvPr>
          <p:cNvSpPr txBox="1">
            <a:spLocks/>
          </p:cNvSpPr>
          <p:nvPr/>
        </p:nvSpPr>
        <p:spPr>
          <a:xfrm>
            <a:off x="859830" y="104235"/>
            <a:ext cx="10472338" cy="770406"/>
          </a:xfrm>
          <a:prstGeom prst="rect">
            <a:avLst/>
          </a:prstGeom>
        </p:spPr>
        <p:txBody>
          <a:bodyPr vert="horz" wrap="square" lIns="0" tIns="275275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69215">
              <a:lnSpc>
                <a:spcPct val="100000"/>
              </a:lnSpc>
              <a:spcBef>
                <a:spcPts val="100"/>
              </a:spcBef>
            </a:pPr>
            <a:r>
              <a:rPr lang="en-GB" sz="3200" dirty="0"/>
              <a:t>Reporting</a:t>
            </a:r>
            <a:r>
              <a:rPr lang="en-GB" sz="3200" spc="-45" dirty="0"/>
              <a:t> </a:t>
            </a:r>
            <a:r>
              <a:rPr lang="en-GB" sz="3200" dirty="0"/>
              <a:t>and</a:t>
            </a:r>
            <a:r>
              <a:rPr lang="en-GB" sz="3200" spc="-40" dirty="0"/>
              <a:t> </a:t>
            </a:r>
            <a:r>
              <a:rPr lang="en-GB" sz="3200" dirty="0"/>
              <a:t>payment</a:t>
            </a:r>
            <a:r>
              <a:rPr lang="en-GB" sz="3200" spc="-45" dirty="0"/>
              <a:t> </a:t>
            </a:r>
            <a:r>
              <a:rPr lang="en-GB" sz="3200" spc="-25" dirty="0"/>
              <a:t>(2)</a:t>
            </a:r>
          </a:p>
        </p:txBody>
      </p:sp>
      <p:sp>
        <p:nvSpPr>
          <p:cNvPr id="3" name="object 22">
            <a:extLst>
              <a:ext uri="{FF2B5EF4-FFF2-40B4-BE49-F238E27FC236}">
                <a16:creationId xmlns:a16="http://schemas.microsoft.com/office/drawing/2014/main" id="{52A81E11-E509-6DF1-24C6-ED708CAF0279}"/>
              </a:ext>
            </a:extLst>
          </p:cNvPr>
          <p:cNvSpPr txBox="1"/>
          <p:nvPr/>
        </p:nvSpPr>
        <p:spPr>
          <a:xfrm>
            <a:off x="1012733" y="1297482"/>
            <a:ext cx="10060940" cy="1076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Char char="•"/>
              <a:tabLst>
                <a:tab pos="354965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financial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report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is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simplified</a:t>
            </a:r>
            <a:r>
              <a:rPr sz="1800" b="1" spc="-2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and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800" spc="-20" dirty="0">
                <a:solidFill>
                  <a:srgbClr val="4D4D4D"/>
                </a:solidFill>
                <a:latin typeface="Arial"/>
                <a:cs typeface="Arial"/>
              </a:rPr>
              <a:t>(</a:t>
            </a:r>
            <a:r>
              <a:rPr lang="en-GB" spc="-20" dirty="0">
                <a:solidFill>
                  <a:srgbClr val="4D4D4D"/>
                </a:solidFill>
                <a:latin typeface="Arial"/>
                <a:cs typeface="Arial"/>
              </a:rPr>
              <a:t>mainly)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automated.</a:t>
            </a:r>
            <a:endParaRPr sz="1800" dirty="0">
              <a:latin typeface="Arial"/>
              <a:cs typeface="Arial"/>
            </a:endParaRPr>
          </a:p>
          <a:p>
            <a:pPr marL="354965" marR="5080" indent="-342900">
              <a:lnSpc>
                <a:spcPct val="100000"/>
              </a:lnSpc>
              <a:spcBef>
                <a:spcPts val="1800"/>
              </a:spcBef>
              <a:buClr>
                <a:srgbClr val="921580"/>
              </a:buClr>
              <a:buChar char="•"/>
              <a:tabLst>
                <a:tab pos="354965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financial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statement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for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all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beneficiaries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is</a:t>
            </a:r>
            <a:r>
              <a:rPr sz="18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automatically</a:t>
            </a:r>
            <a:r>
              <a:rPr sz="1800" b="1" spc="-1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generated</a:t>
            </a:r>
            <a:r>
              <a:rPr sz="1800" b="1" spc="-3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(based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on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accepted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work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packages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and the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corresponding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lump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sum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shares).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31934563-9EE3-1597-D8EC-E946E5CBB6B1}"/>
              </a:ext>
            </a:extLst>
          </p:cNvPr>
          <p:cNvSpPr txBox="1"/>
          <p:nvPr/>
        </p:nvSpPr>
        <p:spPr>
          <a:xfrm>
            <a:off x="1248229" y="3021163"/>
            <a:ext cx="6444341" cy="250710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65405" rIns="0" bIns="0" rtlCol="0">
            <a:spAutoFit/>
          </a:bodyPr>
          <a:lstStyle/>
          <a:p>
            <a:pPr marL="1364615">
              <a:lnSpc>
                <a:spcPct val="100000"/>
              </a:lnSpc>
              <a:spcBef>
                <a:spcPts val="515"/>
              </a:spcBef>
              <a:tabLst>
                <a:tab pos="2357755" algn="l"/>
                <a:tab pos="3322954" algn="l"/>
                <a:tab pos="4291965" algn="l"/>
                <a:tab pos="5270500" algn="l"/>
              </a:tabLst>
            </a:pPr>
            <a:r>
              <a:rPr sz="1200" b="1" spc="-25" dirty="0">
                <a:latin typeface="Verdana"/>
                <a:cs typeface="Verdana"/>
              </a:rPr>
              <a:t>WP1</a:t>
            </a:r>
            <a:r>
              <a:rPr sz="1200" b="1" dirty="0">
                <a:latin typeface="Verdana"/>
                <a:cs typeface="Verdana"/>
              </a:rPr>
              <a:t>	</a:t>
            </a:r>
            <a:r>
              <a:rPr sz="1200" b="1" spc="-25" dirty="0">
                <a:latin typeface="Verdana"/>
                <a:cs typeface="Verdana"/>
              </a:rPr>
              <a:t>WP2</a:t>
            </a:r>
            <a:r>
              <a:rPr sz="1200" b="1" dirty="0">
                <a:latin typeface="Verdana"/>
                <a:cs typeface="Verdana"/>
              </a:rPr>
              <a:t>	</a:t>
            </a:r>
            <a:r>
              <a:rPr sz="1200" b="1" spc="-25" dirty="0">
                <a:latin typeface="Verdana"/>
                <a:cs typeface="Verdana"/>
              </a:rPr>
              <a:t>WP3</a:t>
            </a:r>
            <a:r>
              <a:rPr sz="1200" b="1" dirty="0">
                <a:latin typeface="Verdana"/>
                <a:cs typeface="Verdana"/>
              </a:rPr>
              <a:t>	</a:t>
            </a:r>
            <a:r>
              <a:rPr sz="1200" b="1" spc="-25" dirty="0">
                <a:latin typeface="Verdana"/>
                <a:cs typeface="Verdana"/>
              </a:rPr>
              <a:t>WP4</a:t>
            </a:r>
            <a:r>
              <a:rPr sz="1200" b="1" dirty="0">
                <a:latin typeface="Verdana"/>
                <a:cs typeface="Verdana"/>
              </a:rPr>
              <a:t>	</a:t>
            </a:r>
            <a:r>
              <a:rPr sz="1200" b="1" spc="-25" dirty="0">
                <a:latin typeface="Verdana"/>
                <a:cs typeface="Verdana"/>
              </a:rPr>
              <a:t>WP5</a:t>
            </a:r>
            <a:endParaRPr sz="1200" dirty="0">
              <a:latin typeface="Verdana"/>
              <a:cs typeface="Verdana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8FF2DE6-CE54-E20B-BC10-AC484162E0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76150"/>
              </p:ext>
            </p:extLst>
          </p:nvPr>
        </p:nvGraphicFramePr>
        <p:xfrm>
          <a:off x="1248228" y="3325864"/>
          <a:ext cx="6444342" cy="1506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47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63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9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56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7340"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b="1" dirty="0">
                          <a:latin typeface="Verdana"/>
                          <a:cs typeface="Verdana"/>
                        </a:rPr>
                        <a:t>Beneficiary</a:t>
                      </a:r>
                      <a:r>
                        <a:rPr sz="1000" b="1" spc="-50" dirty="0">
                          <a:latin typeface="Verdana"/>
                          <a:cs typeface="Verdana"/>
                        </a:rPr>
                        <a:t> A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81280" marB="0"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250.000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540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50.000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5405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300.000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5405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340"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b="1" dirty="0">
                          <a:latin typeface="Verdana"/>
                          <a:cs typeface="Verdana"/>
                        </a:rPr>
                        <a:t>Beneficiary</a:t>
                      </a:r>
                      <a:r>
                        <a:rPr sz="1000" b="1" spc="-50" dirty="0">
                          <a:latin typeface="Verdana"/>
                          <a:cs typeface="Verdana"/>
                        </a:rPr>
                        <a:t> B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81280" marB="0"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97510">
                        <a:lnSpc>
                          <a:spcPct val="100000"/>
                        </a:lnSpc>
                        <a:spcBef>
                          <a:spcPts val="515"/>
                        </a:spcBef>
                        <a:tabLst>
                          <a:tab pos="1283970" algn="l"/>
                        </a:tabLst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250.000</a:t>
                      </a:r>
                      <a:r>
                        <a:rPr sz="1200" dirty="0">
                          <a:latin typeface="Verdana"/>
                          <a:cs typeface="Verdana"/>
                        </a:rPr>
                        <a:t>	</a:t>
                      </a:r>
                      <a:r>
                        <a:rPr sz="1200" spc="-10" dirty="0">
                          <a:latin typeface="Verdana"/>
                          <a:cs typeface="Verdana"/>
                        </a:rPr>
                        <a:t>350.000</a:t>
                      </a:r>
                      <a:endParaRPr sz="1200" dirty="0">
                        <a:latin typeface="Verdana"/>
                        <a:cs typeface="Verdana"/>
                      </a:endParaRPr>
                    </a:p>
                  </a:txBody>
                  <a:tcPr marL="0" marR="0" marT="65405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50165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50.000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5405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340"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b="1" dirty="0">
                          <a:latin typeface="Verdana"/>
                          <a:cs typeface="Verdana"/>
                        </a:rPr>
                        <a:t>Beneficiary</a:t>
                      </a:r>
                      <a:r>
                        <a:rPr sz="1000" b="1" spc="-50" dirty="0">
                          <a:latin typeface="Verdana"/>
                          <a:cs typeface="Verdana"/>
                        </a:rPr>
                        <a:t> C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81280" marB="0"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100.000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540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R="635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100.000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5405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50.000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5405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340">
                <a:tc>
                  <a:txBody>
                    <a:bodyPr/>
                    <a:lstStyle/>
                    <a:p>
                      <a:pPr marL="762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000" b="1" dirty="0">
                          <a:latin typeface="Verdana"/>
                          <a:cs typeface="Verdana"/>
                        </a:rPr>
                        <a:t>Beneficiary</a:t>
                      </a:r>
                      <a:r>
                        <a:rPr sz="1000" b="1" spc="-50" dirty="0">
                          <a:latin typeface="Verdana"/>
                          <a:cs typeface="Verdana"/>
                        </a:rPr>
                        <a:t> D</a:t>
                      </a:r>
                      <a:endParaRPr sz="1000">
                        <a:latin typeface="Verdana"/>
                        <a:cs typeface="Verdana"/>
                      </a:endParaRPr>
                    </a:p>
                  </a:txBody>
                  <a:tcPr marL="0" marR="0" marT="81280" marB="0"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120.000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5405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50.000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65405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860">
                <a:tc>
                  <a:txBody>
                    <a:bodyPr/>
                    <a:lstStyle/>
                    <a:p>
                      <a:pPr marL="647700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200" b="1" spc="-10" dirty="0">
                          <a:latin typeface="Verdana"/>
                          <a:cs typeface="Verdana"/>
                        </a:rPr>
                        <a:t>Total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50165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350.000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50165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635" algn="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470.000</a:t>
                      </a:r>
                      <a:endParaRPr sz="1200">
                        <a:latin typeface="Verdana"/>
                        <a:cs typeface="Verdana"/>
                      </a:endParaRPr>
                    </a:p>
                  </a:txBody>
                  <a:tcPr marL="0" marR="0" marT="50165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41935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350.000</a:t>
                      </a:r>
                      <a:endParaRPr sz="1200" dirty="0">
                        <a:latin typeface="Verdana"/>
                        <a:cs typeface="Verdana"/>
                      </a:endParaRPr>
                    </a:p>
                  </a:txBody>
                  <a:tcPr marL="0" marR="0" marT="50165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200.000</a:t>
                      </a:r>
                      <a:endParaRPr sz="1200" dirty="0">
                        <a:latin typeface="Verdana"/>
                        <a:cs typeface="Verdana"/>
                      </a:endParaRPr>
                    </a:p>
                  </a:txBody>
                  <a:tcPr marL="0" marR="0" marT="50165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270" algn="r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1200" spc="-10" dirty="0">
                          <a:latin typeface="Verdana"/>
                          <a:cs typeface="Verdana"/>
                        </a:rPr>
                        <a:t>300.000</a:t>
                      </a:r>
                      <a:endParaRPr sz="1200" dirty="0">
                        <a:latin typeface="Verdana"/>
                        <a:cs typeface="Verdana"/>
                      </a:endParaRPr>
                    </a:p>
                  </a:txBody>
                  <a:tcPr marL="0" marR="0" marT="50165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6" name="object 8">
            <a:extLst>
              <a:ext uri="{FF2B5EF4-FFF2-40B4-BE49-F238E27FC236}">
                <a16:creationId xmlns:a16="http://schemas.microsoft.com/office/drawing/2014/main" id="{15601E41-4574-75BA-5726-ABAF35A3595B}"/>
              </a:ext>
            </a:extLst>
          </p:cNvPr>
          <p:cNvGrpSpPr/>
          <p:nvPr/>
        </p:nvGrpSpPr>
        <p:grpSpPr>
          <a:xfrm>
            <a:off x="2445623" y="4946272"/>
            <a:ext cx="894651" cy="963038"/>
            <a:chOff x="2217292" y="4983358"/>
            <a:chExt cx="560705" cy="901065"/>
          </a:xfrm>
        </p:grpSpPr>
        <p:sp>
          <p:nvSpPr>
            <p:cNvPr id="7" name="object 9">
              <a:extLst>
                <a:ext uri="{FF2B5EF4-FFF2-40B4-BE49-F238E27FC236}">
                  <a16:creationId xmlns:a16="http://schemas.microsoft.com/office/drawing/2014/main" id="{BFBC5A3B-2976-BF8E-BD76-3A38D0A91DE9}"/>
                </a:ext>
              </a:extLst>
            </p:cNvPr>
            <p:cNvSpPr/>
            <p:nvPr/>
          </p:nvSpPr>
          <p:spPr>
            <a:xfrm>
              <a:off x="2220467" y="4986533"/>
              <a:ext cx="554355" cy="894715"/>
            </a:xfrm>
            <a:custGeom>
              <a:avLst/>
              <a:gdLst/>
              <a:ahLst/>
              <a:cxnLst/>
              <a:rect l="l" t="t" r="r" b="b"/>
              <a:pathLst>
                <a:path w="554355" h="894714">
                  <a:moveTo>
                    <a:pt x="415480" y="0"/>
                  </a:moveTo>
                  <a:lnTo>
                    <a:pt x="138493" y="0"/>
                  </a:lnTo>
                  <a:lnTo>
                    <a:pt x="138493" y="666445"/>
                  </a:lnTo>
                  <a:lnTo>
                    <a:pt x="0" y="666445"/>
                  </a:lnTo>
                  <a:lnTo>
                    <a:pt x="276987" y="894588"/>
                  </a:lnTo>
                  <a:lnTo>
                    <a:pt x="553974" y="666445"/>
                  </a:lnTo>
                  <a:lnTo>
                    <a:pt x="415480" y="666445"/>
                  </a:lnTo>
                  <a:lnTo>
                    <a:pt x="415480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10">
              <a:extLst>
                <a:ext uri="{FF2B5EF4-FFF2-40B4-BE49-F238E27FC236}">
                  <a16:creationId xmlns:a16="http://schemas.microsoft.com/office/drawing/2014/main" id="{1B09D3C7-0FCB-AA7D-496C-FE73EF04786F}"/>
                </a:ext>
              </a:extLst>
            </p:cNvPr>
            <p:cNvSpPr/>
            <p:nvPr/>
          </p:nvSpPr>
          <p:spPr>
            <a:xfrm>
              <a:off x="2220467" y="4986533"/>
              <a:ext cx="554355" cy="894715"/>
            </a:xfrm>
            <a:custGeom>
              <a:avLst/>
              <a:gdLst/>
              <a:ahLst/>
              <a:cxnLst/>
              <a:rect l="l" t="t" r="r" b="b"/>
              <a:pathLst>
                <a:path w="554355" h="894714">
                  <a:moveTo>
                    <a:pt x="0" y="666445"/>
                  </a:moveTo>
                  <a:lnTo>
                    <a:pt x="138493" y="666445"/>
                  </a:lnTo>
                  <a:lnTo>
                    <a:pt x="138493" y="0"/>
                  </a:lnTo>
                  <a:lnTo>
                    <a:pt x="415480" y="0"/>
                  </a:lnTo>
                  <a:lnTo>
                    <a:pt x="415480" y="666445"/>
                  </a:lnTo>
                  <a:lnTo>
                    <a:pt x="553974" y="666445"/>
                  </a:lnTo>
                  <a:lnTo>
                    <a:pt x="276987" y="894588"/>
                  </a:lnTo>
                  <a:lnTo>
                    <a:pt x="0" y="666445"/>
                  </a:lnTo>
                  <a:close/>
                </a:path>
              </a:pathLst>
            </a:custGeom>
            <a:ln w="6350">
              <a:solidFill>
                <a:srgbClr val="1330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11">
            <a:extLst>
              <a:ext uri="{FF2B5EF4-FFF2-40B4-BE49-F238E27FC236}">
                <a16:creationId xmlns:a16="http://schemas.microsoft.com/office/drawing/2014/main" id="{D86B6601-3DBE-54B3-655E-1D29A038AA17}"/>
              </a:ext>
            </a:extLst>
          </p:cNvPr>
          <p:cNvGrpSpPr/>
          <p:nvPr/>
        </p:nvGrpSpPr>
        <p:grpSpPr>
          <a:xfrm>
            <a:off x="3598929" y="4983358"/>
            <a:ext cx="894652" cy="901065"/>
            <a:chOff x="3233039" y="4983358"/>
            <a:chExt cx="560705" cy="901065"/>
          </a:xfrm>
        </p:grpSpPr>
        <p:pic>
          <p:nvPicPr>
            <p:cNvPr id="10" name="object 12">
              <a:extLst>
                <a:ext uri="{FF2B5EF4-FFF2-40B4-BE49-F238E27FC236}">
                  <a16:creationId xmlns:a16="http://schemas.microsoft.com/office/drawing/2014/main" id="{33A39D36-E9E7-C458-8321-165CC7CD9498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36214" y="4986528"/>
              <a:ext cx="553974" cy="894588"/>
            </a:xfrm>
            <a:prstGeom prst="rect">
              <a:avLst/>
            </a:prstGeom>
          </p:spPr>
        </p:pic>
        <p:sp>
          <p:nvSpPr>
            <p:cNvPr id="11" name="object 13">
              <a:extLst>
                <a:ext uri="{FF2B5EF4-FFF2-40B4-BE49-F238E27FC236}">
                  <a16:creationId xmlns:a16="http://schemas.microsoft.com/office/drawing/2014/main" id="{4EF6A2F1-3156-0565-2A42-DA3F5BA96E9D}"/>
                </a:ext>
              </a:extLst>
            </p:cNvPr>
            <p:cNvSpPr/>
            <p:nvPr/>
          </p:nvSpPr>
          <p:spPr>
            <a:xfrm>
              <a:off x="3236214" y="4986533"/>
              <a:ext cx="554355" cy="894715"/>
            </a:xfrm>
            <a:custGeom>
              <a:avLst/>
              <a:gdLst/>
              <a:ahLst/>
              <a:cxnLst/>
              <a:rect l="l" t="t" r="r" b="b"/>
              <a:pathLst>
                <a:path w="554354" h="894714">
                  <a:moveTo>
                    <a:pt x="0" y="666445"/>
                  </a:moveTo>
                  <a:lnTo>
                    <a:pt x="138493" y="666445"/>
                  </a:lnTo>
                  <a:lnTo>
                    <a:pt x="138493" y="0"/>
                  </a:lnTo>
                  <a:lnTo>
                    <a:pt x="415480" y="0"/>
                  </a:lnTo>
                  <a:lnTo>
                    <a:pt x="415480" y="666445"/>
                  </a:lnTo>
                  <a:lnTo>
                    <a:pt x="553974" y="666445"/>
                  </a:lnTo>
                  <a:lnTo>
                    <a:pt x="276987" y="894588"/>
                  </a:lnTo>
                  <a:lnTo>
                    <a:pt x="0" y="666445"/>
                  </a:lnTo>
                  <a:close/>
                </a:path>
              </a:pathLst>
            </a:custGeom>
            <a:ln w="6350">
              <a:solidFill>
                <a:srgbClr val="1330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5">
            <a:extLst>
              <a:ext uri="{FF2B5EF4-FFF2-40B4-BE49-F238E27FC236}">
                <a16:creationId xmlns:a16="http://schemas.microsoft.com/office/drawing/2014/main" id="{C69B003D-3FE2-2622-F826-55D03231EE61}"/>
              </a:ext>
            </a:extLst>
          </p:cNvPr>
          <p:cNvGrpSpPr/>
          <p:nvPr/>
        </p:nvGrpSpPr>
        <p:grpSpPr>
          <a:xfrm>
            <a:off x="4587367" y="5009265"/>
            <a:ext cx="884520" cy="774241"/>
            <a:chOff x="4310507" y="5009265"/>
            <a:chExt cx="560705" cy="901700"/>
          </a:xfrm>
        </p:grpSpPr>
        <p:sp>
          <p:nvSpPr>
            <p:cNvPr id="13" name="object 16">
              <a:extLst>
                <a:ext uri="{FF2B5EF4-FFF2-40B4-BE49-F238E27FC236}">
                  <a16:creationId xmlns:a16="http://schemas.microsoft.com/office/drawing/2014/main" id="{77CD3C06-6F8D-2544-C59E-921D850740A1}"/>
                </a:ext>
              </a:extLst>
            </p:cNvPr>
            <p:cNvSpPr/>
            <p:nvPr/>
          </p:nvSpPr>
          <p:spPr>
            <a:xfrm>
              <a:off x="4313682" y="5012440"/>
              <a:ext cx="554355" cy="895350"/>
            </a:xfrm>
            <a:custGeom>
              <a:avLst/>
              <a:gdLst/>
              <a:ahLst/>
              <a:cxnLst/>
              <a:rect l="l" t="t" r="r" b="b"/>
              <a:pathLst>
                <a:path w="554354" h="895350">
                  <a:moveTo>
                    <a:pt x="415480" y="0"/>
                  </a:moveTo>
                  <a:lnTo>
                    <a:pt x="138493" y="0"/>
                  </a:lnTo>
                  <a:lnTo>
                    <a:pt x="138493" y="667207"/>
                  </a:lnTo>
                  <a:lnTo>
                    <a:pt x="0" y="667207"/>
                  </a:lnTo>
                  <a:lnTo>
                    <a:pt x="276987" y="895350"/>
                  </a:lnTo>
                  <a:lnTo>
                    <a:pt x="553974" y="667207"/>
                  </a:lnTo>
                  <a:lnTo>
                    <a:pt x="415480" y="667207"/>
                  </a:lnTo>
                  <a:lnTo>
                    <a:pt x="415480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7">
              <a:extLst>
                <a:ext uri="{FF2B5EF4-FFF2-40B4-BE49-F238E27FC236}">
                  <a16:creationId xmlns:a16="http://schemas.microsoft.com/office/drawing/2014/main" id="{744A0AF0-FC59-2BA2-9CFA-9DE3AAF09746}"/>
                </a:ext>
              </a:extLst>
            </p:cNvPr>
            <p:cNvSpPr/>
            <p:nvPr/>
          </p:nvSpPr>
          <p:spPr>
            <a:xfrm>
              <a:off x="4313682" y="5012440"/>
              <a:ext cx="554355" cy="895350"/>
            </a:xfrm>
            <a:custGeom>
              <a:avLst/>
              <a:gdLst/>
              <a:ahLst/>
              <a:cxnLst/>
              <a:rect l="l" t="t" r="r" b="b"/>
              <a:pathLst>
                <a:path w="554354" h="895350">
                  <a:moveTo>
                    <a:pt x="0" y="667207"/>
                  </a:moveTo>
                  <a:lnTo>
                    <a:pt x="138493" y="667207"/>
                  </a:lnTo>
                  <a:lnTo>
                    <a:pt x="138493" y="0"/>
                  </a:lnTo>
                  <a:lnTo>
                    <a:pt x="415480" y="0"/>
                  </a:lnTo>
                  <a:lnTo>
                    <a:pt x="415480" y="667207"/>
                  </a:lnTo>
                  <a:lnTo>
                    <a:pt x="553974" y="667207"/>
                  </a:lnTo>
                  <a:lnTo>
                    <a:pt x="276987" y="895350"/>
                  </a:lnTo>
                  <a:lnTo>
                    <a:pt x="0" y="667207"/>
                  </a:lnTo>
                  <a:close/>
                </a:path>
              </a:pathLst>
            </a:custGeom>
            <a:ln w="6350">
              <a:solidFill>
                <a:srgbClr val="1330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8">
            <a:extLst>
              <a:ext uri="{FF2B5EF4-FFF2-40B4-BE49-F238E27FC236}">
                <a16:creationId xmlns:a16="http://schemas.microsoft.com/office/drawing/2014/main" id="{47226BF3-4182-1E00-3D01-0EBEF2C09D4F}"/>
              </a:ext>
            </a:extLst>
          </p:cNvPr>
          <p:cNvGrpSpPr/>
          <p:nvPr/>
        </p:nvGrpSpPr>
        <p:grpSpPr>
          <a:xfrm>
            <a:off x="5466880" y="5011552"/>
            <a:ext cx="1227854" cy="901065"/>
            <a:chOff x="5311775" y="5011552"/>
            <a:chExt cx="560705" cy="901065"/>
          </a:xfrm>
        </p:grpSpPr>
        <p:pic>
          <p:nvPicPr>
            <p:cNvPr id="16" name="object 19">
              <a:extLst>
                <a:ext uri="{FF2B5EF4-FFF2-40B4-BE49-F238E27FC236}">
                  <a16:creationId xmlns:a16="http://schemas.microsoft.com/office/drawing/2014/main" id="{4D237EEE-2057-C7C5-DEEE-8C8A7E2426CD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14950" y="5014722"/>
              <a:ext cx="553974" cy="894587"/>
            </a:xfrm>
            <a:prstGeom prst="rect">
              <a:avLst/>
            </a:prstGeom>
          </p:spPr>
        </p:pic>
        <p:sp>
          <p:nvSpPr>
            <p:cNvPr id="17" name="object 20">
              <a:extLst>
                <a:ext uri="{FF2B5EF4-FFF2-40B4-BE49-F238E27FC236}">
                  <a16:creationId xmlns:a16="http://schemas.microsoft.com/office/drawing/2014/main" id="{5F6E697A-F0D5-DFE0-804D-EC2CF561F5BA}"/>
                </a:ext>
              </a:extLst>
            </p:cNvPr>
            <p:cNvSpPr/>
            <p:nvPr/>
          </p:nvSpPr>
          <p:spPr>
            <a:xfrm>
              <a:off x="5314950" y="5014727"/>
              <a:ext cx="554355" cy="894715"/>
            </a:xfrm>
            <a:custGeom>
              <a:avLst/>
              <a:gdLst/>
              <a:ahLst/>
              <a:cxnLst/>
              <a:rect l="l" t="t" r="r" b="b"/>
              <a:pathLst>
                <a:path w="554354" h="894714">
                  <a:moveTo>
                    <a:pt x="0" y="666445"/>
                  </a:moveTo>
                  <a:lnTo>
                    <a:pt x="138493" y="666445"/>
                  </a:lnTo>
                  <a:lnTo>
                    <a:pt x="138493" y="0"/>
                  </a:lnTo>
                  <a:lnTo>
                    <a:pt x="415480" y="0"/>
                  </a:lnTo>
                  <a:lnTo>
                    <a:pt x="415480" y="666445"/>
                  </a:lnTo>
                  <a:lnTo>
                    <a:pt x="553974" y="666445"/>
                  </a:lnTo>
                  <a:lnTo>
                    <a:pt x="276987" y="894587"/>
                  </a:lnTo>
                  <a:lnTo>
                    <a:pt x="0" y="666445"/>
                  </a:lnTo>
                  <a:close/>
                </a:path>
              </a:pathLst>
            </a:custGeom>
            <a:ln w="6350">
              <a:solidFill>
                <a:srgbClr val="1330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24">
            <a:extLst>
              <a:ext uri="{FF2B5EF4-FFF2-40B4-BE49-F238E27FC236}">
                <a16:creationId xmlns:a16="http://schemas.microsoft.com/office/drawing/2014/main" id="{F6A248EE-0C77-54C2-E98B-305538C6359C}"/>
              </a:ext>
            </a:extLst>
          </p:cNvPr>
          <p:cNvSpPr txBox="1"/>
          <p:nvPr/>
        </p:nvSpPr>
        <p:spPr>
          <a:xfrm>
            <a:off x="7933580" y="2955341"/>
            <a:ext cx="3789045" cy="19909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rgbClr val="AFD10E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0805" marR="166370" algn="just">
              <a:lnSpc>
                <a:spcPct val="100000"/>
              </a:lnSpc>
              <a:spcBef>
                <a:spcPts val="305"/>
              </a:spcBef>
            </a:pPr>
            <a:r>
              <a:rPr b="1" dirty="0">
                <a:solidFill>
                  <a:srgbClr val="4D4D4D"/>
                </a:solidFill>
                <a:latin typeface="Arial"/>
                <a:cs typeface="Arial"/>
              </a:rPr>
              <a:t>Interim</a:t>
            </a:r>
            <a:r>
              <a:rPr b="1" spc="-7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4D4D4D"/>
                </a:solidFill>
                <a:latin typeface="Arial"/>
                <a:cs typeface="Arial"/>
              </a:rPr>
              <a:t>payments</a:t>
            </a:r>
            <a:r>
              <a:rPr lang="en-GB" b="1" dirty="0">
                <a:solidFill>
                  <a:srgbClr val="4D4D4D"/>
                </a:solidFill>
                <a:latin typeface="Arial"/>
                <a:cs typeface="Arial"/>
              </a:rPr>
              <a:t>:</a:t>
            </a:r>
            <a:r>
              <a:rPr b="1" spc="-5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4D4D4D"/>
                </a:solidFill>
                <a:latin typeface="Arial"/>
                <a:cs typeface="Arial"/>
              </a:rPr>
              <a:t>pay</a:t>
            </a:r>
            <a:r>
              <a:rPr spc="-5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pc="-7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pc="-20" dirty="0">
                <a:solidFill>
                  <a:srgbClr val="4D4D4D"/>
                </a:solidFill>
                <a:latin typeface="Arial"/>
                <a:cs typeface="Arial"/>
              </a:rPr>
              <a:t>lump </a:t>
            </a:r>
            <a:r>
              <a:rPr dirty="0">
                <a:solidFill>
                  <a:srgbClr val="4D4D4D"/>
                </a:solidFill>
                <a:latin typeface="Arial"/>
                <a:cs typeface="Arial"/>
              </a:rPr>
              <a:t>sum</a:t>
            </a:r>
            <a:r>
              <a:rPr spc="-6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4D4D4D"/>
                </a:solidFill>
                <a:latin typeface="Arial"/>
                <a:cs typeface="Arial"/>
              </a:rPr>
              <a:t>shares</a:t>
            </a:r>
            <a:r>
              <a:rPr spc="-5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4D4D4D"/>
                </a:solidFill>
                <a:latin typeface="Arial"/>
                <a:cs typeface="Arial"/>
              </a:rPr>
              <a:t>for</a:t>
            </a:r>
            <a:r>
              <a:rPr spc="-6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4D4D4D"/>
                </a:solidFill>
                <a:latin typeface="Arial"/>
                <a:cs typeface="Arial"/>
              </a:rPr>
              <a:t>completed</a:t>
            </a:r>
            <a:r>
              <a:rPr spc="-4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pc="-20" dirty="0">
                <a:solidFill>
                  <a:srgbClr val="4D4D4D"/>
                </a:solidFill>
                <a:latin typeface="Arial"/>
                <a:cs typeface="Arial"/>
              </a:rPr>
              <a:t>work </a:t>
            </a:r>
            <a:r>
              <a:rPr spc="-10" dirty="0">
                <a:solidFill>
                  <a:srgbClr val="4D4D4D"/>
                </a:solidFill>
                <a:latin typeface="Arial"/>
                <a:cs typeface="Arial"/>
              </a:rPr>
              <a:t>packages.</a:t>
            </a:r>
            <a:endParaRPr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dirty="0">
              <a:latin typeface="Arial"/>
              <a:cs typeface="Arial"/>
            </a:endParaRPr>
          </a:p>
          <a:p>
            <a:pPr marL="90805" marR="473075">
              <a:lnSpc>
                <a:spcPct val="100000"/>
              </a:lnSpc>
              <a:spcBef>
                <a:spcPts val="5"/>
              </a:spcBef>
            </a:pPr>
            <a:r>
              <a:rPr b="1" dirty="0">
                <a:solidFill>
                  <a:srgbClr val="4D4D4D"/>
                </a:solidFill>
                <a:latin typeface="Arial"/>
                <a:cs typeface="Arial"/>
              </a:rPr>
              <a:t>Final</a:t>
            </a:r>
            <a:r>
              <a:rPr b="1" spc="-5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b="1" dirty="0">
                <a:solidFill>
                  <a:srgbClr val="4D4D4D"/>
                </a:solidFill>
                <a:latin typeface="Arial"/>
                <a:cs typeface="Arial"/>
              </a:rPr>
              <a:t>payments</a:t>
            </a:r>
            <a:r>
              <a:rPr lang="en-GB" b="1" dirty="0">
                <a:solidFill>
                  <a:srgbClr val="4D4D4D"/>
                </a:solidFill>
                <a:latin typeface="Arial"/>
                <a:cs typeface="Arial"/>
              </a:rPr>
              <a:t>:</a:t>
            </a:r>
            <a:r>
              <a:rPr b="1" spc="-7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4D4D4D"/>
                </a:solidFill>
                <a:latin typeface="Arial"/>
                <a:cs typeface="Arial"/>
              </a:rPr>
              <a:t>can</a:t>
            </a:r>
            <a:r>
              <a:rPr spc="-6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4D4D4D"/>
                </a:solidFill>
                <a:latin typeface="Arial"/>
                <a:cs typeface="Arial"/>
              </a:rPr>
              <a:t>also</a:t>
            </a:r>
            <a:r>
              <a:rPr spc="-6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pc="-25" dirty="0">
                <a:solidFill>
                  <a:srgbClr val="4D4D4D"/>
                </a:solidFill>
                <a:latin typeface="Arial"/>
                <a:cs typeface="Arial"/>
              </a:rPr>
              <a:t>pay </a:t>
            </a:r>
            <a:r>
              <a:rPr dirty="0">
                <a:solidFill>
                  <a:srgbClr val="4D4D4D"/>
                </a:solidFill>
                <a:latin typeface="Arial"/>
                <a:cs typeface="Arial"/>
              </a:rPr>
              <a:t>partially</a:t>
            </a:r>
            <a:r>
              <a:rPr spc="-7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dirty="0">
                <a:solidFill>
                  <a:srgbClr val="4D4D4D"/>
                </a:solidFill>
                <a:latin typeface="Arial"/>
                <a:cs typeface="Arial"/>
              </a:rPr>
              <a:t>completed</a:t>
            </a:r>
            <a:r>
              <a:rPr spc="-8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pc="-20" dirty="0">
                <a:solidFill>
                  <a:srgbClr val="4D4D4D"/>
                </a:solidFill>
                <a:latin typeface="Arial"/>
                <a:cs typeface="Arial"/>
              </a:rPr>
              <a:t>work </a:t>
            </a:r>
            <a:r>
              <a:rPr spc="-10" dirty="0">
                <a:solidFill>
                  <a:srgbClr val="4D4D4D"/>
                </a:solidFill>
                <a:latin typeface="Arial"/>
                <a:cs typeface="Arial"/>
              </a:rPr>
              <a:t>packages.</a:t>
            </a:r>
            <a:endParaRPr dirty="0">
              <a:latin typeface="Arial"/>
              <a:cs typeface="Arial"/>
            </a:endParaRPr>
          </a:p>
        </p:txBody>
      </p:sp>
      <p:sp>
        <p:nvSpPr>
          <p:cNvPr id="19" name="object 5">
            <a:extLst>
              <a:ext uri="{FF2B5EF4-FFF2-40B4-BE49-F238E27FC236}">
                <a16:creationId xmlns:a16="http://schemas.microsoft.com/office/drawing/2014/main" id="{14BF7ECF-DD1E-544F-3C69-7F54F9849B60}"/>
              </a:ext>
            </a:extLst>
          </p:cNvPr>
          <p:cNvSpPr txBox="1"/>
          <p:nvPr/>
        </p:nvSpPr>
        <p:spPr>
          <a:xfrm>
            <a:off x="1799770" y="6083594"/>
            <a:ext cx="2268321" cy="27571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700" dirty="0">
                <a:solidFill>
                  <a:srgbClr val="4D4D4D"/>
                </a:solidFill>
                <a:latin typeface="Arial"/>
                <a:cs typeface="Arial"/>
              </a:rPr>
              <a:t>Payment</a:t>
            </a:r>
            <a:r>
              <a:rPr sz="17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4D4D4D"/>
                </a:solidFill>
                <a:latin typeface="Arial"/>
                <a:cs typeface="Arial"/>
              </a:rPr>
              <a:t>= 350</a:t>
            </a:r>
            <a:r>
              <a:rPr sz="17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4D4D4D"/>
                </a:solidFill>
                <a:latin typeface="Arial"/>
                <a:cs typeface="Arial"/>
              </a:rPr>
              <a:t>000</a:t>
            </a:r>
            <a:r>
              <a:rPr sz="17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700" spc="-50" dirty="0">
                <a:solidFill>
                  <a:srgbClr val="4D4D4D"/>
                </a:solidFill>
                <a:latin typeface="Arial"/>
                <a:cs typeface="Arial"/>
              </a:rPr>
              <a:t>+</a:t>
            </a:r>
            <a:endParaRPr sz="1700" dirty="0">
              <a:latin typeface="Arial"/>
              <a:cs typeface="Arial"/>
            </a:endParaRPr>
          </a:p>
        </p:txBody>
      </p:sp>
      <p:sp>
        <p:nvSpPr>
          <p:cNvPr id="20" name="object 6">
            <a:extLst>
              <a:ext uri="{FF2B5EF4-FFF2-40B4-BE49-F238E27FC236}">
                <a16:creationId xmlns:a16="http://schemas.microsoft.com/office/drawing/2014/main" id="{6249D6A5-CF4F-1874-E5FA-20E5E2818732}"/>
              </a:ext>
            </a:extLst>
          </p:cNvPr>
          <p:cNvSpPr txBox="1"/>
          <p:nvPr/>
        </p:nvSpPr>
        <p:spPr>
          <a:xfrm>
            <a:off x="4068092" y="6061448"/>
            <a:ext cx="1757261" cy="27571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374015" algn="l"/>
                <a:tab pos="682625" algn="l"/>
              </a:tabLst>
            </a:pPr>
            <a:r>
              <a:rPr sz="1700" spc="-50" dirty="0">
                <a:solidFill>
                  <a:srgbClr val="4D4D4D"/>
                </a:solidFill>
                <a:latin typeface="Arial"/>
                <a:cs typeface="Arial"/>
              </a:rPr>
              <a:t>0</a:t>
            </a:r>
            <a:r>
              <a:rPr sz="1700" dirty="0">
                <a:solidFill>
                  <a:srgbClr val="4D4D4D"/>
                </a:solidFill>
                <a:latin typeface="Arial"/>
                <a:cs typeface="Arial"/>
              </a:rPr>
              <a:t>	</a:t>
            </a:r>
            <a:r>
              <a:rPr sz="1700" spc="-50" dirty="0">
                <a:solidFill>
                  <a:srgbClr val="4D4D4D"/>
                </a:solidFill>
                <a:latin typeface="Arial"/>
                <a:cs typeface="Arial"/>
              </a:rPr>
              <a:t>+</a:t>
            </a:r>
            <a:r>
              <a:rPr sz="1700" dirty="0">
                <a:solidFill>
                  <a:srgbClr val="4D4D4D"/>
                </a:solidFill>
                <a:latin typeface="Arial"/>
                <a:cs typeface="Arial"/>
              </a:rPr>
              <a:t>	350</a:t>
            </a:r>
            <a:r>
              <a:rPr sz="17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4D4D4D"/>
                </a:solidFill>
                <a:latin typeface="Arial"/>
                <a:cs typeface="Arial"/>
              </a:rPr>
              <a:t>000</a:t>
            </a:r>
            <a:r>
              <a:rPr sz="17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700" spc="-50" dirty="0">
                <a:solidFill>
                  <a:srgbClr val="4D4D4D"/>
                </a:solidFill>
                <a:latin typeface="Arial"/>
                <a:cs typeface="Arial"/>
              </a:rPr>
              <a:t>+</a:t>
            </a:r>
            <a:endParaRPr sz="1700" dirty="0">
              <a:latin typeface="Arial"/>
              <a:cs typeface="Arial"/>
            </a:endParaRPr>
          </a:p>
        </p:txBody>
      </p:sp>
      <p:sp>
        <p:nvSpPr>
          <p:cNvPr id="21" name="object 7">
            <a:extLst>
              <a:ext uri="{FF2B5EF4-FFF2-40B4-BE49-F238E27FC236}">
                <a16:creationId xmlns:a16="http://schemas.microsoft.com/office/drawing/2014/main" id="{6E5B5163-1E87-A0D7-D812-0EE533CCDD65}"/>
              </a:ext>
            </a:extLst>
          </p:cNvPr>
          <p:cNvSpPr txBox="1"/>
          <p:nvPr/>
        </p:nvSpPr>
        <p:spPr>
          <a:xfrm>
            <a:off x="6169286" y="6083593"/>
            <a:ext cx="1764294" cy="275717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434340" algn="l"/>
              </a:tabLst>
            </a:pPr>
            <a:r>
              <a:rPr sz="1700" spc="-50" dirty="0">
                <a:solidFill>
                  <a:srgbClr val="4D4D4D"/>
                </a:solidFill>
                <a:latin typeface="Arial"/>
                <a:cs typeface="Arial"/>
              </a:rPr>
              <a:t>0</a:t>
            </a:r>
            <a:r>
              <a:rPr sz="1700" dirty="0">
                <a:solidFill>
                  <a:srgbClr val="4D4D4D"/>
                </a:solidFill>
                <a:latin typeface="Arial"/>
                <a:cs typeface="Arial"/>
              </a:rPr>
              <a:t>	=</a:t>
            </a:r>
            <a:r>
              <a:rPr sz="1700" spc="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4D4D4D"/>
                </a:solidFill>
                <a:latin typeface="Arial"/>
                <a:cs typeface="Arial"/>
              </a:rPr>
              <a:t>700</a:t>
            </a:r>
            <a:r>
              <a:rPr sz="17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700" dirty="0">
                <a:solidFill>
                  <a:srgbClr val="4D4D4D"/>
                </a:solidFill>
                <a:latin typeface="Arial"/>
                <a:cs typeface="Arial"/>
              </a:rPr>
              <a:t>000</a:t>
            </a:r>
            <a:r>
              <a:rPr sz="17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700" spc="-60" dirty="0">
                <a:solidFill>
                  <a:srgbClr val="4D4D4D"/>
                </a:solidFill>
                <a:latin typeface="Arial"/>
                <a:cs typeface="Arial"/>
              </a:rPr>
              <a:t>€</a:t>
            </a:r>
            <a:endParaRPr sz="1700" dirty="0">
              <a:latin typeface="Arial"/>
              <a:cs typeface="Arial"/>
            </a:endParaRPr>
          </a:p>
        </p:txBody>
      </p:sp>
      <p:sp>
        <p:nvSpPr>
          <p:cNvPr id="23" name="object 14">
            <a:extLst>
              <a:ext uri="{FF2B5EF4-FFF2-40B4-BE49-F238E27FC236}">
                <a16:creationId xmlns:a16="http://schemas.microsoft.com/office/drawing/2014/main" id="{A2D57AB2-11A9-D5C2-7B4A-C62052440CB0}"/>
              </a:ext>
            </a:extLst>
          </p:cNvPr>
          <p:cNvSpPr txBox="1"/>
          <p:nvPr/>
        </p:nvSpPr>
        <p:spPr>
          <a:xfrm>
            <a:off x="2834499" y="5173321"/>
            <a:ext cx="1757262" cy="390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050290" indent="-1037590">
              <a:lnSpc>
                <a:spcPct val="100000"/>
              </a:lnSpc>
              <a:spcBef>
                <a:spcPts val="90"/>
              </a:spcBef>
              <a:buClr>
                <a:srgbClr val="FFFFFF"/>
              </a:buClr>
              <a:buChar char=""/>
              <a:tabLst>
                <a:tab pos="1050290" algn="l"/>
              </a:tabLst>
            </a:pPr>
            <a:r>
              <a:rPr sz="2400" spc="-50" dirty="0">
                <a:solidFill>
                  <a:srgbClr val="C00000"/>
                </a:solidFill>
                <a:latin typeface="Wingdings"/>
                <a:cs typeface="Wingdings"/>
              </a:rPr>
              <a:t></a:t>
            </a:r>
            <a:endParaRPr sz="2400" dirty="0">
              <a:latin typeface="Wingdings"/>
              <a:cs typeface="Wingdings"/>
            </a:endParaRPr>
          </a:p>
        </p:txBody>
      </p:sp>
      <p:sp>
        <p:nvSpPr>
          <p:cNvPr id="24" name="object 21">
            <a:extLst>
              <a:ext uri="{FF2B5EF4-FFF2-40B4-BE49-F238E27FC236}">
                <a16:creationId xmlns:a16="http://schemas.microsoft.com/office/drawing/2014/main" id="{02D2BB46-81F0-576B-0DC1-8CA910CA647C}"/>
              </a:ext>
            </a:extLst>
          </p:cNvPr>
          <p:cNvSpPr txBox="1"/>
          <p:nvPr/>
        </p:nvSpPr>
        <p:spPr>
          <a:xfrm>
            <a:off x="4975571" y="5201572"/>
            <a:ext cx="2063858" cy="3905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036319" indent="-1023619">
              <a:lnSpc>
                <a:spcPct val="100000"/>
              </a:lnSpc>
              <a:spcBef>
                <a:spcPts val="90"/>
              </a:spcBef>
              <a:buClr>
                <a:srgbClr val="FFFFFF"/>
              </a:buClr>
              <a:buChar char=""/>
              <a:tabLst>
                <a:tab pos="1036319" algn="l"/>
              </a:tabLst>
            </a:pPr>
            <a:r>
              <a:rPr sz="2400" spc="-50" dirty="0">
                <a:solidFill>
                  <a:srgbClr val="C00000"/>
                </a:solidFill>
                <a:latin typeface="Wingdings"/>
                <a:cs typeface="Wingdings"/>
              </a:rPr>
              <a:t></a:t>
            </a:r>
            <a:endParaRPr sz="2400" dirty="0">
              <a:latin typeface="Wingdings"/>
              <a:cs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1827610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>
            <a:extLst>
              <a:ext uri="{FF2B5EF4-FFF2-40B4-BE49-F238E27FC236}">
                <a16:creationId xmlns:a16="http://schemas.microsoft.com/office/drawing/2014/main" id="{D8E6B573-8D3D-DDD0-0D59-335CA2A7D390}"/>
              </a:ext>
            </a:extLst>
          </p:cNvPr>
          <p:cNvSpPr txBox="1">
            <a:spLocks/>
          </p:cNvSpPr>
          <p:nvPr/>
        </p:nvSpPr>
        <p:spPr>
          <a:xfrm>
            <a:off x="859830" y="104235"/>
            <a:ext cx="10472338" cy="1068070"/>
          </a:xfrm>
          <a:prstGeom prst="rect">
            <a:avLst/>
          </a:prstGeom>
        </p:spPr>
        <p:txBody>
          <a:bodyPr vert="horz" wrap="square" lIns="0" tIns="530250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146685">
              <a:lnSpc>
                <a:spcPct val="100000"/>
              </a:lnSpc>
              <a:spcBef>
                <a:spcPts val="100"/>
              </a:spcBef>
            </a:pPr>
            <a:r>
              <a:rPr lang="en-GB" sz="3200" dirty="0"/>
              <a:t>Acceptance</a:t>
            </a:r>
            <a:r>
              <a:rPr lang="en-GB" sz="3200" spc="-45" dirty="0"/>
              <a:t> </a:t>
            </a:r>
            <a:r>
              <a:rPr lang="en-GB" sz="3200" dirty="0"/>
              <a:t>of</a:t>
            </a:r>
            <a:r>
              <a:rPr lang="en-GB" sz="3200" spc="-25" dirty="0"/>
              <a:t> </a:t>
            </a:r>
            <a:r>
              <a:rPr lang="en-GB" sz="3200" dirty="0"/>
              <a:t>work</a:t>
            </a:r>
            <a:r>
              <a:rPr lang="en-GB" sz="3200" spc="-35" dirty="0"/>
              <a:t> </a:t>
            </a:r>
            <a:r>
              <a:rPr lang="en-GB" sz="3200" spc="-10" dirty="0"/>
              <a:t>packages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7CDA8CF9-84D4-E04E-F100-06EFE5BD7C50}"/>
              </a:ext>
            </a:extLst>
          </p:cNvPr>
          <p:cNvSpPr txBox="1"/>
          <p:nvPr/>
        </p:nvSpPr>
        <p:spPr>
          <a:xfrm>
            <a:off x="994072" y="1582967"/>
            <a:ext cx="10312400" cy="4206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220345" indent="-285750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Char char="•"/>
              <a:tabLst>
                <a:tab pos="298450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W</a:t>
            </a: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Ps</a:t>
            </a:r>
            <a:r>
              <a:rPr sz="18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accepted</a:t>
            </a:r>
            <a:r>
              <a:rPr sz="1800" b="1" spc="-2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if</a:t>
            </a:r>
            <a:r>
              <a:rPr sz="1800" b="1" spc="-2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the</a:t>
            </a:r>
            <a:r>
              <a:rPr sz="1800" b="1" spc="-1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activities</a:t>
            </a:r>
            <a:r>
              <a:rPr sz="1800" b="1" spc="-3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have</a:t>
            </a:r>
            <a:r>
              <a:rPr sz="1800" b="1" spc="-1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been</a:t>
            </a:r>
            <a:r>
              <a:rPr sz="1800" b="1" spc="-2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carried</a:t>
            </a:r>
            <a:r>
              <a:rPr sz="1800" b="1" spc="-2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out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800" spc="-20" dirty="0">
                <a:solidFill>
                  <a:srgbClr val="4D4D4D"/>
                </a:solidFill>
                <a:latin typeface="Arial"/>
                <a:cs typeface="Arial"/>
              </a:rPr>
              <a:t>OR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all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essential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tasks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completed</a:t>
            </a: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 OR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when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equivalent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tasks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have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been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carried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out</a:t>
            </a:r>
            <a:r>
              <a:rPr lang="en-GB" dirty="0">
                <a:solidFill>
                  <a:srgbClr val="4D4D4D"/>
                </a:solidFill>
                <a:latin typeface="Arial"/>
                <a:cs typeface="Arial"/>
              </a:rPr>
              <a:t> OR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when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deviations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have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been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justified.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  <a:buClr>
                <a:srgbClr val="921580"/>
              </a:buClr>
              <a:buFont typeface="Arial"/>
              <a:buChar char="•"/>
            </a:pPr>
            <a:endParaRPr sz="1800" dirty="0">
              <a:latin typeface="Arial"/>
              <a:cs typeface="Arial"/>
            </a:endParaRPr>
          </a:p>
          <a:p>
            <a:pPr marL="298450" marR="132715" indent="-285750">
              <a:lnSpc>
                <a:spcPct val="100000"/>
              </a:lnSpc>
              <a:buClr>
                <a:srgbClr val="921580"/>
              </a:buClr>
              <a:buFont typeface="Arial"/>
              <a:buChar char="•"/>
              <a:tabLst>
                <a:tab pos="298450" algn="l"/>
              </a:tabLst>
            </a:pP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Lump</a:t>
            </a:r>
            <a:r>
              <a:rPr sz="1800" b="1" spc="-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sum</a:t>
            </a:r>
            <a:r>
              <a:rPr sz="1800" b="1" spc="-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projects</a:t>
            </a:r>
            <a:r>
              <a:rPr sz="1800" b="1" spc="-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can</a:t>
            </a:r>
            <a:r>
              <a:rPr sz="1800" b="1" spc="-1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be amended</a:t>
            </a:r>
            <a:r>
              <a:rPr sz="1800" b="1" spc="-1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according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to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scientific-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technical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needs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(or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deviations</a:t>
            </a:r>
            <a:r>
              <a:rPr lang="en-GB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justified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reports)</a:t>
            </a: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 -</a:t>
            </a:r>
            <a:r>
              <a:rPr lang="en-GB" dirty="0">
                <a:solidFill>
                  <a:srgbClr val="4D4D4D"/>
                </a:solidFill>
                <a:latin typeface="Arial"/>
                <a:cs typeface="Arial"/>
              </a:rPr>
              <a:t> u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se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mechanisms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to make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completion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work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packages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feasible.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  <a:buClr>
                <a:srgbClr val="921580"/>
              </a:buClr>
              <a:buFont typeface="Arial"/>
              <a:buChar char="•"/>
            </a:pPr>
            <a:endParaRPr sz="1800" dirty="0">
              <a:latin typeface="Arial"/>
              <a:cs typeface="Arial"/>
            </a:endParaRPr>
          </a:p>
          <a:p>
            <a:pPr marL="298450" marR="56515" indent="-285750">
              <a:lnSpc>
                <a:spcPct val="100000"/>
              </a:lnSpc>
              <a:buClr>
                <a:srgbClr val="921580"/>
              </a:buClr>
              <a:buChar char="•"/>
              <a:tabLst>
                <a:tab pos="298450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Before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lump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sum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pc="-10" dirty="0">
                <a:solidFill>
                  <a:srgbClr val="4D4D4D"/>
                </a:solidFill>
                <a:latin typeface="Arial"/>
                <a:cs typeface="Arial"/>
              </a:rPr>
              <a:t>WP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(declared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completed)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is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rejected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as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incomplete,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pc="-15" dirty="0">
                <a:solidFill>
                  <a:srgbClr val="4D4D4D"/>
                </a:solidFill>
                <a:latin typeface="Arial"/>
                <a:cs typeface="Arial"/>
              </a:rPr>
              <a:t>partner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invited</a:t>
            </a:r>
            <a:r>
              <a:rPr sz="18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to</a:t>
            </a:r>
            <a:r>
              <a:rPr sz="18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respond</a:t>
            </a:r>
            <a:r>
              <a:rPr sz="1800" b="1" spc="-2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to</a:t>
            </a:r>
            <a:r>
              <a:rPr sz="1800" b="1" spc="-2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the</a:t>
            </a:r>
            <a:r>
              <a:rPr sz="1800" b="1" spc="-2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observations</a:t>
            </a:r>
            <a:r>
              <a:rPr sz="1800" b="1" spc="-2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of</a:t>
            </a:r>
            <a:r>
              <a:rPr sz="1800" b="1" spc="-2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the</a:t>
            </a:r>
            <a:r>
              <a:rPr sz="1800" b="1" spc="-2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project</a:t>
            </a:r>
            <a:r>
              <a:rPr sz="1800" b="1" spc="-2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04493"/>
                </a:solidFill>
                <a:latin typeface="Arial"/>
                <a:cs typeface="Arial"/>
              </a:rPr>
              <a:t>officer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.</a:t>
            </a:r>
            <a:endParaRPr lang="en-GB" spc="-10" dirty="0">
              <a:latin typeface="Arial"/>
              <a:cs typeface="Arial"/>
            </a:endParaRPr>
          </a:p>
          <a:p>
            <a:pPr marL="298450" marR="56515" indent="-285750">
              <a:lnSpc>
                <a:spcPct val="100000"/>
              </a:lnSpc>
              <a:buClr>
                <a:srgbClr val="921580"/>
              </a:buClr>
              <a:buChar char="•"/>
              <a:tabLst>
                <a:tab pos="298450" algn="l"/>
              </a:tabLst>
            </a:pPr>
            <a:endParaRPr lang="en-GB" sz="1800" spc="-10" dirty="0">
              <a:solidFill>
                <a:srgbClr val="4D4D4D"/>
              </a:solidFill>
              <a:latin typeface="Arial"/>
              <a:cs typeface="Arial"/>
            </a:endParaRPr>
          </a:p>
          <a:p>
            <a:pPr marL="298450" marR="56515" indent="-285750">
              <a:lnSpc>
                <a:spcPct val="100000"/>
              </a:lnSpc>
              <a:buClr>
                <a:srgbClr val="921580"/>
              </a:buClr>
              <a:buChar char="•"/>
              <a:tabLst>
                <a:tab pos="298450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If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rejection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is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upheld</a:t>
            </a:r>
            <a:r>
              <a:rPr lang="en-GB" spc="-20" dirty="0">
                <a:solidFill>
                  <a:srgbClr val="4D4D4D"/>
                </a:solidFill>
                <a:latin typeface="Arial"/>
                <a:cs typeface="Arial"/>
              </a:rPr>
              <a:t> -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lump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sum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share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concerned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is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not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paid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at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that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time</a:t>
            </a: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 -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complete</a:t>
            </a:r>
            <a:r>
              <a:rPr sz="1800" b="1" spc="-1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the</a:t>
            </a:r>
            <a:r>
              <a:rPr sz="1800" b="1" spc="-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work</a:t>
            </a:r>
            <a:r>
              <a:rPr sz="1800" b="1" spc="-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package</a:t>
            </a:r>
            <a:r>
              <a:rPr sz="1800" b="1" spc="-1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later</a:t>
            </a:r>
            <a:r>
              <a:rPr sz="1800" b="1" spc="-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and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declare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it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at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end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any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subsequent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reporting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period.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 dirty="0">
              <a:latin typeface="Arial"/>
              <a:cs typeface="Arial"/>
            </a:endParaRPr>
          </a:p>
          <a:p>
            <a:pPr marL="298450" marR="5080" indent="-285750">
              <a:lnSpc>
                <a:spcPct val="100000"/>
              </a:lnSpc>
              <a:buClr>
                <a:srgbClr val="921580"/>
              </a:buClr>
              <a:buChar char="•"/>
              <a:tabLst>
                <a:tab pos="298450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If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pc="-5" dirty="0">
                <a:solidFill>
                  <a:srgbClr val="4D4D4D"/>
                </a:solidFill>
                <a:latin typeface="Arial"/>
                <a:cs typeface="Arial"/>
              </a:rPr>
              <a:t>WP not completed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by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end of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 project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(e.g.,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for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technical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reasons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)</a:t>
            </a: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 -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lump</a:t>
            </a:r>
            <a:r>
              <a:rPr sz="1800" b="1" spc="-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sum</a:t>
            </a:r>
            <a:r>
              <a:rPr sz="1800" b="1" spc="-1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is</a:t>
            </a:r>
            <a:r>
              <a:rPr sz="1800" b="1" spc="-1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paid</a:t>
            </a:r>
            <a:r>
              <a:rPr sz="1800" b="1" spc="-1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partially</a:t>
            </a:r>
            <a:r>
              <a:rPr sz="1800" b="1" spc="-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line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with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degree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completion</a:t>
            </a: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 -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decision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pc="-25" dirty="0">
                <a:solidFill>
                  <a:srgbClr val="4D4D4D"/>
                </a:solidFill>
                <a:latin typeface="Arial"/>
                <a:cs typeface="Arial"/>
              </a:rPr>
              <a:t>for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partial</a:t>
            </a:r>
            <a:r>
              <a:rPr lang="en-GB" spc="-20" dirty="0">
                <a:solidFill>
                  <a:srgbClr val="4D4D4D"/>
                </a:solidFill>
                <a:latin typeface="Arial"/>
                <a:cs typeface="Arial"/>
              </a:rPr>
              <a:t> payment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taken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on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case-by-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case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basis</a:t>
            </a: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 – can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provide observations.</a:t>
            </a:r>
            <a:endParaRPr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330468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>
            <a:extLst>
              <a:ext uri="{FF2B5EF4-FFF2-40B4-BE49-F238E27FC236}">
                <a16:creationId xmlns:a16="http://schemas.microsoft.com/office/drawing/2014/main" id="{C3B895FA-08B2-A2ED-5FC3-379445C578EF}"/>
              </a:ext>
            </a:extLst>
          </p:cNvPr>
          <p:cNvSpPr txBox="1">
            <a:spLocks/>
          </p:cNvSpPr>
          <p:nvPr/>
        </p:nvSpPr>
        <p:spPr>
          <a:xfrm>
            <a:off x="916939" y="366810"/>
            <a:ext cx="363474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3200" spc="-10" dirty="0"/>
              <a:t>Ex-</a:t>
            </a:r>
            <a:r>
              <a:rPr lang="en-GB" sz="3200" dirty="0"/>
              <a:t>post</a:t>
            </a:r>
            <a:r>
              <a:rPr lang="en-GB" sz="3200" spc="-75" dirty="0"/>
              <a:t> </a:t>
            </a:r>
            <a:r>
              <a:rPr lang="en-GB" sz="3200" spc="-10" dirty="0"/>
              <a:t>controls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B9AED8AD-38B4-BBDC-3580-08CA19DA6D31}"/>
              </a:ext>
            </a:extLst>
          </p:cNvPr>
          <p:cNvSpPr txBox="1"/>
          <p:nvPr/>
        </p:nvSpPr>
        <p:spPr>
          <a:xfrm>
            <a:off x="972455" y="1412099"/>
            <a:ext cx="344360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Checks,</a:t>
            </a:r>
            <a:r>
              <a:rPr sz="1800" b="1" spc="-4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reviews</a:t>
            </a:r>
            <a:r>
              <a:rPr sz="1800" b="1" spc="-2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and</a:t>
            </a:r>
            <a:r>
              <a:rPr sz="1800" b="1" spc="-2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audits</a:t>
            </a:r>
            <a:r>
              <a:rPr sz="1800" b="1" spc="-20" dirty="0">
                <a:solidFill>
                  <a:srgbClr val="004493"/>
                </a:solidFill>
                <a:latin typeface="Arial"/>
                <a:cs typeface="Arial"/>
              </a:rPr>
              <a:t> for</a:t>
            </a:r>
            <a:r>
              <a:rPr sz="1800" spc="-20" dirty="0">
                <a:solidFill>
                  <a:srgbClr val="004493"/>
                </a:solidFill>
                <a:latin typeface="Arial"/>
                <a:cs typeface="Arial"/>
              </a:rPr>
              <a:t>: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692A7C09-B36D-CEE0-A927-43FB9FA96113}"/>
              </a:ext>
            </a:extLst>
          </p:cNvPr>
          <p:cNvSpPr txBox="1"/>
          <p:nvPr/>
        </p:nvSpPr>
        <p:spPr>
          <a:xfrm>
            <a:off x="1370981" y="1731377"/>
            <a:ext cx="6598920" cy="1362075"/>
          </a:xfrm>
          <a:prstGeom prst="rect">
            <a:avLst/>
          </a:prstGeom>
        </p:spPr>
        <p:txBody>
          <a:bodyPr vert="horz" wrap="square" lIns="0" tIns="132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40"/>
              </a:spcBef>
              <a:tabLst>
                <a:tab pos="688975" algn="l"/>
              </a:tabLst>
            </a:pPr>
            <a:r>
              <a:rPr sz="3600" spc="-50" dirty="0">
                <a:solidFill>
                  <a:srgbClr val="4D4D4D"/>
                </a:solidFill>
                <a:latin typeface="Webdings"/>
                <a:cs typeface="Webdings"/>
              </a:rPr>
              <a:t></a:t>
            </a:r>
            <a:r>
              <a:rPr sz="3600" dirty="0">
                <a:solidFill>
                  <a:srgbClr val="4D4D4D"/>
                </a:solidFill>
                <a:latin typeface="Times New Roman"/>
                <a:cs typeface="Times New Roman"/>
              </a:rPr>
              <a:t>	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Proper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implementation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action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(e.g.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technical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review)</a:t>
            </a:r>
            <a:endParaRPr sz="1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40"/>
              </a:spcBef>
            </a:pPr>
            <a:r>
              <a:rPr sz="3600" spc="-50" dirty="0">
                <a:solidFill>
                  <a:srgbClr val="4D4D4D"/>
                </a:solidFill>
                <a:latin typeface="Webdings"/>
                <a:cs typeface="Webdings"/>
              </a:rPr>
              <a:t></a:t>
            </a:r>
            <a:endParaRPr sz="3600" dirty="0">
              <a:latin typeface="Webdings"/>
              <a:cs typeface="Webdings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47541ECF-4AF7-DB15-FFF1-C4185A0B06A7}"/>
              </a:ext>
            </a:extLst>
          </p:cNvPr>
          <p:cNvSpPr txBox="1"/>
          <p:nvPr/>
        </p:nvSpPr>
        <p:spPr>
          <a:xfrm>
            <a:off x="2047637" y="2747884"/>
            <a:ext cx="64681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Compliance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with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 other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non-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financial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obligations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grant: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6" name="object 7">
            <a:extLst>
              <a:ext uri="{FF2B5EF4-FFF2-40B4-BE49-F238E27FC236}">
                <a16:creationId xmlns:a16="http://schemas.microsoft.com/office/drawing/2014/main" id="{B8FF4FF4-9CC2-625D-71A2-6A84A7F41D82}"/>
              </a:ext>
            </a:extLst>
          </p:cNvPr>
          <p:cNvSpPr txBox="1"/>
          <p:nvPr/>
        </p:nvSpPr>
        <p:spPr>
          <a:xfrm>
            <a:off x="2430161" y="3297287"/>
            <a:ext cx="2121518" cy="203136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46300"/>
              </a:lnSpc>
              <a:spcBef>
                <a:spcPts val="95"/>
              </a:spcBef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IPR</a:t>
            </a:r>
            <a:r>
              <a:rPr sz="18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obligations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Ethics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and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integrity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Open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science Dissemination</a:t>
            </a:r>
            <a:endParaRPr sz="1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Etc.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7" name="object 12">
            <a:extLst>
              <a:ext uri="{FF2B5EF4-FFF2-40B4-BE49-F238E27FC236}">
                <a16:creationId xmlns:a16="http://schemas.microsoft.com/office/drawing/2014/main" id="{260EE739-6085-67BA-F96E-B9FB75943AF0}"/>
              </a:ext>
            </a:extLst>
          </p:cNvPr>
          <p:cNvSpPr txBox="1"/>
          <p:nvPr/>
        </p:nvSpPr>
        <p:spPr>
          <a:xfrm>
            <a:off x="2760726" y="5806440"/>
            <a:ext cx="5294630" cy="6470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rgbClr val="AFD10E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1490345" marR="300355" indent="-1180465">
              <a:lnSpc>
                <a:spcPct val="100000"/>
              </a:lnSpc>
              <a:spcBef>
                <a:spcPts val="315"/>
              </a:spcBef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No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financial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checks,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reviews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and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audits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by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the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European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Commission</a:t>
            </a:r>
            <a:endParaRPr sz="1800" dirty="0">
              <a:latin typeface="Arial"/>
              <a:cs typeface="Arial"/>
            </a:endParaRPr>
          </a:p>
        </p:txBody>
      </p:sp>
      <p:grpSp>
        <p:nvGrpSpPr>
          <p:cNvPr id="8" name="object 8">
            <a:extLst>
              <a:ext uri="{FF2B5EF4-FFF2-40B4-BE49-F238E27FC236}">
                <a16:creationId xmlns:a16="http://schemas.microsoft.com/office/drawing/2014/main" id="{707830E8-9DFB-2379-E074-B0BB540DCC02}"/>
              </a:ext>
            </a:extLst>
          </p:cNvPr>
          <p:cNvGrpSpPr/>
          <p:nvPr/>
        </p:nvGrpSpPr>
        <p:grpSpPr>
          <a:xfrm>
            <a:off x="1585722" y="5698235"/>
            <a:ext cx="864235" cy="863600"/>
            <a:chOff x="1585722" y="5698235"/>
            <a:chExt cx="864235" cy="863600"/>
          </a:xfrm>
        </p:grpSpPr>
        <p:sp>
          <p:nvSpPr>
            <p:cNvPr id="9" name="object 9">
              <a:extLst>
                <a:ext uri="{FF2B5EF4-FFF2-40B4-BE49-F238E27FC236}">
                  <a16:creationId xmlns:a16="http://schemas.microsoft.com/office/drawing/2014/main" id="{3DB701B4-5D0F-E5C0-2BCF-AAA7F08FCA34}"/>
                </a:ext>
              </a:extLst>
            </p:cNvPr>
            <p:cNvSpPr/>
            <p:nvPr/>
          </p:nvSpPr>
          <p:spPr>
            <a:xfrm>
              <a:off x="1585722" y="5698235"/>
              <a:ext cx="864235" cy="863600"/>
            </a:xfrm>
            <a:custGeom>
              <a:avLst/>
              <a:gdLst/>
              <a:ahLst/>
              <a:cxnLst/>
              <a:rect l="l" t="t" r="r" b="b"/>
              <a:pathLst>
                <a:path w="864235" h="863600">
                  <a:moveTo>
                    <a:pt x="432054" y="0"/>
                  </a:moveTo>
                  <a:lnTo>
                    <a:pt x="384976" y="2533"/>
                  </a:lnTo>
                  <a:lnTo>
                    <a:pt x="339367" y="9956"/>
                  </a:lnTo>
                  <a:lnTo>
                    <a:pt x="295490" y="22007"/>
                  </a:lnTo>
                  <a:lnTo>
                    <a:pt x="253608" y="38421"/>
                  </a:lnTo>
                  <a:lnTo>
                    <a:pt x="213986" y="58936"/>
                  </a:lnTo>
                  <a:lnTo>
                    <a:pt x="176887" y="83288"/>
                  </a:lnTo>
                  <a:lnTo>
                    <a:pt x="142573" y="111214"/>
                  </a:lnTo>
                  <a:lnTo>
                    <a:pt x="111310" y="142450"/>
                  </a:lnTo>
                  <a:lnTo>
                    <a:pt x="83360" y="176733"/>
                  </a:lnTo>
                  <a:lnTo>
                    <a:pt x="58987" y="213800"/>
                  </a:lnTo>
                  <a:lnTo>
                    <a:pt x="38454" y="253387"/>
                  </a:lnTo>
                  <a:lnTo>
                    <a:pt x="22026" y="295231"/>
                  </a:lnTo>
                  <a:lnTo>
                    <a:pt x="9965" y="339069"/>
                  </a:lnTo>
                  <a:lnTo>
                    <a:pt x="2535" y="384637"/>
                  </a:lnTo>
                  <a:lnTo>
                    <a:pt x="0" y="431672"/>
                  </a:lnTo>
                  <a:lnTo>
                    <a:pt x="2535" y="478708"/>
                  </a:lnTo>
                  <a:lnTo>
                    <a:pt x="9965" y="524276"/>
                  </a:lnTo>
                  <a:lnTo>
                    <a:pt x="22026" y="568114"/>
                  </a:lnTo>
                  <a:lnTo>
                    <a:pt x="38454" y="609958"/>
                  </a:lnTo>
                  <a:lnTo>
                    <a:pt x="58987" y="649545"/>
                  </a:lnTo>
                  <a:lnTo>
                    <a:pt x="83360" y="686612"/>
                  </a:lnTo>
                  <a:lnTo>
                    <a:pt x="111310" y="720895"/>
                  </a:lnTo>
                  <a:lnTo>
                    <a:pt x="142573" y="752131"/>
                  </a:lnTo>
                  <a:lnTo>
                    <a:pt x="176887" y="780057"/>
                  </a:lnTo>
                  <a:lnTo>
                    <a:pt x="213986" y="804409"/>
                  </a:lnTo>
                  <a:lnTo>
                    <a:pt x="253608" y="824924"/>
                  </a:lnTo>
                  <a:lnTo>
                    <a:pt x="295490" y="841338"/>
                  </a:lnTo>
                  <a:lnTo>
                    <a:pt x="339367" y="853389"/>
                  </a:lnTo>
                  <a:lnTo>
                    <a:pt x="384976" y="860812"/>
                  </a:lnTo>
                  <a:lnTo>
                    <a:pt x="432054" y="863345"/>
                  </a:lnTo>
                  <a:lnTo>
                    <a:pt x="479131" y="860812"/>
                  </a:lnTo>
                  <a:lnTo>
                    <a:pt x="524740" y="853389"/>
                  </a:lnTo>
                  <a:lnTo>
                    <a:pt x="568617" y="841338"/>
                  </a:lnTo>
                  <a:lnTo>
                    <a:pt x="610499" y="824924"/>
                  </a:lnTo>
                  <a:lnTo>
                    <a:pt x="650121" y="804409"/>
                  </a:lnTo>
                  <a:lnTo>
                    <a:pt x="687220" y="780057"/>
                  </a:lnTo>
                  <a:lnTo>
                    <a:pt x="721534" y="752131"/>
                  </a:lnTo>
                  <a:lnTo>
                    <a:pt x="752797" y="720895"/>
                  </a:lnTo>
                  <a:lnTo>
                    <a:pt x="780747" y="686612"/>
                  </a:lnTo>
                  <a:lnTo>
                    <a:pt x="805120" y="649545"/>
                  </a:lnTo>
                  <a:lnTo>
                    <a:pt x="825653" y="609958"/>
                  </a:lnTo>
                  <a:lnTo>
                    <a:pt x="842081" y="568114"/>
                  </a:lnTo>
                  <a:lnTo>
                    <a:pt x="854142" y="524276"/>
                  </a:lnTo>
                  <a:lnTo>
                    <a:pt x="861572" y="478708"/>
                  </a:lnTo>
                  <a:lnTo>
                    <a:pt x="864108" y="431672"/>
                  </a:lnTo>
                  <a:lnTo>
                    <a:pt x="861572" y="384637"/>
                  </a:lnTo>
                  <a:lnTo>
                    <a:pt x="854142" y="339069"/>
                  </a:lnTo>
                  <a:lnTo>
                    <a:pt x="842081" y="295231"/>
                  </a:lnTo>
                  <a:lnTo>
                    <a:pt x="825653" y="253387"/>
                  </a:lnTo>
                  <a:lnTo>
                    <a:pt x="805120" y="213800"/>
                  </a:lnTo>
                  <a:lnTo>
                    <a:pt x="780747" y="176733"/>
                  </a:lnTo>
                  <a:lnTo>
                    <a:pt x="752797" y="142450"/>
                  </a:lnTo>
                  <a:lnTo>
                    <a:pt x="721534" y="111214"/>
                  </a:lnTo>
                  <a:lnTo>
                    <a:pt x="687220" y="83288"/>
                  </a:lnTo>
                  <a:lnTo>
                    <a:pt x="650121" y="58936"/>
                  </a:lnTo>
                  <a:lnTo>
                    <a:pt x="610499" y="38421"/>
                  </a:lnTo>
                  <a:lnTo>
                    <a:pt x="568617" y="22007"/>
                  </a:lnTo>
                  <a:lnTo>
                    <a:pt x="524740" y="9956"/>
                  </a:lnTo>
                  <a:lnTo>
                    <a:pt x="479131" y="2533"/>
                  </a:lnTo>
                  <a:lnTo>
                    <a:pt x="432054" y="0"/>
                  </a:lnTo>
                  <a:close/>
                </a:path>
              </a:pathLst>
            </a:custGeom>
            <a:solidFill>
              <a:srgbClr val="0044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>
              <a:extLst>
                <a:ext uri="{FF2B5EF4-FFF2-40B4-BE49-F238E27FC236}">
                  <a16:creationId xmlns:a16="http://schemas.microsoft.com/office/drawing/2014/main" id="{EFFCA13B-E989-5082-4815-F328FB656B7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20011" y="5731763"/>
              <a:ext cx="795527" cy="795527"/>
            </a:xfrm>
            <a:prstGeom prst="rect">
              <a:avLst/>
            </a:prstGeom>
          </p:spPr>
        </p:pic>
      </p:grpSp>
      <p:grpSp>
        <p:nvGrpSpPr>
          <p:cNvPr id="11" name="object 13">
            <a:extLst>
              <a:ext uri="{FF2B5EF4-FFF2-40B4-BE49-F238E27FC236}">
                <a16:creationId xmlns:a16="http://schemas.microsoft.com/office/drawing/2014/main" id="{CAA133E9-F39E-EF0F-E957-7ECD96341BAA}"/>
              </a:ext>
            </a:extLst>
          </p:cNvPr>
          <p:cNvGrpSpPr/>
          <p:nvPr/>
        </p:nvGrpSpPr>
        <p:grpSpPr>
          <a:xfrm>
            <a:off x="9789286" y="299338"/>
            <a:ext cx="1936114" cy="1071880"/>
            <a:chOff x="9789286" y="299338"/>
            <a:chExt cx="1936114" cy="1071880"/>
          </a:xfrm>
        </p:grpSpPr>
        <p:pic>
          <p:nvPicPr>
            <p:cNvPr id="12" name="object 14">
              <a:extLst>
                <a:ext uri="{FF2B5EF4-FFF2-40B4-BE49-F238E27FC236}">
                  <a16:creationId xmlns:a16="http://schemas.microsoft.com/office/drawing/2014/main" id="{4A570D4F-6567-426D-9E21-F34A3D5EBC8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92461" y="302513"/>
              <a:ext cx="1929384" cy="1065275"/>
            </a:xfrm>
            <a:prstGeom prst="rect">
              <a:avLst/>
            </a:prstGeom>
          </p:spPr>
        </p:pic>
        <p:sp>
          <p:nvSpPr>
            <p:cNvPr id="13" name="object 15">
              <a:extLst>
                <a:ext uri="{FF2B5EF4-FFF2-40B4-BE49-F238E27FC236}">
                  <a16:creationId xmlns:a16="http://schemas.microsoft.com/office/drawing/2014/main" id="{C7D81F57-2F5D-7A6C-7FCD-AAA053501A76}"/>
                </a:ext>
              </a:extLst>
            </p:cNvPr>
            <p:cNvSpPr/>
            <p:nvPr/>
          </p:nvSpPr>
          <p:spPr>
            <a:xfrm>
              <a:off x="9792461" y="302513"/>
              <a:ext cx="1929764" cy="1065530"/>
            </a:xfrm>
            <a:custGeom>
              <a:avLst/>
              <a:gdLst/>
              <a:ahLst/>
              <a:cxnLst/>
              <a:rect l="l" t="t" r="r" b="b"/>
              <a:pathLst>
                <a:path w="1929765" h="1065530">
                  <a:moveTo>
                    <a:pt x="0" y="532638"/>
                  </a:moveTo>
                  <a:lnTo>
                    <a:pt x="7516" y="465824"/>
                  </a:lnTo>
                  <a:lnTo>
                    <a:pt x="29462" y="401487"/>
                  </a:lnTo>
                  <a:lnTo>
                    <a:pt x="64934" y="340127"/>
                  </a:lnTo>
                  <a:lnTo>
                    <a:pt x="113027" y="282241"/>
                  </a:lnTo>
                  <a:lnTo>
                    <a:pt x="141525" y="254757"/>
                  </a:lnTo>
                  <a:lnTo>
                    <a:pt x="172839" y="228329"/>
                  </a:lnTo>
                  <a:lnTo>
                    <a:pt x="206856" y="203019"/>
                  </a:lnTo>
                  <a:lnTo>
                    <a:pt x="243464" y="178890"/>
                  </a:lnTo>
                  <a:lnTo>
                    <a:pt x="282549" y="156005"/>
                  </a:lnTo>
                  <a:lnTo>
                    <a:pt x="323999" y="134424"/>
                  </a:lnTo>
                  <a:lnTo>
                    <a:pt x="367700" y="114212"/>
                  </a:lnTo>
                  <a:lnTo>
                    <a:pt x="413540" y="95430"/>
                  </a:lnTo>
                  <a:lnTo>
                    <a:pt x="461405" y="78140"/>
                  </a:lnTo>
                  <a:lnTo>
                    <a:pt x="511182" y="62406"/>
                  </a:lnTo>
                  <a:lnTo>
                    <a:pt x="562759" y="48289"/>
                  </a:lnTo>
                  <a:lnTo>
                    <a:pt x="616023" y="35852"/>
                  </a:lnTo>
                  <a:lnTo>
                    <a:pt x="670860" y="25157"/>
                  </a:lnTo>
                  <a:lnTo>
                    <a:pt x="727157" y="16267"/>
                  </a:lnTo>
                  <a:lnTo>
                    <a:pt x="784802" y="9243"/>
                  </a:lnTo>
                  <a:lnTo>
                    <a:pt x="843681" y="4149"/>
                  </a:lnTo>
                  <a:lnTo>
                    <a:pt x="903682" y="1047"/>
                  </a:lnTo>
                  <a:lnTo>
                    <a:pt x="964691" y="0"/>
                  </a:lnTo>
                  <a:lnTo>
                    <a:pt x="1025701" y="1047"/>
                  </a:lnTo>
                  <a:lnTo>
                    <a:pt x="1085702" y="4149"/>
                  </a:lnTo>
                  <a:lnTo>
                    <a:pt x="1144581" y="9243"/>
                  </a:lnTo>
                  <a:lnTo>
                    <a:pt x="1202226" y="16267"/>
                  </a:lnTo>
                  <a:lnTo>
                    <a:pt x="1258523" y="25157"/>
                  </a:lnTo>
                  <a:lnTo>
                    <a:pt x="1313360" y="35852"/>
                  </a:lnTo>
                  <a:lnTo>
                    <a:pt x="1366624" y="48289"/>
                  </a:lnTo>
                  <a:lnTo>
                    <a:pt x="1418201" y="62406"/>
                  </a:lnTo>
                  <a:lnTo>
                    <a:pt x="1467978" y="78140"/>
                  </a:lnTo>
                  <a:lnTo>
                    <a:pt x="1515843" y="95430"/>
                  </a:lnTo>
                  <a:lnTo>
                    <a:pt x="1561683" y="114212"/>
                  </a:lnTo>
                  <a:lnTo>
                    <a:pt x="1605384" y="134424"/>
                  </a:lnTo>
                  <a:lnTo>
                    <a:pt x="1646834" y="156005"/>
                  </a:lnTo>
                  <a:lnTo>
                    <a:pt x="1685919" y="178890"/>
                  </a:lnTo>
                  <a:lnTo>
                    <a:pt x="1722527" y="203019"/>
                  </a:lnTo>
                  <a:lnTo>
                    <a:pt x="1756544" y="228329"/>
                  </a:lnTo>
                  <a:lnTo>
                    <a:pt x="1787858" y="254757"/>
                  </a:lnTo>
                  <a:lnTo>
                    <a:pt x="1816356" y="282241"/>
                  </a:lnTo>
                  <a:lnTo>
                    <a:pt x="1841924" y="310718"/>
                  </a:lnTo>
                  <a:lnTo>
                    <a:pt x="1883820" y="370404"/>
                  </a:lnTo>
                  <a:lnTo>
                    <a:pt x="1912641" y="433315"/>
                  </a:lnTo>
                  <a:lnTo>
                    <a:pt x="1927486" y="498952"/>
                  </a:lnTo>
                  <a:lnTo>
                    <a:pt x="1929383" y="532638"/>
                  </a:lnTo>
                  <a:lnTo>
                    <a:pt x="1927486" y="566323"/>
                  </a:lnTo>
                  <a:lnTo>
                    <a:pt x="1912641" y="631960"/>
                  </a:lnTo>
                  <a:lnTo>
                    <a:pt x="1883820" y="694871"/>
                  </a:lnTo>
                  <a:lnTo>
                    <a:pt x="1841924" y="754557"/>
                  </a:lnTo>
                  <a:lnTo>
                    <a:pt x="1816356" y="783034"/>
                  </a:lnTo>
                  <a:lnTo>
                    <a:pt x="1787858" y="810518"/>
                  </a:lnTo>
                  <a:lnTo>
                    <a:pt x="1756544" y="836946"/>
                  </a:lnTo>
                  <a:lnTo>
                    <a:pt x="1722527" y="862256"/>
                  </a:lnTo>
                  <a:lnTo>
                    <a:pt x="1685919" y="886385"/>
                  </a:lnTo>
                  <a:lnTo>
                    <a:pt x="1646834" y="909270"/>
                  </a:lnTo>
                  <a:lnTo>
                    <a:pt x="1605384" y="930851"/>
                  </a:lnTo>
                  <a:lnTo>
                    <a:pt x="1561683" y="951063"/>
                  </a:lnTo>
                  <a:lnTo>
                    <a:pt x="1515843" y="969845"/>
                  </a:lnTo>
                  <a:lnTo>
                    <a:pt x="1467978" y="987135"/>
                  </a:lnTo>
                  <a:lnTo>
                    <a:pt x="1418201" y="1002869"/>
                  </a:lnTo>
                  <a:lnTo>
                    <a:pt x="1366624" y="1016986"/>
                  </a:lnTo>
                  <a:lnTo>
                    <a:pt x="1313360" y="1029423"/>
                  </a:lnTo>
                  <a:lnTo>
                    <a:pt x="1258523" y="1040118"/>
                  </a:lnTo>
                  <a:lnTo>
                    <a:pt x="1202226" y="1049008"/>
                  </a:lnTo>
                  <a:lnTo>
                    <a:pt x="1144581" y="1056032"/>
                  </a:lnTo>
                  <a:lnTo>
                    <a:pt x="1085702" y="1061126"/>
                  </a:lnTo>
                  <a:lnTo>
                    <a:pt x="1025701" y="1064228"/>
                  </a:lnTo>
                  <a:lnTo>
                    <a:pt x="964691" y="1065276"/>
                  </a:lnTo>
                  <a:lnTo>
                    <a:pt x="903682" y="1064228"/>
                  </a:lnTo>
                  <a:lnTo>
                    <a:pt x="843681" y="1061126"/>
                  </a:lnTo>
                  <a:lnTo>
                    <a:pt x="784802" y="1056032"/>
                  </a:lnTo>
                  <a:lnTo>
                    <a:pt x="727157" y="1049008"/>
                  </a:lnTo>
                  <a:lnTo>
                    <a:pt x="670860" y="1040118"/>
                  </a:lnTo>
                  <a:lnTo>
                    <a:pt x="616023" y="1029423"/>
                  </a:lnTo>
                  <a:lnTo>
                    <a:pt x="562759" y="1016986"/>
                  </a:lnTo>
                  <a:lnTo>
                    <a:pt x="511182" y="1002869"/>
                  </a:lnTo>
                  <a:lnTo>
                    <a:pt x="461405" y="987135"/>
                  </a:lnTo>
                  <a:lnTo>
                    <a:pt x="413540" y="969845"/>
                  </a:lnTo>
                  <a:lnTo>
                    <a:pt x="367700" y="951063"/>
                  </a:lnTo>
                  <a:lnTo>
                    <a:pt x="323999" y="930851"/>
                  </a:lnTo>
                  <a:lnTo>
                    <a:pt x="282549" y="909270"/>
                  </a:lnTo>
                  <a:lnTo>
                    <a:pt x="243464" y="886385"/>
                  </a:lnTo>
                  <a:lnTo>
                    <a:pt x="206856" y="862256"/>
                  </a:lnTo>
                  <a:lnTo>
                    <a:pt x="172839" y="836946"/>
                  </a:lnTo>
                  <a:lnTo>
                    <a:pt x="141525" y="810518"/>
                  </a:lnTo>
                  <a:lnTo>
                    <a:pt x="113027" y="783034"/>
                  </a:lnTo>
                  <a:lnTo>
                    <a:pt x="87459" y="754557"/>
                  </a:lnTo>
                  <a:lnTo>
                    <a:pt x="45563" y="694871"/>
                  </a:lnTo>
                  <a:lnTo>
                    <a:pt x="16742" y="631960"/>
                  </a:lnTo>
                  <a:lnTo>
                    <a:pt x="1897" y="566323"/>
                  </a:lnTo>
                  <a:lnTo>
                    <a:pt x="0" y="532638"/>
                  </a:lnTo>
                  <a:close/>
                </a:path>
              </a:pathLst>
            </a:custGeom>
            <a:ln w="6350">
              <a:solidFill>
                <a:srgbClr val="AFD10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6">
            <a:extLst>
              <a:ext uri="{FF2B5EF4-FFF2-40B4-BE49-F238E27FC236}">
                <a16:creationId xmlns:a16="http://schemas.microsoft.com/office/drawing/2014/main" id="{8C5A4518-C063-38E0-D8E3-01EDA484AB01}"/>
              </a:ext>
            </a:extLst>
          </p:cNvPr>
          <p:cNvSpPr txBox="1"/>
          <p:nvPr/>
        </p:nvSpPr>
        <p:spPr>
          <a:xfrm>
            <a:off x="10159745" y="542063"/>
            <a:ext cx="11944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265" marR="5080" indent="-762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Art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25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lump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sum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MGA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5" name="object 6">
            <a:extLst>
              <a:ext uri="{FF2B5EF4-FFF2-40B4-BE49-F238E27FC236}">
                <a16:creationId xmlns:a16="http://schemas.microsoft.com/office/drawing/2014/main" id="{A6BFD832-ADF5-8A50-977F-8C7E57ED0970}"/>
              </a:ext>
            </a:extLst>
          </p:cNvPr>
          <p:cNvSpPr txBox="1"/>
          <p:nvPr/>
        </p:nvSpPr>
        <p:spPr>
          <a:xfrm>
            <a:off x="2047637" y="3195179"/>
            <a:ext cx="175895" cy="2179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740"/>
              </a:lnSpc>
              <a:spcBef>
                <a:spcPts val="100"/>
              </a:spcBef>
            </a:pPr>
            <a:r>
              <a:rPr sz="3600" spc="-1980" dirty="0">
                <a:solidFill>
                  <a:srgbClr val="4D4D4D"/>
                </a:solidFill>
                <a:latin typeface="Apple SD Gothic Neo Light"/>
                <a:cs typeface="Apple SD Gothic Neo Light"/>
              </a:rPr>
              <a:t>〉</a:t>
            </a:r>
            <a:endParaRPr sz="3600">
              <a:latin typeface="Apple SD Gothic Neo Light"/>
              <a:cs typeface="Apple SD Gothic Neo Light"/>
            </a:endParaRPr>
          </a:p>
          <a:p>
            <a:pPr marL="12700">
              <a:lnSpc>
                <a:spcPts val="3160"/>
              </a:lnSpc>
            </a:pPr>
            <a:r>
              <a:rPr sz="3600" spc="-1980" dirty="0">
                <a:solidFill>
                  <a:srgbClr val="4D4D4D"/>
                </a:solidFill>
                <a:latin typeface="Apple SD Gothic Neo Light"/>
                <a:cs typeface="Apple SD Gothic Neo Light"/>
              </a:rPr>
              <a:t>〉</a:t>
            </a:r>
            <a:endParaRPr sz="3600">
              <a:latin typeface="Apple SD Gothic Neo Light"/>
              <a:cs typeface="Apple SD Gothic Neo Light"/>
            </a:endParaRPr>
          </a:p>
          <a:p>
            <a:pPr marL="12700">
              <a:lnSpc>
                <a:spcPts val="3160"/>
              </a:lnSpc>
            </a:pPr>
            <a:r>
              <a:rPr sz="3600" spc="-1980" dirty="0">
                <a:solidFill>
                  <a:srgbClr val="4D4D4D"/>
                </a:solidFill>
                <a:latin typeface="Apple SD Gothic Neo Light"/>
                <a:cs typeface="Apple SD Gothic Neo Light"/>
              </a:rPr>
              <a:t>〉</a:t>
            </a:r>
            <a:endParaRPr sz="3600">
              <a:latin typeface="Apple SD Gothic Neo Light"/>
              <a:cs typeface="Apple SD Gothic Neo Light"/>
            </a:endParaRPr>
          </a:p>
          <a:p>
            <a:pPr marL="12700">
              <a:lnSpc>
                <a:spcPts val="3160"/>
              </a:lnSpc>
            </a:pPr>
            <a:r>
              <a:rPr sz="3600" spc="-1980" dirty="0">
                <a:solidFill>
                  <a:srgbClr val="4D4D4D"/>
                </a:solidFill>
                <a:latin typeface="Apple SD Gothic Neo Light"/>
                <a:cs typeface="Apple SD Gothic Neo Light"/>
              </a:rPr>
              <a:t>〉</a:t>
            </a:r>
            <a:endParaRPr sz="3600">
              <a:latin typeface="Apple SD Gothic Neo Light"/>
              <a:cs typeface="Apple SD Gothic Neo Light"/>
            </a:endParaRPr>
          </a:p>
          <a:p>
            <a:pPr marL="12700">
              <a:lnSpc>
                <a:spcPts val="3740"/>
              </a:lnSpc>
            </a:pPr>
            <a:r>
              <a:rPr sz="3600" spc="-1980" dirty="0">
                <a:solidFill>
                  <a:srgbClr val="4D4D4D"/>
                </a:solidFill>
                <a:latin typeface="Apple SD Gothic Neo Light"/>
                <a:cs typeface="Apple SD Gothic Neo Light"/>
              </a:rPr>
              <a:t>〉</a:t>
            </a:r>
            <a:endParaRPr sz="3600">
              <a:latin typeface="Apple SD Gothic Neo Light"/>
              <a:cs typeface="Apple SD Gothic Neo Light"/>
            </a:endParaRPr>
          </a:p>
        </p:txBody>
      </p:sp>
    </p:spTree>
    <p:extLst>
      <p:ext uri="{BB962C8B-B14F-4D97-AF65-F5344CB8AC3E}">
        <p14:creationId xmlns:p14="http://schemas.microsoft.com/office/powerpoint/2010/main" val="32053848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>
            <a:extLst>
              <a:ext uri="{FF2B5EF4-FFF2-40B4-BE49-F238E27FC236}">
                <a16:creationId xmlns:a16="http://schemas.microsoft.com/office/drawing/2014/main" id="{D38CCF96-283F-4FC4-D228-FEA1FBA57C74}"/>
              </a:ext>
            </a:extLst>
          </p:cNvPr>
          <p:cNvSpPr txBox="1">
            <a:spLocks/>
          </p:cNvSpPr>
          <p:nvPr/>
        </p:nvSpPr>
        <p:spPr>
          <a:xfrm>
            <a:off x="916939" y="366810"/>
            <a:ext cx="363537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3200" dirty="0"/>
              <a:t>Keeping</a:t>
            </a:r>
            <a:r>
              <a:rPr lang="en-GB" sz="3200" spc="-90" dirty="0"/>
              <a:t> </a:t>
            </a:r>
            <a:r>
              <a:rPr lang="en-GB" sz="3200" spc="-10" dirty="0"/>
              <a:t>records</a:t>
            </a:r>
          </a:p>
        </p:txBody>
      </p:sp>
      <p:sp>
        <p:nvSpPr>
          <p:cNvPr id="3" name="object 8">
            <a:extLst>
              <a:ext uri="{FF2B5EF4-FFF2-40B4-BE49-F238E27FC236}">
                <a16:creationId xmlns:a16="http://schemas.microsoft.com/office/drawing/2014/main" id="{E4615258-A9B3-EE90-CD80-8D9AF88F1FD2}"/>
              </a:ext>
            </a:extLst>
          </p:cNvPr>
          <p:cNvSpPr txBox="1"/>
          <p:nvPr/>
        </p:nvSpPr>
        <p:spPr>
          <a:xfrm>
            <a:off x="1561716" y="1368263"/>
            <a:ext cx="21310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solidFill>
                  <a:srgbClr val="4D4D4D"/>
                </a:solidFill>
                <a:latin typeface="Arial"/>
                <a:cs typeface="Arial"/>
              </a:rPr>
              <a:t>You</a:t>
            </a:r>
            <a:r>
              <a:rPr sz="2400" spc="-6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D4D4D"/>
                </a:solidFill>
                <a:latin typeface="Arial"/>
                <a:cs typeface="Arial"/>
              </a:rPr>
              <a:t>need</a:t>
            </a:r>
            <a:r>
              <a:rPr sz="2400" b="1" spc="-5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4D4D4D"/>
                </a:solidFill>
                <a:latin typeface="Arial"/>
                <a:cs typeface="Arial"/>
              </a:rPr>
              <a:t>(e.g.)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4" name="object 19">
            <a:extLst>
              <a:ext uri="{FF2B5EF4-FFF2-40B4-BE49-F238E27FC236}">
                <a16:creationId xmlns:a16="http://schemas.microsoft.com/office/drawing/2014/main" id="{0CF23E73-368B-AC54-2278-B1BC6192049F}"/>
              </a:ext>
            </a:extLst>
          </p:cNvPr>
          <p:cNvSpPr txBox="1"/>
          <p:nvPr/>
        </p:nvSpPr>
        <p:spPr>
          <a:xfrm>
            <a:off x="5693354" y="1368263"/>
            <a:ext cx="22707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0" dirty="0">
                <a:solidFill>
                  <a:srgbClr val="4D4D4D"/>
                </a:solidFill>
                <a:latin typeface="Arial"/>
                <a:cs typeface="Arial"/>
              </a:rPr>
              <a:t>You</a:t>
            </a:r>
            <a:r>
              <a:rPr sz="2400" spc="-6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4D4D4D"/>
                </a:solidFill>
                <a:latin typeface="Arial"/>
                <a:cs typeface="Arial"/>
              </a:rPr>
              <a:t>don't</a:t>
            </a:r>
            <a:r>
              <a:rPr sz="2400" b="1" spc="-5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4D4D4D"/>
                </a:solidFill>
                <a:latin typeface="Arial"/>
                <a:cs typeface="Arial"/>
              </a:rPr>
              <a:t>need*</a:t>
            </a:r>
            <a:endParaRPr sz="2400" dirty="0">
              <a:latin typeface="Arial"/>
              <a:cs typeface="Arial"/>
            </a:endParaRPr>
          </a:p>
        </p:txBody>
      </p:sp>
      <p:grpSp>
        <p:nvGrpSpPr>
          <p:cNvPr id="5" name="object 3">
            <a:extLst>
              <a:ext uri="{FF2B5EF4-FFF2-40B4-BE49-F238E27FC236}">
                <a16:creationId xmlns:a16="http://schemas.microsoft.com/office/drawing/2014/main" id="{B1CD8736-428D-E404-8916-44168329087B}"/>
              </a:ext>
            </a:extLst>
          </p:cNvPr>
          <p:cNvGrpSpPr/>
          <p:nvPr/>
        </p:nvGrpSpPr>
        <p:grpSpPr>
          <a:xfrm>
            <a:off x="1509649" y="1975992"/>
            <a:ext cx="3727450" cy="449580"/>
            <a:chOff x="1509649" y="1975992"/>
            <a:chExt cx="3727450" cy="449580"/>
          </a:xfrm>
        </p:grpSpPr>
        <p:sp>
          <p:nvSpPr>
            <p:cNvPr id="6" name="object 4">
              <a:extLst>
                <a:ext uri="{FF2B5EF4-FFF2-40B4-BE49-F238E27FC236}">
                  <a16:creationId xmlns:a16="http://schemas.microsoft.com/office/drawing/2014/main" id="{5B761DCC-A00B-1F28-5708-4508E4801B5E}"/>
                </a:ext>
              </a:extLst>
            </p:cNvPr>
            <p:cNvSpPr/>
            <p:nvPr/>
          </p:nvSpPr>
          <p:spPr>
            <a:xfrm>
              <a:off x="1519047" y="1982342"/>
              <a:ext cx="3712210" cy="436880"/>
            </a:xfrm>
            <a:custGeom>
              <a:avLst/>
              <a:gdLst/>
              <a:ahLst/>
              <a:cxnLst/>
              <a:rect l="l" t="t" r="r" b="b"/>
              <a:pathLst>
                <a:path w="3712210" h="436880">
                  <a:moveTo>
                    <a:pt x="3711702" y="0"/>
                  </a:moveTo>
                  <a:lnTo>
                    <a:pt x="0" y="0"/>
                  </a:lnTo>
                  <a:lnTo>
                    <a:pt x="0" y="436625"/>
                  </a:lnTo>
                  <a:lnTo>
                    <a:pt x="3711702" y="436625"/>
                  </a:lnTo>
                  <a:lnTo>
                    <a:pt x="3711702" y="0"/>
                  </a:lnTo>
                  <a:close/>
                </a:path>
              </a:pathLst>
            </a:custGeom>
            <a:solidFill>
              <a:srgbClr val="F39E0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5">
              <a:extLst>
                <a:ext uri="{FF2B5EF4-FFF2-40B4-BE49-F238E27FC236}">
                  <a16:creationId xmlns:a16="http://schemas.microsoft.com/office/drawing/2014/main" id="{88245222-169B-D5BC-4C93-953CC54EFD55}"/>
                </a:ext>
              </a:extLst>
            </p:cNvPr>
            <p:cNvSpPr/>
            <p:nvPr/>
          </p:nvSpPr>
          <p:spPr>
            <a:xfrm>
              <a:off x="1519047" y="1982342"/>
              <a:ext cx="3712210" cy="436880"/>
            </a:xfrm>
            <a:custGeom>
              <a:avLst/>
              <a:gdLst/>
              <a:ahLst/>
              <a:cxnLst/>
              <a:rect l="l" t="t" r="r" b="b"/>
              <a:pathLst>
                <a:path w="3712210" h="436880">
                  <a:moveTo>
                    <a:pt x="0" y="0"/>
                  </a:moveTo>
                  <a:lnTo>
                    <a:pt x="3711702" y="0"/>
                  </a:lnTo>
                  <a:lnTo>
                    <a:pt x="3711702" y="436625"/>
                  </a:lnTo>
                  <a:lnTo>
                    <a:pt x="0" y="436625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39E0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6">
              <a:extLst>
                <a:ext uri="{FF2B5EF4-FFF2-40B4-BE49-F238E27FC236}">
                  <a16:creationId xmlns:a16="http://schemas.microsoft.com/office/drawing/2014/main" id="{B4B761BA-C57C-81D2-33EA-41DB92F0F702}"/>
                </a:ext>
              </a:extLst>
            </p:cNvPr>
            <p:cNvSpPr/>
            <p:nvPr/>
          </p:nvSpPr>
          <p:spPr>
            <a:xfrm>
              <a:off x="1515999" y="2146172"/>
              <a:ext cx="272415" cy="273050"/>
            </a:xfrm>
            <a:custGeom>
              <a:avLst/>
              <a:gdLst/>
              <a:ahLst/>
              <a:cxnLst/>
              <a:rect l="l" t="t" r="r" b="b"/>
              <a:pathLst>
                <a:path w="272414" h="273050">
                  <a:moveTo>
                    <a:pt x="272034" y="0"/>
                  </a:moveTo>
                  <a:lnTo>
                    <a:pt x="0" y="0"/>
                  </a:lnTo>
                  <a:lnTo>
                    <a:pt x="0" y="272796"/>
                  </a:lnTo>
                  <a:lnTo>
                    <a:pt x="272034" y="272796"/>
                  </a:lnTo>
                  <a:lnTo>
                    <a:pt x="272034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7">
              <a:extLst>
                <a:ext uri="{FF2B5EF4-FFF2-40B4-BE49-F238E27FC236}">
                  <a16:creationId xmlns:a16="http://schemas.microsoft.com/office/drawing/2014/main" id="{4F146971-62EE-264B-5713-32C0E62BDB3C}"/>
                </a:ext>
              </a:extLst>
            </p:cNvPr>
            <p:cNvSpPr/>
            <p:nvPr/>
          </p:nvSpPr>
          <p:spPr>
            <a:xfrm>
              <a:off x="1515999" y="2146172"/>
              <a:ext cx="272415" cy="273050"/>
            </a:xfrm>
            <a:custGeom>
              <a:avLst/>
              <a:gdLst/>
              <a:ahLst/>
              <a:cxnLst/>
              <a:rect l="l" t="t" r="r" b="b"/>
              <a:pathLst>
                <a:path w="272414" h="273050">
                  <a:moveTo>
                    <a:pt x="0" y="0"/>
                  </a:moveTo>
                  <a:lnTo>
                    <a:pt x="272034" y="0"/>
                  </a:lnTo>
                  <a:lnTo>
                    <a:pt x="272034" y="272796"/>
                  </a:lnTo>
                  <a:lnTo>
                    <a:pt x="0" y="272796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F39E0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4">
            <a:extLst>
              <a:ext uri="{FF2B5EF4-FFF2-40B4-BE49-F238E27FC236}">
                <a16:creationId xmlns:a16="http://schemas.microsoft.com/office/drawing/2014/main" id="{7A946AAA-687F-7BAA-69BE-EB0F13E362FD}"/>
              </a:ext>
            </a:extLst>
          </p:cNvPr>
          <p:cNvGrpSpPr/>
          <p:nvPr/>
        </p:nvGrpSpPr>
        <p:grpSpPr>
          <a:xfrm>
            <a:off x="5613780" y="1979041"/>
            <a:ext cx="3724910" cy="449580"/>
            <a:chOff x="5613780" y="1979041"/>
            <a:chExt cx="3724910" cy="449580"/>
          </a:xfrm>
        </p:grpSpPr>
        <p:sp>
          <p:nvSpPr>
            <p:cNvPr id="11" name="object 15">
              <a:extLst>
                <a:ext uri="{FF2B5EF4-FFF2-40B4-BE49-F238E27FC236}">
                  <a16:creationId xmlns:a16="http://schemas.microsoft.com/office/drawing/2014/main" id="{729E88C7-0B1D-2397-0635-8A502BF91300}"/>
                </a:ext>
              </a:extLst>
            </p:cNvPr>
            <p:cNvSpPr/>
            <p:nvPr/>
          </p:nvSpPr>
          <p:spPr>
            <a:xfrm>
              <a:off x="5620130" y="1985391"/>
              <a:ext cx="3712210" cy="436880"/>
            </a:xfrm>
            <a:custGeom>
              <a:avLst/>
              <a:gdLst/>
              <a:ahLst/>
              <a:cxnLst/>
              <a:rect l="l" t="t" r="r" b="b"/>
              <a:pathLst>
                <a:path w="3712209" h="436880">
                  <a:moveTo>
                    <a:pt x="3711702" y="0"/>
                  </a:moveTo>
                  <a:lnTo>
                    <a:pt x="0" y="0"/>
                  </a:lnTo>
                  <a:lnTo>
                    <a:pt x="0" y="436625"/>
                  </a:lnTo>
                  <a:lnTo>
                    <a:pt x="3711702" y="436625"/>
                  </a:lnTo>
                  <a:lnTo>
                    <a:pt x="3711702" y="0"/>
                  </a:lnTo>
                  <a:close/>
                </a:path>
              </a:pathLst>
            </a:custGeom>
            <a:solidFill>
              <a:srgbClr val="AFD1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6">
              <a:extLst>
                <a:ext uri="{FF2B5EF4-FFF2-40B4-BE49-F238E27FC236}">
                  <a16:creationId xmlns:a16="http://schemas.microsoft.com/office/drawing/2014/main" id="{3B9E2AD2-B12A-09D9-4631-181C058309AE}"/>
                </a:ext>
              </a:extLst>
            </p:cNvPr>
            <p:cNvSpPr/>
            <p:nvPr/>
          </p:nvSpPr>
          <p:spPr>
            <a:xfrm>
              <a:off x="5620130" y="1985391"/>
              <a:ext cx="3712210" cy="436880"/>
            </a:xfrm>
            <a:custGeom>
              <a:avLst/>
              <a:gdLst/>
              <a:ahLst/>
              <a:cxnLst/>
              <a:rect l="l" t="t" r="r" b="b"/>
              <a:pathLst>
                <a:path w="3712209" h="436880">
                  <a:moveTo>
                    <a:pt x="0" y="0"/>
                  </a:moveTo>
                  <a:lnTo>
                    <a:pt x="3711702" y="0"/>
                  </a:lnTo>
                  <a:lnTo>
                    <a:pt x="3711702" y="436625"/>
                  </a:lnTo>
                  <a:lnTo>
                    <a:pt x="0" y="436625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AFD10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7">
              <a:extLst>
                <a:ext uri="{FF2B5EF4-FFF2-40B4-BE49-F238E27FC236}">
                  <a16:creationId xmlns:a16="http://schemas.microsoft.com/office/drawing/2014/main" id="{567A9363-FD97-AAF8-33C1-8ACB634488D0}"/>
                </a:ext>
              </a:extLst>
            </p:cNvPr>
            <p:cNvSpPr/>
            <p:nvPr/>
          </p:nvSpPr>
          <p:spPr>
            <a:xfrm>
              <a:off x="5620130" y="2149221"/>
              <a:ext cx="273050" cy="273050"/>
            </a:xfrm>
            <a:custGeom>
              <a:avLst/>
              <a:gdLst/>
              <a:ahLst/>
              <a:cxnLst/>
              <a:rect l="l" t="t" r="r" b="b"/>
              <a:pathLst>
                <a:path w="273050" h="273050">
                  <a:moveTo>
                    <a:pt x="272796" y="0"/>
                  </a:moveTo>
                  <a:lnTo>
                    <a:pt x="0" y="0"/>
                  </a:lnTo>
                  <a:lnTo>
                    <a:pt x="0" y="272796"/>
                  </a:lnTo>
                  <a:lnTo>
                    <a:pt x="272796" y="272796"/>
                  </a:lnTo>
                  <a:lnTo>
                    <a:pt x="272796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8">
              <a:extLst>
                <a:ext uri="{FF2B5EF4-FFF2-40B4-BE49-F238E27FC236}">
                  <a16:creationId xmlns:a16="http://schemas.microsoft.com/office/drawing/2014/main" id="{BA949DD5-8939-9FD6-0092-6878AFB363D5}"/>
                </a:ext>
              </a:extLst>
            </p:cNvPr>
            <p:cNvSpPr/>
            <p:nvPr/>
          </p:nvSpPr>
          <p:spPr>
            <a:xfrm>
              <a:off x="5620130" y="2149221"/>
              <a:ext cx="273050" cy="273050"/>
            </a:xfrm>
            <a:custGeom>
              <a:avLst/>
              <a:gdLst/>
              <a:ahLst/>
              <a:cxnLst/>
              <a:rect l="l" t="t" r="r" b="b"/>
              <a:pathLst>
                <a:path w="273050" h="273050">
                  <a:moveTo>
                    <a:pt x="0" y="0"/>
                  </a:moveTo>
                  <a:lnTo>
                    <a:pt x="272796" y="0"/>
                  </a:lnTo>
                  <a:lnTo>
                    <a:pt x="272796" y="272796"/>
                  </a:lnTo>
                  <a:lnTo>
                    <a:pt x="0" y="272796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AFD10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3">
            <a:extLst>
              <a:ext uri="{FF2B5EF4-FFF2-40B4-BE49-F238E27FC236}">
                <a16:creationId xmlns:a16="http://schemas.microsoft.com/office/drawing/2014/main" id="{1805FC48-313C-AE9D-E2D0-0C74F6BDAF0B}"/>
              </a:ext>
            </a:extLst>
          </p:cNvPr>
          <p:cNvSpPr txBox="1">
            <a:spLocks/>
          </p:cNvSpPr>
          <p:nvPr/>
        </p:nvSpPr>
        <p:spPr>
          <a:xfrm>
            <a:off x="1650287" y="2704810"/>
            <a:ext cx="3369310" cy="29091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1"/>
              </a:buClr>
              <a:buFont typeface="Wingdings" pitchFamily="2" charset="2"/>
              <a:buChar char="§"/>
              <a:defRPr sz="2800" kern="120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Wingdings" pitchFamily="2" charset="2"/>
              <a:buChar char="§"/>
              <a:defRPr sz="2400" kern="120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Wingdings" pitchFamily="2" charset="2"/>
              <a:buChar char="§"/>
              <a:defRPr sz="2000" kern="120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Wingdings" pitchFamily="2" charset="2"/>
              <a:buChar char="§"/>
              <a:defRPr sz="1800" kern="120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1"/>
              </a:buClr>
              <a:buFont typeface="Wingdings" pitchFamily="2" charset="2"/>
              <a:buChar char="§"/>
              <a:defRPr sz="1800" kern="1200">
                <a:solidFill>
                  <a:schemeClr val="accent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8130">
              <a:lnSpc>
                <a:spcPct val="100000"/>
              </a:lnSpc>
              <a:spcBef>
                <a:spcPts val="100"/>
              </a:spcBef>
            </a:pPr>
            <a:r>
              <a:rPr lang="en-GB" sz="1800" spc="-20" dirty="0"/>
              <a:t>Technical</a:t>
            </a:r>
            <a:r>
              <a:rPr lang="en-GB" sz="1800" spc="-45" dirty="0"/>
              <a:t> </a:t>
            </a:r>
            <a:r>
              <a:rPr lang="en-GB" sz="1800" spc="-10" dirty="0"/>
              <a:t>documents</a:t>
            </a:r>
          </a:p>
          <a:p>
            <a:pPr marL="278130" marR="527050">
              <a:lnSpc>
                <a:spcPts val="1860"/>
              </a:lnSpc>
            </a:pPr>
            <a:r>
              <a:rPr lang="en-GB" sz="1800" dirty="0"/>
              <a:t>Publications,</a:t>
            </a:r>
            <a:r>
              <a:rPr lang="en-GB" sz="1800" spc="480" dirty="0"/>
              <a:t> </a:t>
            </a:r>
            <a:r>
              <a:rPr lang="en-GB" sz="1800" spc="-10" dirty="0"/>
              <a:t>prototypes, deliverables</a:t>
            </a:r>
          </a:p>
          <a:p>
            <a:pPr marL="278130" marR="95250">
              <a:lnSpc>
                <a:spcPct val="86300"/>
              </a:lnSpc>
              <a:spcBef>
                <a:spcPts val="1445"/>
              </a:spcBef>
            </a:pPr>
            <a:r>
              <a:rPr lang="en-GB" sz="1800" dirty="0"/>
              <a:t>Documentation required for good research practices </a:t>
            </a:r>
            <a:r>
              <a:rPr lang="en-GB" sz="1800" dirty="0" err="1"/>
              <a:t>eg.</a:t>
            </a:r>
            <a:r>
              <a:rPr lang="en-GB" sz="1800" dirty="0"/>
              <a:t> Lab books</a:t>
            </a:r>
          </a:p>
          <a:p>
            <a:pPr marL="278130" marR="95250">
              <a:lnSpc>
                <a:spcPct val="86300"/>
              </a:lnSpc>
              <a:spcBef>
                <a:spcPts val="1445"/>
              </a:spcBef>
            </a:pPr>
            <a:r>
              <a:rPr lang="en-GB" sz="1800" dirty="0"/>
              <a:t>… any document proving that the work was done as detailed in Annex I</a:t>
            </a:r>
            <a:endParaRPr lang="en-GB" sz="1800" spc="-50" dirty="0"/>
          </a:p>
          <a:p>
            <a:pPr marL="0" indent="0">
              <a:lnSpc>
                <a:spcPct val="100000"/>
              </a:lnSpc>
              <a:spcBef>
                <a:spcPts val="5"/>
              </a:spcBef>
              <a:buNone/>
            </a:pPr>
            <a:endParaRPr lang="en-GB" sz="1400" dirty="0">
              <a:latin typeface="Arial"/>
              <a:cs typeface="Arial"/>
            </a:endParaRPr>
          </a:p>
        </p:txBody>
      </p:sp>
      <p:sp>
        <p:nvSpPr>
          <p:cNvPr id="16" name="object 30">
            <a:extLst>
              <a:ext uri="{FF2B5EF4-FFF2-40B4-BE49-F238E27FC236}">
                <a16:creationId xmlns:a16="http://schemas.microsoft.com/office/drawing/2014/main" id="{6B6D97A3-79F5-4D00-B03D-C3477790CDAC}"/>
              </a:ext>
            </a:extLst>
          </p:cNvPr>
          <p:cNvSpPr/>
          <p:nvPr/>
        </p:nvSpPr>
        <p:spPr>
          <a:xfrm>
            <a:off x="1690497" y="5489737"/>
            <a:ext cx="3237865" cy="409791"/>
          </a:xfrm>
          <a:custGeom>
            <a:avLst/>
            <a:gdLst/>
            <a:ahLst/>
            <a:cxnLst/>
            <a:rect l="l" t="t" r="r" b="b"/>
            <a:pathLst>
              <a:path w="3237865" h="336550">
                <a:moveTo>
                  <a:pt x="3237738" y="0"/>
                </a:moveTo>
                <a:lnTo>
                  <a:pt x="3235537" y="65402"/>
                </a:lnTo>
                <a:lnTo>
                  <a:pt x="3229536" y="118810"/>
                </a:lnTo>
                <a:lnTo>
                  <a:pt x="3220635" y="154817"/>
                </a:lnTo>
                <a:lnTo>
                  <a:pt x="3209734" y="168021"/>
                </a:lnTo>
                <a:lnTo>
                  <a:pt x="1646872" y="168021"/>
                </a:lnTo>
                <a:lnTo>
                  <a:pt x="1635971" y="181224"/>
                </a:lnTo>
                <a:lnTo>
                  <a:pt x="1627070" y="217231"/>
                </a:lnTo>
                <a:lnTo>
                  <a:pt x="1621069" y="270639"/>
                </a:lnTo>
                <a:lnTo>
                  <a:pt x="1618869" y="336042"/>
                </a:lnTo>
                <a:lnTo>
                  <a:pt x="1616668" y="270639"/>
                </a:lnTo>
                <a:lnTo>
                  <a:pt x="1610667" y="217231"/>
                </a:lnTo>
                <a:lnTo>
                  <a:pt x="1601766" y="181224"/>
                </a:lnTo>
                <a:lnTo>
                  <a:pt x="1590865" y="168021"/>
                </a:lnTo>
                <a:lnTo>
                  <a:pt x="28003" y="168021"/>
                </a:lnTo>
                <a:lnTo>
                  <a:pt x="17102" y="154817"/>
                </a:lnTo>
                <a:lnTo>
                  <a:pt x="8201" y="118810"/>
                </a:lnTo>
                <a:lnTo>
                  <a:pt x="2200" y="65402"/>
                </a:lnTo>
                <a:lnTo>
                  <a:pt x="0" y="0"/>
                </a:lnTo>
              </a:path>
            </a:pathLst>
          </a:custGeom>
          <a:ln w="19050">
            <a:solidFill>
              <a:srgbClr val="0F449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21">
            <a:extLst>
              <a:ext uri="{FF2B5EF4-FFF2-40B4-BE49-F238E27FC236}">
                <a16:creationId xmlns:a16="http://schemas.microsoft.com/office/drawing/2014/main" id="{67DBC81C-03B8-B76F-EE15-472631905A8A}"/>
              </a:ext>
            </a:extLst>
          </p:cNvPr>
          <p:cNvSpPr txBox="1"/>
          <p:nvPr/>
        </p:nvSpPr>
        <p:spPr>
          <a:xfrm>
            <a:off x="6006979" y="2704810"/>
            <a:ext cx="12757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30" dirty="0">
                <a:solidFill>
                  <a:srgbClr val="4D4D4D"/>
                </a:solidFill>
                <a:latin typeface="Arial"/>
                <a:cs typeface="Arial"/>
              </a:rPr>
              <a:t>Time-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sheets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8" name="object 23">
            <a:extLst>
              <a:ext uri="{FF2B5EF4-FFF2-40B4-BE49-F238E27FC236}">
                <a16:creationId xmlns:a16="http://schemas.microsoft.com/office/drawing/2014/main" id="{31B76DE7-823D-1A05-AEE4-CC61260EE9FB}"/>
              </a:ext>
            </a:extLst>
          </p:cNvPr>
          <p:cNvSpPr txBox="1"/>
          <p:nvPr/>
        </p:nvSpPr>
        <p:spPr>
          <a:xfrm>
            <a:off x="6006979" y="3340355"/>
            <a:ext cx="22110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Pay-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slips or</a:t>
            </a:r>
            <a:r>
              <a:rPr sz="1800" spc="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contracts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9" name="object 25">
            <a:extLst>
              <a:ext uri="{FF2B5EF4-FFF2-40B4-BE49-F238E27FC236}">
                <a16:creationId xmlns:a16="http://schemas.microsoft.com/office/drawing/2014/main" id="{17CC8471-8B24-FA28-131C-D2CC7E6F5A13}"/>
              </a:ext>
            </a:extLst>
          </p:cNvPr>
          <p:cNvSpPr txBox="1"/>
          <p:nvPr/>
        </p:nvSpPr>
        <p:spPr>
          <a:xfrm>
            <a:off x="6006979" y="3975897"/>
            <a:ext cx="19589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Depreciation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policy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20" name="object 27">
            <a:extLst>
              <a:ext uri="{FF2B5EF4-FFF2-40B4-BE49-F238E27FC236}">
                <a16:creationId xmlns:a16="http://schemas.microsoft.com/office/drawing/2014/main" id="{AB41B274-3E56-9AEA-7BFC-38EC9CA409A0}"/>
              </a:ext>
            </a:extLst>
          </p:cNvPr>
          <p:cNvSpPr txBox="1"/>
          <p:nvPr/>
        </p:nvSpPr>
        <p:spPr>
          <a:xfrm>
            <a:off x="6006979" y="4611442"/>
            <a:ext cx="8655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Invoices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21" name="object 29">
            <a:extLst>
              <a:ext uri="{FF2B5EF4-FFF2-40B4-BE49-F238E27FC236}">
                <a16:creationId xmlns:a16="http://schemas.microsoft.com/office/drawing/2014/main" id="{A4254CFD-ED5B-BB50-CC0E-EC3D8B926680}"/>
              </a:ext>
            </a:extLst>
          </p:cNvPr>
          <p:cNvSpPr txBox="1"/>
          <p:nvPr/>
        </p:nvSpPr>
        <p:spPr>
          <a:xfrm>
            <a:off x="5574029" y="5128684"/>
            <a:ext cx="4455342" cy="1514516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445134" marR="934719">
              <a:lnSpc>
                <a:spcPts val="1860"/>
              </a:lnSpc>
              <a:spcBef>
                <a:spcPts val="409"/>
              </a:spcBef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…any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document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proving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the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actual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costs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incurred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1800" dirty="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</a:pPr>
            <a:r>
              <a:rPr sz="1400" i="1" spc="-10" dirty="0">
                <a:solidFill>
                  <a:srgbClr val="004493"/>
                </a:solidFill>
                <a:latin typeface="Arial"/>
                <a:cs typeface="Arial"/>
              </a:rPr>
              <a:t>*You</a:t>
            </a:r>
            <a:r>
              <a:rPr sz="1400" i="1" spc="-2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004493"/>
                </a:solidFill>
                <a:latin typeface="Arial"/>
                <a:cs typeface="Arial"/>
              </a:rPr>
              <a:t>still</a:t>
            </a:r>
            <a:r>
              <a:rPr sz="1400" i="1" spc="-3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004493"/>
                </a:solidFill>
                <a:latin typeface="Arial"/>
                <a:cs typeface="Arial"/>
              </a:rPr>
              <a:t>need</a:t>
            </a:r>
            <a:r>
              <a:rPr sz="1400" i="1" spc="-3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004493"/>
                </a:solidFill>
                <a:latin typeface="Arial"/>
                <a:cs typeface="Arial"/>
              </a:rPr>
              <a:t>to</a:t>
            </a:r>
            <a:r>
              <a:rPr sz="1400" i="1" spc="-2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004493"/>
                </a:solidFill>
                <a:latin typeface="Arial"/>
                <a:cs typeface="Arial"/>
              </a:rPr>
              <a:t>comply</a:t>
            </a:r>
            <a:r>
              <a:rPr sz="1400" i="1" spc="-2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004493"/>
                </a:solidFill>
                <a:latin typeface="Arial"/>
                <a:cs typeface="Arial"/>
              </a:rPr>
              <a:t>with</a:t>
            </a:r>
            <a:r>
              <a:rPr lang="en-GB" sz="1400" i="1" dirty="0">
                <a:solidFill>
                  <a:srgbClr val="004493"/>
                </a:solidFill>
                <a:latin typeface="Arial"/>
                <a:cs typeface="Arial"/>
              </a:rPr>
              <a:t> any</a:t>
            </a:r>
            <a:r>
              <a:rPr sz="1400" i="1" spc="-2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004493"/>
                </a:solidFill>
                <a:latin typeface="Arial"/>
                <a:cs typeface="Arial"/>
              </a:rPr>
              <a:t>financial</a:t>
            </a:r>
            <a:r>
              <a:rPr sz="1400" i="1" spc="-2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004493"/>
                </a:solidFill>
                <a:latin typeface="Arial"/>
                <a:cs typeface="Arial"/>
              </a:rPr>
              <a:t>record</a:t>
            </a:r>
            <a:r>
              <a:rPr sz="1400" i="1" spc="-2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i="1" spc="-10" dirty="0">
                <a:solidFill>
                  <a:srgbClr val="004493"/>
                </a:solidFill>
                <a:latin typeface="Arial"/>
                <a:cs typeface="Arial"/>
              </a:rPr>
              <a:t>keeping </a:t>
            </a:r>
            <a:r>
              <a:rPr sz="1400" b="1" i="1" dirty="0">
                <a:solidFill>
                  <a:srgbClr val="004493"/>
                </a:solidFill>
                <a:latin typeface="Arial"/>
                <a:cs typeface="Arial"/>
              </a:rPr>
              <a:t>obligations</a:t>
            </a:r>
            <a:r>
              <a:rPr sz="1400" b="1" i="1" spc="39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004493"/>
                </a:solidFill>
                <a:latin typeface="Arial"/>
                <a:cs typeface="Arial"/>
              </a:rPr>
              <a:t>outside</a:t>
            </a:r>
            <a:r>
              <a:rPr sz="1400" b="1" i="1" spc="39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004493"/>
                </a:solidFill>
                <a:latin typeface="Arial"/>
                <a:cs typeface="Arial"/>
              </a:rPr>
              <a:t>the</a:t>
            </a:r>
            <a:r>
              <a:rPr sz="1400" b="1" i="1" spc="38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004493"/>
                </a:solidFill>
                <a:latin typeface="Arial"/>
                <a:cs typeface="Arial"/>
              </a:rPr>
              <a:t>grant</a:t>
            </a:r>
            <a:r>
              <a:rPr sz="1400" b="1" i="1" spc="39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004493"/>
                </a:solidFill>
                <a:latin typeface="Arial"/>
                <a:cs typeface="Arial"/>
              </a:rPr>
              <a:t>agreement</a:t>
            </a:r>
            <a:r>
              <a:rPr sz="1400" i="1" spc="-2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004493"/>
                </a:solidFill>
                <a:latin typeface="Arial"/>
                <a:cs typeface="Arial"/>
              </a:rPr>
              <a:t>(e.g.,</a:t>
            </a:r>
            <a:r>
              <a:rPr sz="1400" i="1" spc="-3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004493"/>
                </a:solidFill>
                <a:latin typeface="Arial"/>
                <a:cs typeface="Arial"/>
              </a:rPr>
              <a:t>under</a:t>
            </a:r>
            <a:r>
              <a:rPr sz="1400" i="1" spc="-3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004493"/>
                </a:solidFill>
                <a:latin typeface="Arial"/>
                <a:cs typeface="Arial"/>
              </a:rPr>
              <a:t>national</a:t>
            </a:r>
            <a:r>
              <a:rPr sz="1400" i="1" spc="-3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004493"/>
                </a:solidFill>
                <a:latin typeface="Arial"/>
                <a:cs typeface="Arial"/>
              </a:rPr>
              <a:t>law</a:t>
            </a:r>
            <a:r>
              <a:rPr sz="1400" i="1" spc="-1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004493"/>
                </a:solidFill>
                <a:latin typeface="Arial"/>
                <a:cs typeface="Arial"/>
              </a:rPr>
              <a:t>or</a:t>
            </a:r>
            <a:r>
              <a:rPr sz="1400" i="1" spc="-1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004493"/>
                </a:solidFill>
                <a:latin typeface="Arial"/>
                <a:cs typeface="Arial"/>
              </a:rPr>
              <a:t>internal</a:t>
            </a:r>
            <a:r>
              <a:rPr sz="1400" i="1" spc="-2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400" i="1" spc="-10" dirty="0">
                <a:solidFill>
                  <a:srgbClr val="004493"/>
                </a:solidFill>
                <a:latin typeface="Arial"/>
                <a:cs typeface="Arial"/>
              </a:rPr>
              <a:t>procedures)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4693A8F-3618-A2B0-FA94-C12D7B8D603A}"/>
              </a:ext>
            </a:extLst>
          </p:cNvPr>
          <p:cNvSpPr txBox="1"/>
          <p:nvPr/>
        </p:nvSpPr>
        <p:spPr>
          <a:xfrm>
            <a:off x="2162629" y="6197600"/>
            <a:ext cx="27657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accent5">
                    <a:lumMod val="75000"/>
                  </a:schemeClr>
                </a:solidFill>
              </a:rPr>
              <a:t>Same as all HE grants</a:t>
            </a:r>
          </a:p>
        </p:txBody>
      </p:sp>
    </p:spTree>
    <p:extLst>
      <p:ext uri="{BB962C8B-B14F-4D97-AF65-F5344CB8AC3E}">
        <p14:creationId xmlns:p14="http://schemas.microsoft.com/office/powerpoint/2010/main" val="33972311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>
            <a:extLst>
              <a:ext uri="{FF2B5EF4-FFF2-40B4-BE49-F238E27FC236}">
                <a16:creationId xmlns:a16="http://schemas.microsoft.com/office/drawing/2014/main" id="{79695351-0E39-97E1-95B9-693B6E9D21AF}"/>
              </a:ext>
            </a:extLst>
          </p:cNvPr>
          <p:cNvSpPr txBox="1">
            <a:spLocks/>
          </p:cNvSpPr>
          <p:nvPr/>
        </p:nvSpPr>
        <p:spPr>
          <a:xfrm>
            <a:off x="859830" y="104235"/>
            <a:ext cx="10472338" cy="770406"/>
          </a:xfrm>
          <a:prstGeom prst="rect">
            <a:avLst/>
          </a:prstGeom>
        </p:spPr>
        <p:txBody>
          <a:bodyPr vert="horz" wrap="square" lIns="0" tIns="275275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69215">
              <a:lnSpc>
                <a:spcPct val="100000"/>
              </a:lnSpc>
              <a:spcBef>
                <a:spcPts val="100"/>
              </a:spcBef>
            </a:pPr>
            <a:r>
              <a:rPr lang="en-GB" sz="3200" spc="-10" dirty="0"/>
              <a:t>Summary</a:t>
            </a:r>
          </a:p>
        </p:txBody>
      </p:sp>
      <p:grpSp>
        <p:nvGrpSpPr>
          <p:cNvPr id="3" name="object 3">
            <a:extLst>
              <a:ext uri="{FF2B5EF4-FFF2-40B4-BE49-F238E27FC236}">
                <a16:creationId xmlns:a16="http://schemas.microsoft.com/office/drawing/2014/main" id="{B6F63081-6DB1-7613-2FB1-79030C2FBFB8}"/>
              </a:ext>
            </a:extLst>
          </p:cNvPr>
          <p:cNvGrpSpPr/>
          <p:nvPr/>
        </p:nvGrpSpPr>
        <p:grpSpPr>
          <a:xfrm>
            <a:off x="835025" y="2103749"/>
            <a:ext cx="10677525" cy="3183890"/>
            <a:chOff x="835025" y="2103749"/>
            <a:chExt cx="10677525" cy="318389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C9D2BDD9-6E86-B95E-4524-01547765A133}"/>
                </a:ext>
              </a:extLst>
            </p:cNvPr>
            <p:cNvSpPr/>
            <p:nvPr/>
          </p:nvSpPr>
          <p:spPr>
            <a:xfrm>
              <a:off x="838200" y="2106924"/>
              <a:ext cx="10671175" cy="3177540"/>
            </a:xfrm>
            <a:custGeom>
              <a:avLst/>
              <a:gdLst/>
              <a:ahLst/>
              <a:cxnLst/>
              <a:rect l="l" t="t" r="r" b="b"/>
              <a:pathLst>
                <a:path w="10671175" h="3177540">
                  <a:moveTo>
                    <a:pt x="10141458" y="0"/>
                  </a:moveTo>
                  <a:lnTo>
                    <a:pt x="529602" y="0"/>
                  </a:lnTo>
                  <a:lnTo>
                    <a:pt x="481397" y="2164"/>
                  </a:lnTo>
                  <a:lnTo>
                    <a:pt x="434405" y="8532"/>
                  </a:lnTo>
                  <a:lnTo>
                    <a:pt x="388812" y="18917"/>
                  </a:lnTo>
                  <a:lnTo>
                    <a:pt x="344806" y="33133"/>
                  </a:lnTo>
                  <a:lnTo>
                    <a:pt x="302573" y="50991"/>
                  </a:lnTo>
                  <a:lnTo>
                    <a:pt x="262301" y="72305"/>
                  </a:lnTo>
                  <a:lnTo>
                    <a:pt x="224176" y="96889"/>
                  </a:lnTo>
                  <a:lnTo>
                    <a:pt x="188385" y="124555"/>
                  </a:lnTo>
                  <a:lnTo>
                    <a:pt x="155116" y="155116"/>
                  </a:lnTo>
                  <a:lnTo>
                    <a:pt x="124555" y="188385"/>
                  </a:lnTo>
                  <a:lnTo>
                    <a:pt x="96889" y="224176"/>
                  </a:lnTo>
                  <a:lnTo>
                    <a:pt x="72305" y="262301"/>
                  </a:lnTo>
                  <a:lnTo>
                    <a:pt x="50991" y="302573"/>
                  </a:lnTo>
                  <a:lnTo>
                    <a:pt x="33133" y="344806"/>
                  </a:lnTo>
                  <a:lnTo>
                    <a:pt x="18917" y="388812"/>
                  </a:lnTo>
                  <a:lnTo>
                    <a:pt x="8532" y="434405"/>
                  </a:lnTo>
                  <a:lnTo>
                    <a:pt x="2164" y="481397"/>
                  </a:lnTo>
                  <a:lnTo>
                    <a:pt x="0" y="529602"/>
                  </a:lnTo>
                  <a:lnTo>
                    <a:pt x="0" y="2647950"/>
                  </a:lnTo>
                  <a:lnTo>
                    <a:pt x="2164" y="2696152"/>
                  </a:lnTo>
                  <a:lnTo>
                    <a:pt x="8532" y="2743143"/>
                  </a:lnTo>
                  <a:lnTo>
                    <a:pt x="18917" y="2788734"/>
                  </a:lnTo>
                  <a:lnTo>
                    <a:pt x="33133" y="2832739"/>
                  </a:lnTo>
                  <a:lnTo>
                    <a:pt x="50991" y="2874971"/>
                  </a:lnTo>
                  <a:lnTo>
                    <a:pt x="72305" y="2915242"/>
                  </a:lnTo>
                  <a:lnTo>
                    <a:pt x="96889" y="2953366"/>
                  </a:lnTo>
                  <a:lnTo>
                    <a:pt x="124555" y="2989156"/>
                  </a:lnTo>
                  <a:lnTo>
                    <a:pt x="155116" y="3022425"/>
                  </a:lnTo>
                  <a:lnTo>
                    <a:pt x="188385" y="3052985"/>
                  </a:lnTo>
                  <a:lnTo>
                    <a:pt x="224176" y="3080651"/>
                  </a:lnTo>
                  <a:lnTo>
                    <a:pt x="262301" y="3105234"/>
                  </a:lnTo>
                  <a:lnTo>
                    <a:pt x="302573" y="3126548"/>
                  </a:lnTo>
                  <a:lnTo>
                    <a:pt x="344806" y="3144407"/>
                  </a:lnTo>
                  <a:lnTo>
                    <a:pt x="388812" y="3158622"/>
                  </a:lnTo>
                  <a:lnTo>
                    <a:pt x="434405" y="3169007"/>
                  </a:lnTo>
                  <a:lnTo>
                    <a:pt x="481397" y="3175375"/>
                  </a:lnTo>
                  <a:lnTo>
                    <a:pt x="529602" y="3177540"/>
                  </a:lnTo>
                  <a:lnTo>
                    <a:pt x="10141458" y="3177540"/>
                  </a:lnTo>
                  <a:lnTo>
                    <a:pt x="10189660" y="3175375"/>
                  </a:lnTo>
                  <a:lnTo>
                    <a:pt x="10236651" y="3169007"/>
                  </a:lnTo>
                  <a:lnTo>
                    <a:pt x="10282242" y="3158622"/>
                  </a:lnTo>
                  <a:lnTo>
                    <a:pt x="10326247" y="3144407"/>
                  </a:lnTo>
                  <a:lnTo>
                    <a:pt x="10368479" y="3126548"/>
                  </a:lnTo>
                  <a:lnTo>
                    <a:pt x="10408750" y="3105234"/>
                  </a:lnTo>
                  <a:lnTo>
                    <a:pt x="10446874" y="3080651"/>
                  </a:lnTo>
                  <a:lnTo>
                    <a:pt x="10482664" y="3052985"/>
                  </a:lnTo>
                  <a:lnTo>
                    <a:pt x="10515933" y="3022425"/>
                  </a:lnTo>
                  <a:lnTo>
                    <a:pt x="10546493" y="2989156"/>
                  </a:lnTo>
                  <a:lnTo>
                    <a:pt x="10574159" y="2953366"/>
                  </a:lnTo>
                  <a:lnTo>
                    <a:pt x="10598742" y="2915242"/>
                  </a:lnTo>
                  <a:lnTo>
                    <a:pt x="10620056" y="2874971"/>
                  </a:lnTo>
                  <a:lnTo>
                    <a:pt x="10637915" y="2832739"/>
                  </a:lnTo>
                  <a:lnTo>
                    <a:pt x="10652130" y="2788734"/>
                  </a:lnTo>
                  <a:lnTo>
                    <a:pt x="10662515" y="2743143"/>
                  </a:lnTo>
                  <a:lnTo>
                    <a:pt x="10668883" y="2696152"/>
                  </a:lnTo>
                  <a:lnTo>
                    <a:pt x="10671048" y="2647950"/>
                  </a:lnTo>
                  <a:lnTo>
                    <a:pt x="10671048" y="529602"/>
                  </a:lnTo>
                  <a:lnTo>
                    <a:pt x="10668883" y="481397"/>
                  </a:lnTo>
                  <a:lnTo>
                    <a:pt x="10662515" y="434405"/>
                  </a:lnTo>
                  <a:lnTo>
                    <a:pt x="10652130" y="388812"/>
                  </a:lnTo>
                  <a:lnTo>
                    <a:pt x="10637915" y="344806"/>
                  </a:lnTo>
                  <a:lnTo>
                    <a:pt x="10620056" y="302573"/>
                  </a:lnTo>
                  <a:lnTo>
                    <a:pt x="10598742" y="262301"/>
                  </a:lnTo>
                  <a:lnTo>
                    <a:pt x="10574159" y="224176"/>
                  </a:lnTo>
                  <a:lnTo>
                    <a:pt x="10546493" y="188385"/>
                  </a:lnTo>
                  <a:lnTo>
                    <a:pt x="10515933" y="155116"/>
                  </a:lnTo>
                  <a:lnTo>
                    <a:pt x="10482664" y="124555"/>
                  </a:lnTo>
                  <a:lnTo>
                    <a:pt x="10446874" y="96889"/>
                  </a:lnTo>
                  <a:lnTo>
                    <a:pt x="10408750" y="72305"/>
                  </a:lnTo>
                  <a:lnTo>
                    <a:pt x="10368479" y="50991"/>
                  </a:lnTo>
                  <a:lnTo>
                    <a:pt x="10326247" y="33133"/>
                  </a:lnTo>
                  <a:lnTo>
                    <a:pt x="10282242" y="18917"/>
                  </a:lnTo>
                  <a:lnTo>
                    <a:pt x="10236651" y="8532"/>
                  </a:lnTo>
                  <a:lnTo>
                    <a:pt x="10189660" y="2164"/>
                  </a:lnTo>
                  <a:lnTo>
                    <a:pt x="10141458" y="0"/>
                  </a:lnTo>
                  <a:close/>
                </a:path>
              </a:pathLst>
            </a:custGeom>
            <a:solidFill>
              <a:srgbClr val="ABD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90FC4A7B-0674-2CD6-8457-94B333344920}"/>
                </a:ext>
              </a:extLst>
            </p:cNvPr>
            <p:cNvSpPr/>
            <p:nvPr/>
          </p:nvSpPr>
          <p:spPr>
            <a:xfrm>
              <a:off x="838200" y="2106924"/>
              <a:ext cx="10671175" cy="3177540"/>
            </a:xfrm>
            <a:custGeom>
              <a:avLst/>
              <a:gdLst/>
              <a:ahLst/>
              <a:cxnLst/>
              <a:rect l="l" t="t" r="r" b="b"/>
              <a:pathLst>
                <a:path w="10671175" h="3177540">
                  <a:moveTo>
                    <a:pt x="0" y="529602"/>
                  </a:moveTo>
                  <a:lnTo>
                    <a:pt x="2164" y="481397"/>
                  </a:lnTo>
                  <a:lnTo>
                    <a:pt x="8532" y="434405"/>
                  </a:lnTo>
                  <a:lnTo>
                    <a:pt x="18917" y="388812"/>
                  </a:lnTo>
                  <a:lnTo>
                    <a:pt x="33133" y="344806"/>
                  </a:lnTo>
                  <a:lnTo>
                    <a:pt x="50991" y="302573"/>
                  </a:lnTo>
                  <a:lnTo>
                    <a:pt x="72305" y="262301"/>
                  </a:lnTo>
                  <a:lnTo>
                    <a:pt x="96889" y="224176"/>
                  </a:lnTo>
                  <a:lnTo>
                    <a:pt x="124555" y="188385"/>
                  </a:lnTo>
                  <a:lnTo>
                    <a:pt x="155116" y="155116"/>
                  </a:lnTo>
                  <a:lnTo>
                    <a:pt x="188385" y="124555"/>
                  </a:lnTo>
                  <a:lnTo>
                    <a:pt x="224176" y="96889"/>
                  </a:lnTo>
                  <a:lnTo>
                    <a:pt x="262301" y="72305"/>
                  </a:lnTo>
                  <a:lnTo>
                    <a:pt x="302573" y="50991"/>
                  </a:lnTo>
                  <a:lnTo>
                    <a:pt x="344806" y="33133"/>
                  </a:lnTo>
                  <a:lnTo>
                    <a:pt x="388812" y="18917"/>
                  </a:lnTo>
                  <a:lnTo>
                    <a:pt x="434405" y="8532"/>
                  </a:lnTo>
                  <a:lnTo>
                    <a:pt x="481397" y="2164"/>
                  </a:lnTo>
                  <a:lnTo>
                    <a:pt x="529602" y="0"/>
                  </a:lnTo>
                  <a:lnTo>
                    <a:pt x="10141458" y="0"/>
                  </a:lnTo>
                  <a:lnTo>
                    <a:pt x="10189660" y="2164"/>
                  </a:lnTo>
                  <a:lnTo>
                    <a:pt x="10236651" y="8532"/>
                  </a:lnTo>
                  <a:lnTo>
                    <a:pt x="10282242" y="18917"/>
                  </a:lnTo>
                  <a:lnTo>
                    <a:pt x="10326247" y="33133"/>
                  </a:lnTo>
                  <a:lnTo>
                    <a:pt x="10368479" y="50991"/>
                  </a:lnTo>
                  <a:lnTo>
                    <a:pt x="10408750" y="72305"/>
                  </a:lnTo>
                  <a:lnTo>
                    <a:pt x="10446874" y="96889"/>
                  </a:lnTo>
                  <a:lnTo>
                    <a:pt x="10482664" y="124555"/>
                  </a:lnTo>
                  <a:lnTo>
                    <a:pt x="10515933" y="155116"/>
                  </a:lnTo>
                  <a:lnTo>
                    <a:pt x="10546493" y="188385"/>
                  </a:lnTo>
                  <a:lnTo>
                    <a:pt x="10574159" y="224176"/>
                  </a:lnTo>
                  <a:lnTo>
                    <a:pt x="10598742" y="262301"/>
                  </a:lnTo>
                  <a:lnTo>
                    <a:pt x="10620056" y="302573"/>
                  </a:lnTo>
                  <a:lnTo>
                    <a:pt x="10637915" y="344806"/>
                  </a:lnTo>
                  <a:lnTo>
                    <a:pt x="10652130" y="388812"/>
                  </a:lnTo>
                  <a:lnTo>
                    <a:pt x="10662515" y="434405"/>
                  </a:lnTo>
                  <a:lnTo>
                    <a:pt x="10668883" y="481397"/>
                  </a:lnTo>
                  <a:lnTo>
                    <a:pt x="10671048" y="529602"/>
                  </a:lnTo>
                  <a:lnTo>
                    <a:pt x="10671048" y="2647950"/>
                  </a:lnTo>
                  <a:lnTo>
                    <a:pt x="10668883" y="2696152"/>
                  </a:lnTo>
                  <a:lnTo>
                    <a:pt x="10662515" y="2743143"/>
                  </a:lnTo>
                  <a:lnTo>
                    <a:pt x="10652130" y="2788734"/>
                  </a:lnTo>
                  <a:lnTo>
                    <a:pt x="10637915" y="2832739"/>
                  </a:lnTo>
                  <a:lnTo>
                    <a:pt x="10620056" y="2874971"/>
                  </a:lnTo>
                  <a:lnTo>
                    <a:pt x="10598742" y="2915242"/>
                  </a:lnTo>
                  <a:lnTo>
                    <a:pt x="10574159" y="2953366"/>
                  </a:lnTo>
                  <a:lnTo>
                    <a:pt x="10546493" y="2989156"/>
                  </a:lnTo>
                  <a:lnTo>
                    <a:pt x="10515933" y="3022425"/>
                  </a:lnTo>
                  <a:lnTo>
                    <a:pt x="10482664" y="3052985"/>
                  </a:lnTo>
                  <a:lnTo>
                    <a:pt x="10446874" y="3080651"/>
                  </a:lnTo>
                  <a:lnTo>
                    <a:pt x="10408750" y="3105234"/>
                  </a:lnTo>
                  <a:lnTo>
                    <a:pt x="10368479" y="3126548"/>
                  </a:lnTo>
                  <a:lnTo>
                    <a:pt x="10326247" y="3144407"/>
                  </a:lnTo>
                  <a:lnTo>
                    <a:pt x="10282242" y="3158622"/>
                  </a:lnTo>
                  <a:lnTo>
                    <a:pt x="10236651" y="3169007"/>
                  </a:lnTo>
                  <a:lnTo>
                    <a:pt x="10189660" y="3175375"/>
                  </a:lnTo>
                  <a:lnTo>
                    <a:pt x="10141458" y="3177540"/>
                  </a:lnTo>
                  <a:lnTo>
                    <a:pt x="529602" y="3177540"/>
                  </a:lnTo>
                  <a:lnTo>
                    <a:pt x="481397" y="3175375"/>
                  </a:lnTo>
                  <a:lnTo>
                    <a:pt x="434405" y="3169007"/>
                  </a:lnTo>
                  <a:lnTo>
                    <a:pt x="388812" y="3158622"/>
                  </a:lnTo>
                  <a:lnTo>
                    <a:pt x="344806" y="3144407"/>
                  </a:lnTo>
                  <a:lnTo>
                    <a:pt x="302573" y="3126548"/>
                  </a:lnTo>
                  <a:lnTo>
                    <a:pt x="262301" y="3105234"/>
                  </a:lnTo>
                  <a:lnTo>
                    <a:pt x="224176" y="3080651"/>
                  </a:lnTo>
                  <a:lnTo>
                    <a:pt x="188385" y="3052985"/>
                  </a:lnTo>
                  <a:lnTo>
                    <a:pt x="155116" y="3022425"/>
                  </a:lnTo>
                  <a:lnTo>
                    <a:pt x="124555" y="2989156"/>
                  </a:lnTo>
                  <a:lnTo>
                    <a:pt x="96889" y="2953366"/>
                  </a:lnTo>
                  <a:lnTo>
                    <a:pt x="72305" y="2915242"/>
                  </a:lnTo>
                  <a:lnTo>
                    <a:pt x="50991" y="2874971"/>
                  </a:lnTo>
                  <a:lnTo>
                    <a:pt x="33133" y="2832739"/>
                  </a:lnTo>
                  <a:lnTo>
                    <a:pt x="18917" y="2788734"/>
                  </a:lnTo>
                  <a:lnTo>
                    <a:pt x="8532" y="2743143"/>
                  </a:lnTo>
                  <a:lnTo>
                    <a:pt x="2164" y="2696152"/>
                  </a:lnTo>
                  <a:lnTo>
                    <a:pt x="0" y="2647950"/>
                  </a:lnTo>
                  <a:lnTo>
                    <a:pt x="0" y="529602"/>
                  </a:lnTo>
                  <a:close/>
                </a:path>
              </a:pathLst>
            </a:custGeom>
            <a:ln w="6350">
              <a:solidFill>
                <a:srgbClr val="009E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6">
            <a:extLst>
              <a:ext uri="{FF2B5EF4-FFF2-40B4-BE49-F238E27FC236}">
                <a16:creationId xmlns:a16="http://schemas.microsoft.com/office/drawing/2014/main" id="{6C52DEA3-A51C-7B3E-ACAD-DD9B3A2B6C9B}"/>
              </a:ext>
            </a:extLst>
          </p:cNvPr>
          <p:cNvSpPr txBox="1"/>
          <p:nvPr/>
        </p:nvSpPr>
        <p:spPr>
          <a:xfrm>
            <a:off x="916939" y="1348586"/>
            <a:ext cx="10142855" cy="34194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000" b="1" kern="0" dirty="0">
                <a:solidFill>
                  <a:srgbClr val="0F5393"/>
                </a:solidFill>
                <a:cs typeface="Arial"/>
              </a:rPr>
              <a:t>Keep</a:t>
            </a:r>
            <a:r>
              <a:rPr sz="2000" b="1" kern="0" spc="-35" dirty="0">
                <a:solidFill>
                  <a:srgbClr val="0F5393"/>
                </a:solidFill>
                <a:cs typeface="Arial"/>
              </a:rPr>
              <a:t> </a:t>
            </a:r>
            <a:r>
              <a:rPr sz="2000" b="1" kern="0" dirty="0">
                <a:solidFill>
                  <a:srgbClr val="0F5393"/>
                </a:solidFill>
                <a:cs typeface="Arial"/>
              </a:rPr>
              <a:t>in</a:t>
            </a:r>
            <a:r>
              <a:rPr sz="2000" b="1" kern="0" spc="-55" dirty="0">
                <a:solidFill>
                  <a:srgbClr val="0F5393"/>
                </a:solidFill>
                <a:cs typeface="Arial"/>
              </a:rPr>
              <a:t> </a:t>
            </a:r>
            <a:r>
              <a:rPr sz="2000" b="1" kern="0" dirty="0">
                <a:solidFill>
                  <a:srgbClr val="0F5393"/>
                </a:solidFill>
                <a:cs typeface="Arial"/>
              </a:rPr>
              <a:t>mind</a:t>
            </a:r>
            <a:r>
              <a:rPr sz="2000" b="1" kern="0" spc="-55" dirty="0">
                <a:solidFill>
                  <a:srgbClr val="0F5393"/>
                </a:solidFill>
                <a:cs typeface="Arial"/>
              </a:rPr>
              <a:t> </a:t>
            </a:r>
            <a:r>
              <a:rPr sz="2000" b="1" kern="0" dirty="0">
                <a:solidFill>
                  <a:srgbClr val="0F5393"/>
                </a:solidFill>
                <a:cs typeface="Arial"/>
              </a:rPr>
              <a:t>when</a:t>
            </a:r>
            <a:r>
              <a:rPr sz="2000" b="1" kern="0" spc="-40" dirty="0">
                <a:solidFill>
                  <a:srgbClr val="0F5393"/>
                </a:solidFill>
                <a:cs typeface="Arial"/>
              </a:rPr>
              <a:t> </a:t>
            </a:r>
            <a:r>
              <a:rPr sz="2000" b="1" kern="0" dirty="0">
                <a:solidFill>
                  <a:srgbClr val="0F5393"/>
                </a:solidFill>
                <a:cs typeface="Arial"/>
              </a:rPr>
              <a:t>working</a:t>
            </a:r>
            <a:r>
              <a:rPr sz="2000" b="1" kern="0" spc="-40" dirty="0">
                <a:solidFill>
                  <a:srgbClr val="0F5393"/>
                </a:solidFill>
                <a:cs typeface="Arial"/>
              </a:rPr>
              <a:t> </a:t>
            </a:r>
            <a:r>
              <a:rPr sz="2000" b="1" kern="0" dirty="0">
                <a:solidFill>
                  <a:srgbClr val="0F5393"/>
                </a:solidFill>
                <a:cs typeface="Arial"/>
              </a:rPr>
              <a:t>with</a:t>
            </a:r>
            <a:r>
              <a:rPr sz="2000" b="1" kern="0" spc="-65" dirty="0">
                <a:solidFill>
                  <a:srgbClr val="0F5393"/>
                </a:solidFill>
                <a:cs typeface="Arial"/>
              </a:rPr>
              <a:t> </a:t>
            </a:r>
            <a:r>
              <a:rPr sz="2000" b="1" kern="0" dirty="0">
                <a:solidFill>
                  <a:srgbClr val="0F5393"/>
                </a:solidFill>
                <a:cs typeface="Arial"/>
              </a:rPr>
              <a:t>lump</a:t>
            </a:r>
            <a:r>
              <a:rPr sz="2000" b="1" kern="0" spc="-45" dirty="0">
                <a:solidFill>
                  <a:srgbClr val="0F5393"/>
                </a:solidFill>
                <a:cs typeface="Arial"/>
              </a:rPr>
              <a:t> </a:t>
            </a:r>
            <a:r>
              <a:rPr sz="2000" b="1" kern="0" spc="-10" dirty="0">
                <a:solidFill>
                  <a:srgbClr val="0F5393"/>
                </a:solidFill>
                <a:cs typeface="Arial"/>
              </a:rPr>
              <a:t>sums:</a:t>
            </a:r>
            <a:endParaRPr sz="2000" kern="0" dirty="0">
              <a:solidFill>
                <a:sysClr val="windowText" lastClr="000000"/>
              </a:solidFill>
              <a:cs typeface="Arial"/>
            </a:endParaRPr>
          </a:p>
          <a:p>
            <a:endParaRPr sz="2000" kern="0" dirty="0">
              <a:solidFill>
                <a:sysClr val="windowText" lastClr="000000"/>
              </a:solidFill>
              <a:cs typeface="Arial"/>
            </a:endParaRPr>
          </a:p>
          <a:p>
            <a:pPr>
              <a:spcBef>
                <a:spcPts val="530"/>
              </a:spcBef>
            </a:pPr>
            <a:endParaRPr sz="2000" kern="0" dirty="0">
              <a:solidFill>
                <a:sysClr val="windowText" lastClr="000000"/>
              </a:solidFill>
              <a:cs typeface="Arial"/>
            </a:endParaRPr>
          </a:p>
          <a:p>
            <a:pPr marL="509905" indent="-342265">
              <a:buClr>
                <a:srgbClr val="921580"/>
              </a:buClr>
              <a:buFontTx/>
              <a:buChar char="●"/>
              <a:tabLst>
                <a:tab pos="509905" algn="l"/>
              </a:tabLst>
            </a:pPr>
            <a:r>
              <a:rPr sz="2000" kern="0" dirty="0">
                <a:solidFill>
                  <a:srgbClr val="4D4D4D"/>
                </a:solidFill>
                <a:cs typeface="Arial"/>
              </a:rPr>
              <a:t>No</a:t>
            </a:r>
            <a:r>
              <a:rPr sz="2000" kern="0" spc="-50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reporting</a:t>
            </a:r>
            <a:r>
              <a:rPr sz="2000" kern="0" spc="-60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of</a:t>
            </a:r>
            <a:r>
              <a:rPr sz="2000" kern="0" spc="-60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actual</a:t>
            </a:r>
            <a:r>
              <a:rPr sz="2000" kern="0" spc="-60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costs,</a:t>
            </a:r>
            <a:r>
              <a:rPr sz="2000" kern="0" spc="-75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no</a:t>
            </a:r>
            <a:r>
              <a:rPr sz="2000" kern="0" spc="-50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financial</a:t>
            </a:r>
            <a:r>
              <a:rPr sz="2000" kern="0" spc="-45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checks</a:t>
            </a:r>
            <a:r>
              <a:rPr sz="2000" kern="0" spc="-65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and</a:t>
            </a:r>
            <a:r>
              <a:rPr sz="2000" kern="0" spc="-50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spc="-10" dirty="0">
                <a:solidFill>
                  <a:srgbClr val="4D4D4D"/>
                </a:solidFill>
                <a:cs typeface="Arial"/>
              </a:rPr>
              <a:t>audits</a:t>
            </a:r>
            <a:endParaRPr sz="2000" kern="0" dirty="0">
              <a:solidFill>
                <a:sysClr val="windowText" lastClr="000000"/>
              </a:solidFill>
              <a:cs typeface="Arial"/>
            </a:endParaRPr>
          </a:p>
          <a:p>
            <a:pPr>
              <a:spcBef>
                <a:spcPts val="100"/>
              </a:spcBef>
              <a:buClr>
                <a:srgbClr val="921580"/>
              </a:buClr>
              <a:buFont typeface="Arial"/>
              <a:buChar char="●"/>
            </a:pPr>
            <a:endParaRPr sz="2000" kern="0" dirty="0">
              <a:solidFill>
                <a:sysClr val="windowText" lastClr="000000"/>
              </a:solidFill>
              <a:cs typeface="Arial"/>
            </a:endParaRPr>
          </a:p>
          <a:p>
            <a:pPr marL="510540" marR="5080" indent="-342900">
              <a:buClr>
                <a:srgbClr val="921580"/>
              </a:buClr>
              <a:buFontTx/>
              <a:buChar char="●"/>
              <a:tabLst>
                <a:tab pos="510540" algn="l"/>
              </a:tabLst>
            </a:pPr>
            <a:r>
              <a:rPr sz="2000" kern="0" dirty="0">
                <a:solidFill>
                  <a:srgbClr val="4D4D4D"/>
                </a:solidFill>
                <a:cs typeface="Arial"/>
              </a:rPr>
              <a:t>Following</a:t>
            </a:r>
            <a:r>
              <a:rPr sz="2000" kern="0" spc="-40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the</a:t>
            </a:r>
            <a:r>
              <a:rPr sz="2000" kern="0" spc="-70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evaluation</a:t>
            </a:r>
            <a:r>
              <a:rPr sz="2000" kern="0" spc="-40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of</a:t>
            </a:r>
            <a:r>
              <a:rPr sz="2000" kern="0" spc="-65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the</a:t>
            </a:r>
            <a:r>
              <a:rPr sz="2000" kern="0" spc="-65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proposal,</a:t>
            </a:r>
            <a:r>
              <a:rPr sz="2000" kern="0" spc="-55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lump</a:t>
            </a:r>
            <a:r>
              <a:rPr sz="2000" kern="0" spc="-50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sum</a:t>
            </a:r>
            <a:r>
              <a:rPr sz="2000" kern="0" spc="-60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shares</a:t>
            </a:r>
            <a:r>
              <a:rPr sz="2000" kern="0" spc="-65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are</a:t>
            </a:r>
            <a:r>
              <a:rPr sz="2000" kern="0" spc="-60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defined</a:t>
            </a:r>
            <a:r>
              <a:rPr sz="2000" kern="0" spc="-50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per</a:t>
            </a:r>
            <a:r>
              <a:rPr sz="2000" kern="0" spc="-55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spc="-10" dirty="0">
                <a:solidFill>
                  <a:srgbClr val="4D4D4D"/>
                </a:solidFill>
                <a:cs typeface="Arial"/>
              </a:rPr>
              <a:t>beneficiary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and</a:t>
            </a:r>
            <a:r>
              <a:rPr sz="2000" kern="0" spc="-70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per</a:t>
            </a:r>
            <a:r>
              <a:rPr sz="2000" kern="0" spc="-40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work</a:t>
            </a:r>
            <a:r>
              <a:rPr sz="2000" kern="0" spc="-35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package</a:t>
            </a:r>
            <a:r>
              <a:rPr sz="2000" kern="0" spc="-40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and</a:t>
            </a:r>
            <a:r>
              <a:rPr sz="2000" kern="0" spc="-35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are</a:t>
            </a:r>
            <a:r>
              <a:rPr sz="2000" kern="0" spc="-45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fixed</a:t>
            </a:r>
            <a:r>
              <a:rPr sz="2000" kern="0" spc="-50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in</a:t>
            </a:r>
            <a:r>
              <a:rPr sz="2000" kern="0" spc="-35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the</a:t>
            </a:r>
            <a:r>
              <a:rPr sz="2000" kern="0" spc="-50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spc="-10" dirty="0">
                <a:solidFill>
                  <a:srgbClr val="4D4D4D"/>
                </a:solidFill>
                <a:cs typeface="Arial"/>
              </a:rPr>
              <a:t>Grant</a:t>
            </a:r>
            <a:r>
              <a:rPr sz="2000" kern="0" spc="-130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spc="-10" dirty="0">
                <a:solidFill>
                  <a:srgbClr val="4D4D4D"/>
                </a:solidFill>
                <a:cs typeface="Arial"/>
              </a:rPr>
              <a:t>Agreement</a:t>
            </a:r>
            <a:endParaRPr sz="2000" kern="0" dirty="0">
              <a:solidFill>
                <a:sysClr val="windowText" lastClr="000000"/>
              </a:solidFill>
              <a:cs typeface="Arial"/>
            </a:endParaRPr>
          </a:p>
          <a:p>
            <a:pPr>
              <a:spcBef>
                <a:spcPts val="95"/>
              </a:spcBef>
              <a:buClr>
                <a:srgbClr val="921580"/>
              </a:buClr>
              <a:buFont typeface="Arial"/>
              <a:buChar char="●"/>
            </a:pPr>
            <a:endParaRPr sz="2000" kern="0" dirty="0">
              <a:solidFill>
                <a:sysClr val="windowText" lastClr="000000"/>
              </a:solidFill>
              <a:cs typeface="Arial"/>
            </a:endParaRPr>
          </a:p>
          <a:p>
            <a:pPr marL="509905" indent="-342265">
              <a:buClr>
                <a:srgbClr val="921580"/>
              </a:buClr>
              <a:buFontTx/>
              <a:buChar char="●"/>
              <a:tabLst>
                <a:tab pos="509905" algn="l"/>
              </a:tabLst>
            </a:pPr>
            <a:r>
              <a:rPr sz="2000" kern="0" spc="-20" dirty="0">
                <a:solidFill>
                  <a:srgbClr val="4D4D4D"/>
                </a:solidFill>
                <a:cs typeface="Arial"/>
              </a:rPr>
              <a:t>Pre-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financing</a:t>
            </a:r>
            <a:r>
              <a:rPr sz="2000" kern="0" spc="-45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as</a:t>
            </a:r>
            <a:r>
              <a:rPr sz="2000" kern="0" spc="-55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spc="-20" dirty="0">
                <a:solidFill>
                  <a:srgbClr val="4D4D4D"/>
                </a:solidFill>
                <a:cs typeface="Arial"/>
              </a:rPr>
              <a:t>usual</a:t>
            </a:r>
            <a:endParaRPr sz="2000" kern="0" dirty="0">
              <a:solidFill>
                <a:sysClr val="windowText" lastClr="000000"/>
              </a:solidFill>
              <a:cs typeface="Arial"/>
            </a:endParaRPr>
          </a:p>
          <a:p>
            <a:pPr>
              <a:spcBef>
                <a:spcPts val="100"/>
              </a:spcBef>
              <a:buClr>
                <a:srgbClr val="921580"/>
              </a:buClr>
              <a:buFont typeface="Arial"/>
              <a:buChar char="●"/>
            </a:pPr>
            <a:endParaRPr sz="2000" kern="0" dirty="0">
              <a:solidFill>
                <a:sysClr val="windowText" lastClr="000000"/>
              </a:solidFill>
              <a:cs typeface="Arial"/>
            </a:endParaRPr>
          </a:p>
          <a:p>
            <a:pPr marL="509905" indent="-342265">
              <a:buClr>
                <a:srgbClr val="921580"/>
              </a:buClr>
              <a:buFontTx/>
              <a:buChar char="●"/>
              <a:tabLst>
                <a:tab pos="509905" algn="l"/>
              </a:tabLst>
            </a:pPr>
            <a:r>
              <a:rPr sz="2000" kern="0" dirty="0">
                <a:solidFill>
                  <a:srgbClr val="4D4D4D"/>
                </a:solidFill>
                <a:cs typeface="Arial"/>
              </a:rPr>
              <a:t>Payments</a:t>
            </a:r>
            <a:r>
              <a:rPr sz="2000" kern="0" spc="-60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upon</a:t>
            </a:r>
            <a:r>
              <a:rPr sz="2000" kern="0" spc="-55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completion</a:t>
            </a:r>
            <a:r>
              <a:rPr sz="2000" kern="0" spc="-45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of</a:t>
            </a:r>
            <a:r>
              <a:rPr sz="2000" kern="0" spc="-65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work</a:t>
            </a:r>
            <a:r>
              <a:rPr sz="2000" kern="0" spc="-50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packages</a:t>
            </a:r>
            <a:r>
              <a:rPr sz="2000" kern="0" spc="-45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at</a:t>
            </a:r>
            <a:r>
              <a:rPr sz="2000" kern="0" spc="-65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the</a:t>
            </a:r>
            <a:r>
              <a:rPr sz="2000" kern="0" spc="-65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end</a:t>
            </a:r>
            <a:r>
              <a:rPr sz="2000" kern="0" spc="-55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of</a:t>
            </a:r>
            <a:r>
              <a:rPr sz="2000" kern="0" spc="-65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dirty="0">
                <a:solidFill>
                  <a:srgbClr val="4D4D4D"/>
                </a:solidFill>
                <a:cs typeface="Arial"/>
              </a:rPr>
              <a:t>reporting</a:t>
            </a:r>
            <a:r>
              <a:rPr sz="2000" kern="0" spc="-55" dirty="0">
                <a:solidFill>
                  <a:srgbClr val="4D4D4D"/>
                </a:solidFill>
                <a:cs typeface="Arial"/>
              </a:rPr>
              <a:t> </a:t>
            </a:r>
            <a:r>
              <a:rPr sz="2000" kern="0" spc="-10" dirty="0">
                <a:solidFill>
                  <a:srgbClr val="4D4D4D"/>
                </a:solidFill>
                <a:cs typeface="Arial"/>
              </a:rPr>
              <a:t>periods</a:t>
            </a:r>
            <a:endParaRPr sz="2000" kern="0" dirty="0">
              <a:solidFill>
                <a:sysClr val="windowText" lastClr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720127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6D9232-D026-5CD5-27CF-43B9DB60F3F5}"/>
              </a:ext>
            </a:extLst>
          </p:cNvPr>
          <p:cNvSpPr txBox="1"/>
          <p:nvPr/>
        </p:nvSpPr>
        <p:spPr>
          <a:xfrm>
            <a:off x="653143" y="420914"/>
            <a:ext cx="9029481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600" b="1" spc="-1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(submitted) 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1DCD20B0-DC33-220E-30D3-7D8E981BE76D}"/>
              </a:ext>
            </a:extLst>
          </p:cNvPr>
          <p:cNvSpPr txBox="1"/>
          <p:nvPr/>
        </p:nvSpPr>
        <p:spPr>
          <a:xfrm>
            <a:off x="812800" y="1067245"/>
            <a:ext cx="10493672" cy="43088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20345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tabLst>
                <a:tab pos="298450" algn="l"/>
              </a:tabLst>
            </a:pPr>
            <a:r>
              <a:rPr lang="en-GB" sz="1800" b="1" dirty="0">
                <a:solidFill>
                  <a:srgbClr val="4D4D4D"/>
                </a:solidFill>
                <a:latin typeface="Arial"/>
                <a:cs typeface="Arial"/>
              </a:rPr>
              <a:t>Proposal stage</a:t>
            </a:r>
          </a:p>
          <a:p>
            <a:pPr marL="298450" marR="220345" indent="-285750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Char char="•"/>
              <a:tabLst>
                <a:tab pos="298450" algn="l"/>
              </a:tabLst>
            </a:pP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How many work packages do you recommend for a lump sum project?</a:t>
            </a:r>
          </a:p>
          <a:p>
            <a:pPr marL="298450" marR="220345" indent="-285750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Char char="•"/>
              <a:tabLst>
                <a:tab pos="298450" algn="l"/>
              </a:tabLst>
            </a:pPr>
            <a:r>
              <a:rPr lang="en-GB" dirty="0">
                <a:solidFill>
                  <a:srgbClr val="4D4D4D"/>
                </a:solidFill>
                <a:latin typeface="Arial"/>
                <a:cs typeface="Arial"/>
              </a:rPr>
              <a:t>Is it necessary/acceptable to split longer WPs </a:t>
            </a:r>
            <a:r>
              <a:rPr lang="en-GB" dirty="0" err="1">
                <a:solidFill>
                  <a:srgbClr val="4D4D4D"/>
                </a:solidFill>
                <a:latin typeface="Arial"/>
                <a:cs typeface="Arial"/>
              </a:rPr>
              <a:t>eg.</a:t>
            </a:r>
            <a:r>
              <a:rPr lang="en-GB" dirty="0">
                <a:solidFill>
                  <a:srgbClr val="4D4D4D"/>
                </a:solidFill>
                <a:latin typeface="Arial"/>
                <a:cs typeface="Arial"/>
              </a:rPr>
              <a:t> management and coordination, in order to align with reporting periods?</a:t>
            </a:r>
          </a:p>
          <a:p>
            <a:pPr marL="298450" marR="220345" indent="-285750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Char char="•"/>
              <a:tabLst>
                <a:tab pos="298450" algn="l"/>
              </a:tabLst>
            </a:pP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Do we need to adhere to the personnel rates given in the dashboard for lump sum grants?  If a project uses high grade staff and the rate is much higher than that on the dashboard is that acceptable? </a:t>
            </a:r>
          </a:p>
          <a:p>
            <a:pPr marL="298450" marR="220345" indent="-285750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Char char="•"/>
              <a:tabLst>
                <a:tab pos="298450" algn="l"/>
              </a:tabLst>
            </a:pPr>
            <a:r>
              <a:rPr lang="en-GB" dirty="0">
                <a:solidFill>
                  <a:srgbClr val="4D4D4D"/>
                </a:solidFill>
                <a:cs typeface="Arial"/>
              </a:rPr>
              <a:t>Do I still need to complete the financial tables in Part A, section 3.1(g-j)?</a:t>
            </a:r>
          </a:p>
          <a:p>
            <a:pPr marL="298450" marR="220345" indent="-285750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Char char="•"/>
              <a:tabLst>
                <a:tab pos="298450" algn="l"/>
              </a:tabLst>
            </a:pPr>
            <a:r>
              <a:rPr lang="en-GB" dirty="0">
                <a:solidFill>
                  <a:srgbClr val="4D4D4D"/>
                </a:solidFill>
                <a:cs typeface="Arial"/>
              </a:rPr>
              <a:t>Where do I enter information on in-kind contributions from third parties?</a:t>
            </a:r>
          </a:p>
          <a:p>
            <a:pPr marL="298450" marR="220345" indent="-285750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Char char="•"/>
              <a:tabLst>
                <a:tab pos="298450" algn="l"/>
              </a:tabLst>
            </a:pPr>
            <a:r>
              <a:rPr lang="en-GB" dirty="0">
                <a:solidFill>
                  <a:srgbClr val="4D4D4D"/>
                </a:solidFill>
                <a:cs typeface="Arial"/>
              </a:rPr>
              <a:t>How do I deal with own resources in a lump sum proposal</a:t>
            </a:r>
          </a:p>
          <a:p>
            <a:pPr marL="12700" marR="220345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tabLst>
                <a:tab pos="298450" algn="l"/>
              </a:tabLst>
            </a:pPr>
            <a:r>
              <a:rPr lang="en-GB" sz="1800" b="1" dirty="0">
                <a:solidFill>
                  <a:srgbClr val="4D4D4D"/>
                </a:solidFill>
                <a:latin typeface="Arial"/>
                <a:cs typeface="Arial"/>
              </a:rPr>
              <a:t>Project implementatio</a:t>
            </a: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n</a:t>
            </a:r>
          </a:p>
          <a:p>
            <a:pPr marL="298450" marR="220345" indent="-285750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Char char="•"/>
              <a:tabLst>
                <a:tab pos="298450" algn="l"/>
              </a:tabLst>
            </a:pP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What is the process to decide on full, partial or non completion of work packages?</a:t>
            </a:r>
          </a:p>
          <a:p>
            <a:pPr marL="298450" marR="220345" indent="-285750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Char char="•"/>
              <a:tabLst>
                <a:tab pos="298450" algn="l"/>
              </a:tabLst>
            </a:pPr>
            <a:r>
              <a:rPr lang="en-GB" dirty="0">
                <a:solidFill>
                  <a:srgbClr val="4D4D4D"/>
                </a:solidFill>
                <a:latin typeface="Arial"/>
                <a:cs typeface="Arial"/>
              </a:rPr>
              <a:t>How will the amount of funding each partner receives be calculated?</a:t>
            </a:r>
          </a:p>
          <a:p>
            <a:pPr marL="298450" marR="220345" indent="-285750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Char char="•"/>
              <a:tabLst>
                <a:tab pos="298450" algn="l"/>
              </a:tabLst>
            </a:pP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What is the timeline for payments to be finalised after the above decisions have been made?</a:t>
            </a:r>
          </a:p>
          <a:p>
            <a:pPr marL="298450" marR="220345" indent="-285750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Char char="•"/>
              <a:tabLst>
                <a:tab pos="298450" algn="l"/>
              </a:tabLst>
            </a:pPr>
            <a:r>
              <a:rPr lang="en-GB" dirty="0">
                <a:solidFill>
                  <a:srgbClr val="4D4D4D"/>
                </a:solidFill>
                <a:latin typeface="Arial"/>
                <a:cs typeface="Arial"/>
              </a:rPr>
              <a:t>Do we have any sense of how often the EC are not paying out fully on work packages?</a:t>
            </a:r>
          </a:p>
        </p:txBody>
      </p:sp>
    </p:spTree>
    <p:extLst>
      <p:ext uri="{BB962C8B-B14F-4D97-AF65-F5344CB8AC3E}">
        <p14:creationId xmlns:p14="http://schemas.microsoft.com/office/powerpoint/2010/main" val="309944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 descr="$PPTXTitle">
            <a:extLst>
              <a:ext uri="{FF2B5EF4-FFF2-40B4-BE49-F238E27FC236}">
                <a16:creationId xmlns:a16="http://schemas.microsoft.com/office/drawing/2014/main" id="{20FF2E7C-345B-5FA1-B75E-EEE1D981A139}"/>
              </a:ext>
            </a:extLst>
          </p:cNvPr>
          <p:cNvSpPr txBox="1">
            <a:spLocks/>
          </p:cNvSpPr>
          <p:nvPr/>
        </p:nvSpPr>
        <p:spPr>
          <a:xfrm>
            <a:off x="916939" y="366810"/>
            <a:ext cx="4493261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3600" dirty="0"/>
              <a:t>Basic</a:t>
            </a:r>
            <a:r>
              <a:rPr lang="en-GB" sz="3600" spc="-45" dirty="0"/>
              <a:t> </a:t>
            </a:r>
            <a:r>
              <a:rPr lang="en-GB" sz="3600" spc="-10" dirty="0"/>
              <a:t>principles</a:t>
            </a: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39F2F3C7-A144-444F-793F-45598953E5E9}"/>
              </a:ext>
            </a:extLst>
          </p:cNvPr>
          <p:cNvSpPr txBox="1"/>
          <p:nvPr/>
        </p:nvSpPr>
        <p:spPr>
          <a:xfrm>
            <a:off x="916940" y="1056742"/>
            <a:ext cx="10497822" cy="45595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445134">
              <a:lnSpc>
                <a:spcPct val="100000"/>
              </a:lnSpc>
              <a:spcBef>
                <a:spcPts val="95"/>
              </a:spcBef>
            </a:pPr>
            <a:r>
              <a:rPr sz="2000" b="1" dirty="0">
                <a:solidFill>
                  <a:srgbClr val="0F5393"/>
                </a:solidFill>
                <a:latin typeface="Arial"/>
                <a:cs typeface="Arial"/>
              </a:rPr>
              <a:t>Lump</a:t>
            </a:r>
            <a:r>
              <a:rPr sz="2000" b="1" spc="-65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F5393"/>
                </a:solidFill>
                <a:latin typeface="Arial"/>
                <a:cs typeface="Arial"/>
              </a:rPr>
              <a:t>sum</a:t>
            </a:r>
            <a:r>
              <a:rPr sz="2000" b="1" spc="-70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F5393"/>
                </a:solidFill>
                <a:latin typeface="Arial"/>
                <a:cs typeface="Arial"/>
              </a:rPr>
              <a:t>evaluation</a:t>
            </a:r>
            <a:r>
              <a:rPr sz="2000" b="1" spc="-65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F5393"/>
                </a:solidFill>
                <a:latin typeface="Arial"/>
                <a:cs typeface="Arial"/>
              </a:rPr>
              <a:t>and</a:t>
            </a:r>
            <a:r>
              <a:rPr sz="2000" b="1" spc="-70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F5393"/>
                </a:solidFill>
                <a:latin typeface="Arial"/>
                <a:cs typeface="Arial"/>
              </a:rPr>
              <a:t>grant</a:t>
            </a:r>
            <a:r>
              <a:rPr sz="2000" b="1" spc="-70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F5393"/>
                </a:solidFill>
                <a:latin typeface="Arial"/>
                <a:cs typeface="Arial"/>
              </a:rPr>
              <a:t>agreement</a:t>
            </a:r>
            <a:r>
              <a:rPr sz="2000" b="1" spc="-65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F5393"/>
                </a:solidFill>
                <a:latin typeface="Arial"/>
                <a:cs typeface="Arial"/>
              </a:rPr>
              <a:t>follow</a:t>
            </a:r>
            <a:r>
              <a:rPr sz="2000" b="1" spc="-90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F5393"/>
                </a:solidFill>
                <a:latin typeface="Arial"/>
                <a:cs typeface="Arial"/>
              </a:rPr>
              <a:t>the</a:t>
            </a:r>
            <a:r>
              <a:rPr sz="2000" b="1" spc="-70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F5393"/>
                </a:solidFill>
                <a:latin typeface="Arial"/>
                <a:cs typeface="Arial"/>
              </a:rPr>
              <a:t>standard</a:t>
            </a:r>
            <a:r>
              <a:rPr sz="2000" b="1" spc="-60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F5393"/>
                </a:solidFill>
                <a:latin typeface="Arial"/>
                <a:cs typeface="Arial"/>
              </a:rPr>
              <a:t>approach</a:t>
            </a:r>
            <a:r>
              <a:rPr sz="2000" b="1" spc="-55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0F5393"/>
                </a:solidFill>
                <a:latin typeface="Arial"/>
                <a:cs typeface="Arial"/>
              </a:rPr>
              <a:t>with</a:t>
            </a:r>
            <a:r>
              <a:rPr sz="2000" spc="-70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0F5393"/>
                </a:solidFill>
                <a:latin typeface="Arial"/>
                <a:cs typeface="Arial"/>
              </a:rPr>
              <a:t>the </a:t>
            </a:r>
            <a:r>
              <a:rPr sz="2000" spc="-10" dirty="0">
                <a:solidFill>
                  <a:srgbClr val="0F5393"/>
                </a:solidFill>
                <a:latin typeface="Arial"/>
                <a:cs typeface="Arial"/>
              </a:rPr>
              <a:t>same:</a:t>
            </a:r>
            <a:endParaRPr sz="1800" dirty="0">
              <a:latin typeface="Arial"/>
              <a:cs typeface="Arial"/>
            </a:endParaRPr>
          </a:p>
          <a:p>
            <a:pPr marL="1212215" indent="-285750">
              <a:lnSpc>
                <a:spcPct val="100000"/>
              </a:lnSpc>
              <a:buClr>
                <a:srgbClr val="921580"/>
              </a:buClr>
              <a:buFont typeface="Arial" panose="020B0604020202020204" pitchFamily="34" charset="0"/>
              <a:buChar char="•"/>
              <a:tabLst>
                <a:tab pos="1269365" algn="l"/>
              </a:tabLst>
            </a:pPr>
            <a:r>
              <a:rPr lang="en-GB" sz="1800" spc="-10" dirty="0">
                <a:solidFill>
                  <a:srgbClr val="4D4D4D"/>
                </a:solidFill>
                <a:latin typeface="Arial"/>
                <a:cs typeface="Arial"/>
              </a:rPr>
              <a:t>Evaluation criteria</a:t>
            </a:r>
          </a:p>
          <a:p>
            <a:pPr marL="1212215" indent="-285750">
              <a:lnSpc>
                <a:spcPct val="100000"/>
              </a:lnSpc>
              <a:buClr>
                <a:srgbClr val="921580"/>
              </a:buClr>
              <a:buFont typeface="Arial" panose="020B0604020202020204" pitchFamily="34" charset="0"/>
              <a:buChar char="•"/>
              <a:tabLst>
                <a:tab pos="1269365" algn="l"/>
              </a:tabLst>
            </a:pP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Pre-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financing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and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payment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scheme</a:t>
            </a:r>
            <a:endParaRPr sz="1800" dirty="0">
              <a:latin typeface="Arial"/>
              <a:cs typeface="Arial"/>
            </a:endParaRPr>
          </a:p>
          <a:p>
            <a:pPr marL="1212215" marR="335915" indent="-285750">
              <a:lnSpc>
                <a:spcPct val="100000"/>
              </a:lnSpc>
              <a:buClr>
                <a:srgbClr val="921580"/>
              </a:buClr>
              <a:buFont typeface="Arial" panose="020B0604020202020204" pitchFamily="34" charset="0"/>
              <a:buChar char="•"/>
              <a:tabLst>
                <a:tab pos="1269365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Reporting</a:t>
            </a:r>
            <a:r>
              <a:rPr sz="1800" spc="-4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periods</a:t>
            </a:r>
            <a:r>
              <a:rPr sz="1800" spc="-3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and</a:t>
            </a:r>
            <a:r>
              <a:rPr sz="1800" spc="-3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technical</a:t>
            </a:r>
            <a:r>
              <a:rPr sz="1800" spc="-3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reporting</a:t>
            </a:r>
            <a:r>
              <a:rPr lang="en-GB" dirty="0">
                <a:solidFill>
                  <a:srgbClr val="4D4D4D"/>
                </a:solidFill>
                <a:latin typeface="Arial"/>
                <a:cs typeface="Arial"/>
              </a:rPr>
              <a:t> -</a:t>
            </a:r>
            <a:r>
              <a:rPr sz="1800" b="1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focusing</a:t>
            </a:r>
            <a:r>
              <a:rPr sz="1800" b="1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on</a:t>
            </a:r>
            <a:r>
              <a:rPr sz="1800" b="1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completion</a:t>
            </a:r>
            <a:r>
              <a:rPr sz="1800" b="1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1800" b="1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800" b="1" spc="-30" dirty="0">
                <a:solidFill>
                  <a:srgbClr val="4D4D4D"/>
                </a:solidFill>
                <a:latin typeface="Arial"/>
                <a:cs typeface="Arial"/>
              </a:rPr>
              <a:t>		</a:t>
            </a:r>
            <a:r>
              <a:rPr sz="1800" b="1" spc="-20" dirty="0">
                <a:solidFill>
                  <a:srgbClr val="4D4D4D"/>
                </a:solidFill>
                <a:latin typeface="Arial"/>
                <a:cs typeface="Arial"/>
              </a:rPr>
              <a:t>work </a:t>
            </a:r>
            <a:r>
              <a:rPr sz="1800" b="1" spc="-10" dirty="0">
                <a:solidFill>
                  <a:srgbClr val="4D4D4D"/>
                </a:solidFill>
                <a:latin typeface="Arial"/>
                <a:cs typeface="Arial"/>
              </a:rPr>
              <a:t>packages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sz="1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0F5393"/>
                </a:solidFill>
                <a:latin typeface="Arial"/>
                <a:cs typeface="Arial"/>
              </a:rPr>
              <a:t>One</a:t>
            </a:r>
            <a:r>
              <a:rPr sz="2000" b="1" spc="-50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F5393"/>
                </a:solidFill>
                <a:latin typeface="Arial"/>
                <a:cs typeface="Arial"/>
              </a:rPr>
              <a:t>lump</a:t>
            </a:r>
            <a:r>
              <a:rPr sz="2000" b="1" spc="-55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F5393"/>
                </a:solidFill>
                <a:latin typeface="Arial"/>
                <a:cs typeface="Arial"/>
              </a:rPr>
              <a:t>sum</a:t>
            </a:r>
            <a:r>
              <a:rPr sz="2000" b="1" spc="-45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F5393"/>
                </a:solidFill>
                <a:latin typeface="Arial"/>
                <a:cs typeface="Arial"/>
              </a:rPr>
              <a:t>share</a:t>
            </a:r>
            <a:r>
              <a:rPr sz="2000" b="1" spc="-50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F5393"/>
                </a:solidFill>
                <a:latin typeface="Arial"/>
                <a:cs typeface="Arial"/>
              </a:rPr>
              <a:t>is</a:t>
            </a:r>
            <a:r>
              <a:rPr sz="2000" b="1" spc="-60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F5393"/>
                </a:solidFill>
                <a:latin typeface="Arial"/>
                <a:cs typeface="Arial"/>
              </a:rPr>
              <a:t>fixed</a:t>
            </a:r>
            <a:r>
              <a:rPr sz="2000" b="1" spc="-55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F5393"/>
                </a:solidFill>
                <a:latin typeface="Arial"/>
                <a:cs typeface="Arial"/>
              </a:rPr>
              <a:t>in</a:t>
            </a:r>
            <a:r>
              <a:rPr sz="2000" b="1" spc="-60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F5393"/>
                </a:solidFill>
                <a:latin typeface="Arial"/>
                <a:cs typeface="Arial"/>
              </a:rPr>
              <a:t>the</a:t>
            </a:r>
            <a:r>
              <a:rPr sz="2000" b="1" spc="-45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F5393"/>
                </a:solidFill>
                <a:latin typeface="Arial"/>
                <a:cs typeface="Arial"/>
              </a:rPr>
              <a:t>grant</a:t>
            </a:r>
            <a:r>
              <a:rPr sz="2000" b="1" spc="-45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F5393"/>
                </a:solidFill>
                <a:latin typeface="Arial"/>
                <a:cs typeface="Arial"/>
              </a:rPr>
              <a:t>agreement</a:t>
            </a:r>
            <a:r>
              <a:rPr sz="2000" b="1" spc="-45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F5393"/>
                </a:solidFill>
                <a:latin typeface="Arial"/>
                <a:cs typeface="Arial"/>
              </a:rPr>
              <a:t>for</a:t>
            </a:r>
            <a:r>
              <a:rPr sz="2000" b="1" spc="-50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F5393"/>
                </a:solidFill>
                <a:latin typeface="Arial"/>
                <a:cs typeface="Arial"/>
              </a:rPr>
              <a:t>each</a:t>
            </a:r>
            <a:r>
              <a:rPr sz="2000" b="1" spc="-45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F5393"/>
                </a:solidFill>
                <a:latin typeface="Arial"/>
                <a:cs typeface="Arial"/>
              </a:rPr>
              <a:t>work</a:t>
            </a:r>
            <a:r>
              <a:rPr sz="2000" b="1" spc="-60" dirty="0">
                <a:solidFill>
                  <a:srgbClr val="0F5393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0F5393"/>
                </a:solidFill>
                <a:latin typeface="Arial"/>
                <a:cs typeface="Arial"/>
              </a:rPr>
              <a:t>package:</a:t>
            </a:r>
            <a:endParaRPr sz="2000" dirty="0">
              <a:latin typeface="Arial"/>
              <a:cs typeface="Arial"/>
            </a:endParaRPr>
          </a:p>
          <a:p>
            <a:pPr marL="298450" indent="-285750">
              <a:lnSpc>
                <a:spcPct val="100000"/>
              </a:lnSpc>
              <a:spcBef>
                <a:spcPts val="2170"/>
              </a:spcBef>
              <a:buClr>
                <a:srgbClr val="921580"/>
              </a:buClr>
              <a:buFont typeface="Wingdings"/>
              <a:buChar char=""/>
              <a:tabLst>
                <a:tab pos="298450" algn="l"/>
                <a:tab pos="4066540" algn="l"/>
              </a:tabLst>
            </a:pP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Work</a:t>
            </a:r>
            <a:r>
              <a:rPr sz="1800" b="1" spc="-5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package</a:t>
            </a:r>
            <a:r>
              <a:rPr sz="1800" b="1" spc="-5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4D4D4D"/>
                </a:solidFill>
                <a:latin typeface="Arial"/>
                <a:cs typeface="Arial"/>
              </a:rPr>
              <a:t>completed</a:t>
            </a: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	</a:t>
            </a:r>
            <a:r>
              <a:rPr sz="1800" b="1" spc="-10" dirty="0">
                <a:solidFill>
                  <a:srgbClr val="4D4D4D"/>
                </a:solidFill>
                <a:latin typeface="Arial"/>
                <a:cs typeface="Arial"/>
              </a:rPr>
              <a:t>payment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  <a:buClr>
                <a:srgbClr val="921580"/>
              </a:buClr>
              <a:buFont typeface="Wingdings"/>
              <a:buChar char=""/>
            </a:pPr>
            <a:endParaRPr sz="1800" dirty="0">
              <a:latin typeface="Arial"/>
              <a:cs typeface="Arial"/>
            </a:endParaRPr>
          </a:p>
          <a:p>
            <a:pPr marL="1269365" lvl="1" indent="-342900">
              <a:lnSpc>
                <a:spcPct val="100000"/>
              </a:lnSpc>
              <a:buClr>
                <a:srgbClr val="921580"/>
              </a:buClr>
              <a:buChar char="•"/>
              <a:tabLst>
                <a:tab pos="1269365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Payments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do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not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depend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on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successful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outcome,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but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on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completion</a:t>
            </a:r>
            <a:r>
              <a:rPr sz="1800" b="1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1800" b="1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4D4D4D"/>
                </a:solidFill>
                <a:latin typeface="Arial"/>
                <a:cs typeface="Arial"/>
              </a:rPr>
              <a:t>activities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.</a:t>
            </a:r>
            <a:endParaRPr sz="1800" dirty="0">
              <a:latin typeface="Arial"/>
              <a:cs typeface="Arial"/>
            </a:endParaRPr>
          </a:p>
          <a:p>
            <a:pPr marL="1269365" marR="410845" lvl="1" indent="-342900">
              <a:lnSpc>
                <a:spcPct val="100000"/>
              </a:lnSpc>
              <a:buClr>
                <a:srgbClr val="921580"/>
              </a:buClr>
              <a:buChar char="•"/>
              <a:tabLst>
                <a:tab pos="1269365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Work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packages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can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be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modified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through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amendments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(</a:t>
            </a:r>
            <a:r>
              <a:rPr sz="1800" dirty="0" err="1">
                <a:solidFill>
                  <a:srgbClr val="4D4D4D"/>
                </a:solidFill>
                <a:latin typeface="Arial"/>
                <a:cs typeface="Arial"/>
              </a:rPr>
              <a:t>eg.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new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scientific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developments)</a:t>
            </a:r>
            <a:endParaRPr sz="1800" dirty="0">
              <a:latin typeface="Arial"/>
              <a:cs typeface="Arial"/>
            </a:endParaRPr>
          </a:p>
          <a:p>
            <a:pPr marL="296545" marR="197485" indent="-284480">
              <a:lnSpc>
                <a:spcPct val="100000"/>
              </a:lnSpc>
              <a:spcBef>
                <a:spcPts val="1920"/>
              </a:spcBef>
              <a:buClr>
                <a:srgbClr val="921580"/>
              </a:buClr>
              <a:buFont typeface="Wingdings"/>
              <a:buChar char=""/>
              <a:tabLst>
                <a:tab pos="296545" algn="l"/>
                <a:tab pos="297815" algn="l"/>
              </a:tabLst>
            </a:pPr>
            <a:r>
              <a:rPr lang="en-GB" spc="-5" dirty="0">
                <a:solidFill>
                  <a:srgbClr val="4D4D4D"/>
                </a:solidFill>
                <a:latin typeface="Arial"/>
                <a:cs typeface="Arial"/>
              </a:rPr>
              <a:t>Judgement of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performance</a:t>
            </a: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 of grant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800" spc="-20" dirty="0">
                <a:solidFill>
                  <a:srgbClr val="4D4D4D"/>
                </a:solidFill>
                <a:latin typeface="Arial"/>
                <a:cs typeface="Arial"/>
              </a:rPr>
              <a:t>same as any other grant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.</a:t>
            </a:r>
            <a:endParaRPr sz="1800" dirty="0">
              <a:latin typeface="Arial"/>
              <a:cs typeface="Arial"/>
            </a:endParaRPr>
          </a:p>
        </p:txBody>
      </p:sp>
      <p:grpSp>
        <p:nvGrpSpPr>
          <p:cNvPr id="6" name="object 4">
            <a:extLst>
              <a:ext uri="{FF2B5EF4-FFF2-40B4-BE49-F238E27FC236}">
                <a16:creationId xmlns:a16="http://schemas.microsoft.com/office/drawing/2014/main" id="{23170BC6-951C-96F3-30CC-CA0B0CC3A5AD}"/>
              </a:ext>
            </a:extLst>
          </p:cNvPr>
          <p:cNvGrpSpPr/>
          <p:nvPr/>
        </p:nvGrpSpPr>
        <p:grpSpPr>
          <a:xfrm>
            <a:off x="4026789" y="3657600"/>
            <a:ext cx="844550" cy="396366"/>
            <a:chOff x="4039489" y="4103496"/>
            <a:chExt cx="844550" cy="179070"/>
          </a:xfrm>
        </p:grpSpPr>
        <p:sp>
          <p:nvSpPr>
            <p:cNvPr id="7" name="object 5">
              <a:extLst>
                <a:ext uri="{FF2B5EF4-FFF2-40B4-BE49-F238E27FC236}">
                  <a16:creationId xmlns:a16="http://schemas.microsoft.com/office/drawing/2014/main" id="{8561D322-6BEC-582E-8F09-84AC521C78E8}"/>
                </a:ext>
              </a:extLst>
            </p:cNvPr>
            <p:cNvSpPr/>
            <p:nvPr/>
          </p:nvSpPr>
          <p:spPr>
            <a:xfrm>
              <a:off x="4045839" y="4109846"/>
              <a:ext cx="831850" cy="166370"/>
            </a:xfrm>
            <a:custGeom>
              <a:avLst/>
              <a:gdLst/>
              <a:ahLst/>
              <a:cxnLst/>
              <a:rect l="l" t="t" r="r" b="b"/>
              <a:pathLst>
                <a:path w="831850" h="166370">
                  <a:moveTo>
                    <a:pt x="748284" y="0"/>
                  </a:moveTo>
                  <a:lnTo>
                    <a:pt x="748284" y="41528"/>
                  </a:lnTo>
                  <a:lnTo>
                    <a:pt x="0" y="41528"/>
                  </a:lnTo>
                  <a:lnTo>
                    <a:pt x="0" y="124586"/>
                  </a:lnTo>
                  <a:lnTo>
                    <a:pt x="748284" y="124586"/>
                  </a:lnTo>
                  <a:lnTo>
                    <a:pt x="748284" y="166115"/>
                  </a:lnTo>
                  <a:lnTo>
                    <a:pt x="831341" y="83057"/>
                  </a:lnTo>
                  <a:lnTo>
                    <a:pt x="748284" y="0"/>
                  </a:lnTo>
                  <a:close/>
                </a:path>
              </a:pathLst>
            </a:custGeom>
            <a:solidFill>
              <a:srgbClr val="AFD1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6">
              <a:extLst>
                <a:ext uri="{FF2B5EF4-FFF2-40B4-BE49-F238E27FC236}">
                  <a16:creationId xmlns:a16="http://schemas.microsoft.com/office/drawing/2014/main" id="{5216A002-9C3D-2CE4-400F-1B7669256208}"/>
                </a:ext>
              </a:extLst>
            </p:cNvPr>
            <p:cNvSpPr/>
            <p:nvPr/>
          </p:nvSpPr>
          <p:spPr>
            <a:xfrm>
              <a:off x="4045839" y="4109846"/>
              <a:ext cx="831850" cy="166370"/>
            </a:xfrm>
            <a:custGeom>
              <a:avLst/>
              <a:gdLst/>
              <a:ahLst/>
              <a:cxnLst/>
              <a:rect l="l" t="t" r="r" b="b"/>
              <a:pathLst>
                <a:path w="831850" h="166370">
                  <a:moveTo>
                    <a:pt x="0" y="41528"/>
                  </a:moveTo>
                  <a:lnTo>
                    <a:pt x="748284" y="41528"/>
                  </a:lnTo>
                  <a:lnTo>
                    <a:pt x="748284" y="0"/>
                  </a:lnTo>
                  <a:lnTo>
                    <a:pt x="831341" y="83057"/>
                  </a:lnTo>
                  <a:lnTo>
                    <a:pt x="748284" y="166115"/>
                  </a:lnTo>
                  <a:lnTo>
                    <a:pt x="748284" y="124586"/>
                  </a:lnTo>
                  <a:lnTo>
                    <a:pt x="0" y="124586"/>
                  </a:lnTo>
                  <a:lnTo>
                    <a:pt x="0" y="41528"/>
                  </a:lnTo>
                  <a:close/>
                </a:path>
              </a:pathLst>
            </a:custGeom>
            <a:ln w="12700">
              <a:solidFill>
                <a:srgbClr val="80990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7802721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1A8EE-2848-D461-2E3F-32D0630AF8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6CF62A0-E0D1-1ABF-DBCF-4E19382F1C20}"/>
              </a:ext>
            </a:extLst>
          </p:cNvPr>
          <p:cNvSpPr txBox="1"/>
          <p:nvPr/>
        </p:nvSpPr>
        <p:spPr>
          <a:xfrm>
            <a:off x="653143" y="420914"/>
            <a:ext cx="9029481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600" b="1" spc="-1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(submitted) 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304F85E1-6769-2811-8389-880584FCADBD}"/>
              </a:ext>
            </a:extLst>
          </p:cNvPr>
          <p:cNvSpPr txBox="1"/>
          <p:nvPr/>
        </p:nvSpPr>
        <p:spPr>
          <a:xfrm>
            <a:off x="812800" y="1067245"/>
            <a:ext cx="10493672" cy="3149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20345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tabLst>
                <a:tab pos="298450" algn="l"/>
              </a:tabLst>
            </a:pPr>
            <a:endParaRPr lang="en-GB" sz="1800" dirty="0">
              <a:solidFill>
                <a:srgbClr val="4D4D4D"/>
              </a:solidFill>
              <a:latin typeface="Arial"/>
              <a:cs typeface="Arial"/>
            </a:endParaRPr>
          </a:p>
          <a:p>
            <a:pPr marL="12700" marR="220345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tabLst>
                <a:tab pos="298450" algn="l"/>
              </a:tabLst>
            </a:pPr>
            <a:r>
              <a:rPr lang="en-GB" b="1" dirty="0">
                <a:solidFill>
                  <a:srgbClr val="4D4D4D"/>
                </a:solidFill>
                <a:latin typeface="Arial"/>
                <a:cs typeface="Arial"/>
              </a:rPr>
              <a:t>Project implementation and post completion</a:t>
            </a:r>
          </a:p>
          <a:p>
            <a:pPr marL="298450" marR="220345" indent="-285750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Char char="•"/>
              <a:tabLst>
                <a:tab pos="298450" algn="l"/>
              </a:tabLst>
            </a:pPr>
            <a:r>
              <a:rPr lang="en-GB" dirty="0">
                <a:solidFill>
                  <a:srgbClr val="4D4D4D"/>
                </a:solidFill>
                <a:latin typeface="Arial"/>
                <a:cs typeface="Arial"/>
              </a:rPr>
              <a:t>What will European Commission audits on lump sums look like?</a:t>
            </a:r>
          </a:p>
          <a:p>
            <a:pPr marL="298450" marR="220345" indent="-285750">
              <a:spcBef>
                <a:spcPts val="100"/>
              </a:spcBef>
              <a:buClr>
                <a:srgbClr val="921580"/>
              </a:buClr>
              <a:buFontTx/>
              <a:buChar char="•"/>
              <a:tabLst>
                <a:tab pos="298450" algn="l"/>
              </a:tabLst>
            </a:pPr>
            <a:r>
              <a:rPr lang="en-GB" dirty="0"/>
              <a:t>Best practice in terms of setting up lump sum grants on internal university costing tool e.g. </a:t>
            </a:r>
            <a:r>
              <a:rPr lang="en-GB" dirty="0" err="1"/>
              <a:t>Worktribe</a:t>
            </a:r>
            <a:endParaRPr lang="en-GB" dirty="0"/>
          </a:p>
          <a:p>
            <a:pPr marL="298450" marR="220345" indent="-285750">
              <a:spcBef>
                <a:spcPts val="100"/>
              </a:spcBef>
              <a:buClr>
                <a:srgbClr val="921580"/>
              </a:buClr>
              <a:buFontTx/>
              <a:buChar char="•"/>
              <a:tabLst>
                <a:tab pos="298450" algn="l"/>
              </a:tabLst>
            </a:pPr>
            <a:r>
              <a:rPr lang="en-GB" dirty="0"/>
              <a:t>Best practice/recommendation of how to capture spending against Work Package completion</a:t>
            </a:r>
          </a:p>
          <a:p>
            <a:pPr marL="298450" marR="220345" indent="-285750">
              <a:spcBef>
                <a:spcPts val="100"/>
              </a:spcBef>
              <a:buClr>
                <a:srgbClr val="921580"/>
              </a:buClr>
              <a:buFontTx/>
              <a:buChar char="•"/>
              <a:tabLst>
                <a:tab pos="298450" algn="l"/>
              </a:tabLst>
            </a:pPr>
            <a:r>
              <a:rPr lang="en-GB" dirty="0"/>
              <a:t>More information on reporting requirements and audit -  we know that is % of completion and no audit unless randomly selected. If there is an audit, is it an external expert who would evaluate the action % of completion?</a:t>
            </a:r>
          </a:p>
          <a:p>
            <a:pPr marL="298450" marR="220345" indent="-285750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Char char="•"/>
              <a:tabLst>
                <a:tab pos="298450" algn="l"/>
              </a:tabLst>
            </a:pPr>
            <a:endParaRPr lang="en-GB" dirty="0">
              <a:solidFill>
                <a:srgbClr val="4D4D4D"/>
              </a:solidFill>
              <a:latin typeface="Arial"/>
              <a:cs typeface="Arial"/>
            </a:endParaRPr>
          </a:p>
          <a:p>
            <a:pPr marL="298450" marR="220345" indent="-285750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Char char="•"/>
              <a:tabLst>
                <a:tab pos="298450" algn="l"/>
              </a:tabLst>
            </a:pPr>
            <a:endParaRPr lang="en-GB" dirty="0">
              <a:solidFill>
                <a:srgbClr val="4D4D4D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748581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ED5F4A1-72C1-B64A-B6C8-5B8230A2F45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512763"/>
            <a:ext cx="3302358" cy="9715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8E48954-942C-1C4C-818E-BEF11B1D1890}"/>
              </a:ext>
            </a:extLst>
          </p:cNvPr>
          <p:cNvSpPr txBox="1"/>
          <p:nvPr/>
        </p:nvSpPr>
        <p:spPr>
          <a:xfrm>
            <a:off x="1366033" y="2160730"/>
            <a:ext cx="8316591" cy="13849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800" b="1" spc="-1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</a:p>
          <a:p>
            <a:r>
              <a:rPr lang="en-US" sz="3600" b="1" spc="-1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Q&amp;A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7B1967-7D14-D049-9CB6-6F21A1A622D6}"/>
              </a:ext>
            </a:extLst>
          </p:cNvPr>
          <p:cNvSpPr/>
          <p:nvPr/>
        </p:nvSpPr>
        <p:spPr>
          <a:xfrm>
            <a:off x="515938" y="4606596"/>
            <a:ext cx="5021262" cy="64633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GB" b="1" dirty="0">
                <a:solidFill>
                  <a:schemeClr val="accent4"/>
                </a:solidFill>
                <a:latin typeface="Arial"/>
                <a:cs typeface="Arial"/>
              </a:rPr>
              <a:t>Emails</a:t>
            </a:r>
            <a:r>
              <a:rPr lang="en-GB" b="1" dirty="0">
                <a:solidFill>
                  <a:schemeClr val="accent5"/>
                </a:solidFill>
                <a:latin typeface="Arial"/>
                <a:cs typeface="Arial"/>
              </a:rPr>
              <a:t>: </a:t>
            </a:r>
            <a:r>
              <a:rPr lang="en-GB" b="1" dirty="0">
                <a:solidFill>
                  <a:schemeClr val="accent5"/>
                </a:solidFill>
                <a:latin typeface="Arial"/>
                <a:cs typeface="Arial"/>
                <a:hlinkClick r:id="rId4"/>
              </a:rPr>
              <a:t>ncp-rules@iuk.ukri.org</a:t>
            </a:r>
            <a:endParaRPr lang="en-GB" b="1" dirty="0">
              <a:solidFill>
                <a:schemeClr val="accent5"/>
              </a:solidFill>
              <a:latin typeface="Arial"/>
              <a:cs typeface="Arial"/>
            </a:endParaRPr>
          </a:p>
          <a:p>
            <a:r>
              <a:rPr lang="en-GB" b="1" dirty="0">
                <a:solidFill>
                  <a:schemeClr val="accent5"/>
                </a:solidFill>
                <a:latin typeface="Arial"/>
                <a:cs typeface="Arial"/>
              </a:rPr>
              <a:t>	 </a:t>
            </a:r>
            <a:endParaRPr lang="en-GB" sz="1600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EE3847C-8D92-41B3-BF02-4F52D6C0F7FD}"/>
              </a:ext>
            </a:extLst>
          </p:cNvPr>
          <p:cNvSpPr/>
          <p:nvPr/>
        </p:nvSpPr>
        <p:spPr>
          <a:xfrm>
            <a:off x="515938" y="5206037"/>
            <a:ext cx="7408862" cy="36933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1" dirty="0">
                <a:effectLst/>
                <a:latin typeface="Arial"/>
                <a:ea typeface="Calibri" panose="020F0502020204030204" pitchFamily="34" charset="0"/>
                <a:cs typeface="Arial"/>
              </a:rPr>
              <a:t>Newsletter Subscription: </a:t>
            </a:r>
            <a:r>
              <a:rPr lang="en-GB" sz="1800" b="1" dirty="0">
                <a:solidFill>
                  <a:schemeClr val="accent5"/>
                </a:solidFill>
                <a:effectLst/>
                <a:latin typeface="Arial"/>
                <a:ea typeface="Calibri" panose="020F0502020204030204" pitchFamily="34" charset="0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https://eufunding.ukri.org/subscribe</a:t>
            </a:r>
            <a:r>
              <a:rPr lang="en-GB" sz="1800" b="1" dirty="0">
                <a:solidFill>
                  <a:schemeClr val="accent5"/>
                </a:solidFill>
                <a:effectLst/>
                <a:latin typeface="Arial"/>
                <a:ea typeface="Calibri" panose="020F0502020204030204" pitchFamily="34" charset="0"/>
                <a:cs typeface="Arial"/>
              </a:rPr>
              <a:t> </a:t>
            </a:r>
            <a:r>
              <a:rPr lang="en-GB" b="1" dirty="0">
                <a:solidFill>
                  <a:srgbClr val="C00000"/>
                </a:solidFill>
                <a:latin typeface="Arial"/>
                <a:ea typeface="Calibri" panose="020F0502020204030204" pitchFamily="34" charset="0"/>
                <a:cs typeface="Arial"/>
              </a:rPr>
              <a:t> </a:t>
            </a:r>
            <a:endParaRPr lang="en-GB" sz="1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057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>
            <a:extLst>
              <a:ext uri="{FF2B5EF4-FFF2-40B4-BE49-F238E27FC236}">
                <a16:creationId xmlns:a16="http://schemas.microsoft.com/office/drawing/2014/main" id="{2BE0A8F2-363F-9B34-5FA3-720E6B8C8652}"/>
              </a:ext>
            </a:extLst>
          </p:cNvPr>
          <p:cNvSpPr txBox="1">
            <a:spLocks/>
          </p:cNvSpPr>
          <p:nvPr/>
        </p:nvSpPr>
        <p:spPr>
          <a:xfrm>
            <a:off x="859830" y="104235"/>
            <a:ext cx="10472338" cy="831961"/>
          </a:xfrm>
          <a:prstGeom prst="rect">
            <a:avLst/>
          </a:prstGeom>
        </p:spPr>
        <p:txBody>
          <a:bodyPr vert="horz" wrap="square" lIns="0" tIns="275275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69215">
              <a:lnSpc>
                <a:spcPct val="100000"/>
              </a:lnSpc>
              <a:spcBef>
                <a:spcPts val="100"/>
              </a:spcBef>
            </a:pPr>
            <a:r>
              <a:rPr lang="en-GB" sz="3600" dirty="0"/>
              <a:t>Writing</a:t>
            </a:r>
            <a:r>
              <a:rPr lang="en-GB" sz="3600" spc="-45" dirty="0"/>
              <a:t> </a:t>
            </a:r>
            <a:r>
              <a:rPr lang="en-GB" sz="3600" dirty="0"/>
              <a:t>a</a:t>
            </a:r>
            <a:r>
              <a:rPr lang="en-GB" sz="3600" spc="-50" dirty="0"/>
              <a:t> </a:t>
            </a:r>
            <a:r>
              <a:rPr lang="en-GB" sz="3600" dirty="0"/>
              <a:t>lump</a:t>
            </a:r>
            <a:r>
              <a:rPr lang="en-GB" sz="3600" spc="-45" dirty="0"/>
              <a:t> </a:t>
            </a:r>
            <a:r>
              <a:rPr lang="en-GB" sz="3600" dirty="0"/>
              <a:t>sum</a:t>
            </a:r>
            <a:r>
              <a:rPr lang="en-GB" sz="3600" spc="-60" dirty="0"/>
              <a:t> </a:t>
            </a:r>
            <a:r>
              <a:rPr lang="en-GB" sz="3600" spc="-10" dirty="0"/>
              <a:t>proposal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6C5133A5-6085-B6AC-BF1D-B81EF3F24FF3}"/>
              </a:ext>
            </a:extLst>
          </p:cNvPr>
          <p:cNvSpPr txBox="1"/>
          <p:nvPr/>
        </p:nvSpPr>
        <p:spPr>
          <a:xfrm>
            <a:off x="916939" y="1182542"/>
            <a:ext cx="10306050" cy="3962623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300"/>
              </a:spcBef>
              <a:buClr>
                <a:srgbClr val="921580"/>
              </a:buClr>
              <a:buChar char="●"/>
              <a:tabLst>
                <a:tab pos="354965" algn="l"/>
              </a:tabLst>
            </a:pPr>
            <a:r>
              <a:rPr sz="2000" spc="-114" dirty="0">
                <a:solidFill>
                  <a:srgbClr val="4D4D4D"/>
                </a:solidFill>
                <a:latin typeface="Arial"/>
                <a:cs typeface="Arial"/>
              </a:rPr>
              <a:t>To</a:t>
            </a:r>
            <a:r>
              <a:rPr sz="20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write</a:t>
            </a:r>
            <a:r>
              <a:rPr sz="2000" spc="-6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a</a:t>
            </a:r>
            <a:r>
              <a:rPr sz="2000" spc="-5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lump</a:t>
            </a:r>
            <a:r>
              <a:rPr sz="2000" spc="-4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sum</a:t>
            </a:r>
            <a:r>
              <a:rPr sz="2000" spc="-5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proposal,</a:t>
            </a:r>
            <a:r>
              <a:rPr sz="2000" spc="-4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4D4D4D"/>
                </a:solidFill>
                <a:latin typeface="Arial"/>
                <a:cs typeface="Arial"/>
              </a:rPr>
              <a:t>you:</a:t>
            </a:r>
            <a:endParaRPr sz="2000" dirty="0">
              <a:latin typeface="Arial"/>
              <a:cs typeface="Arial"/>
            </a:endParaRPr>
          </a:p>
          <a:p>
            <a:pPr marL="1269365" lvl="1" indent="-342900">
              <a:lnSpc>
                <a:spcPct val="100000"/>
              </a:lnSpc>
              <a:spcBef>
                <a:spcPts val="1200"/>
              </a:spcBef>
              <a:buClr>
                <a:srgbClr val="921580"/>
              </a:buClr>
              <a:buChar char="•"/>
              <a:tabLst>
                <a:tab pos="1269365" algn="l"/>
              </a:tabLst>
            </a:pP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Use</a:t>
            </a:r>
            <a:r>
              <a:rPr sz="2000" spc="-7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2000" spc="-7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standard</a:t>
            </a:r>
            <a:r>
              <a:rPr sz="2000" spc="-7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application</a:t>
            </a:r>
            <a:r>
              <a:rPr sz="2000" spc="-5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4D4D4D"/>
                </a:solidFill>
                <a:latin typeface="Arial"/>
                <a:cs typeface="Arial"/>
              </a:rPr>
              <a:t>form</a:t>
            </a:r>
            <a:r>
              <a:rPr lang="en-GB" sz="2000" spc="-20" dirty="0">
                <a:solidFill>
                  <a:srgbClr val="4D4D4D"/>
                </a:solidFill>
                <a:latin typeface="Arial"/>
                <a:cs typeface="Arial"/>
              </a:rPr>
              <a:t>;</a:t>
            </a:r>
            <a:endParaRPr sz="2000" dirty="0">
              <a:latin typeface="Arial"/>
              <a:cs typeface="Arial"/>
            </a:endParaRPr>
          </a:p>
          <a:p>
            <a:pPr marL="1269365" marR="948055" lvl="1" indent="-342900">
              <a:lnSpc>
                <a:spcPct val="100000"/>
              </a:lnSpc>
              <a:spcBef>
                <a:spcPts val="600"/>
              </a:spcBef>
              <a:buClr>
                <a:srgbClr val="921580"/>
              </a:buClr>
              <a:buChar char="•"/>
              <a:tabLst>
                <a:tab pos="1269365" algn="l"/>
              </a:tabLst>
            </a:pP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Present</a:t>
            </a:r>
            <a:r>
              <a:rPr sz="2000" spc="-7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objectives</a:t>
            </a:r>
            <a:r>
              <a:rPr sz="2000" spc="-6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and</a:t>
            </a:r>
            <a:r>
              <a:rPr sz="2000" spc="-6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methodology</a:t>
            </a:r>
            <a:r>
              <a:rPr lang="en-GB" sz="2000" spc="-50" dirty="0">
                <a:solidFill>
                  <a:srgbClr val="4D4D4D"/>
                </a:solidFill>
                <a:latin typeface="Arial"/>
                <a:cs typeface="Arial"/>
              </a:rPr>
              <a:t>; </a:t>
            </a:r>
            <a:r>
              <a:rPr sz="2000" spc="-6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address</a:t>
            </a:r>
            <a:r>
              <a:rPr sz="2000" spc="-6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4D4D4D"/>
                </a:solidFill>
                <a:latin typeface="Arial"/>
                <a:cs typeface="Arial"/>
              </a:rPr>
              <a:t>the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expected</a:t>
            </a:r>
            <a:r>
              <a:rPr sz="2000" spc="-7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outcomes</a:t>
            </a:r>
            <a:r>
              <a:rPr sz="2000" spc="-6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and</a:t>
            </a:r>
            <a:r>
              <a:rPr sz="2000" spc="-6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impacts</a:t>
            </a:r>
            <a:r>
              <a:rPr sz="2000" spc="-6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as</a:t>
            </a:r>
            <a:r>
              <a:rPr sz="2000" spc="-6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2000" spc="-5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any</a:t>
            </a:r>
            <a:r>
              <a:rPr sz="2000" spc="-6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H</a:t>
            </a:r>
            <a:r>
              <a:rPr lang="en-GB" sz="2000" dirty="0">
                <a:solidFill>
                  <a:srgbClr val="4D4D4D"/>
                </a:solidFill>
                <a:latin typeface="Arial"/>
                <a:cs typeface="Arial"/>
              </a:rPr>
              <a:t>E</a:t>
            </a:r>
            <a:r>
              <a:rPr sz="2000" spc="-5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4D4D4D"/>
                </a:solidFill>
                <a:latin typeface="Arial"/>
                <a:cs typeface="Arial"/>
              </a:rPr>
              <a:t>proposal</a:t>
            </a:r>
            <a:endParaRPr sz="2000" dirty="0">
              <a:latin typeface="Arial"/>
              <a:cs typeface="Arial"/>
            </a:endParaRPr>
          </a:p>
          <a:p>
            <a:pPr marL="1269365" lvl="1" indent="-342900">
              <a:lnSpc>
                <a:spcPct val="100000"/>
              </a:lnSpc>
              <a:spcBef>
                <a:spcPts val="600"/>
              </a:spcBef>
              <a:buClr>
                <a:srgbClr val="921580"/>
              </a:buClr>
              <a:buChar char="•"/>
              <a:tabLst>
                <a:tab pos="1269365" algn="l"/>
              </a:tabLst>
            </a:pP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Describe</a:t>
            </a:r>
            <a:r>
              <a:rPr sz="2000" spc="-5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2000" spc="-5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detail</a:t>
            </a:r>
            <a:r>
              <a:rPr sz="2000" spc="-5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2000" spc="-7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activities</a:t>
            </a:r>
            <a:r>
              <a:rPr sz="2000" spc="-6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covered</a:t>
            </a:r>
            <a:r>
              <a:rPr sz="2000" spc="-6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by</a:t>
            </a:r>
            <a:r>
              <a:rPr sz="2000" spc="-6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each</a:t>
            </a:r>
            <a:r>
              <a:rPr sz="2000" spc="-6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work</a:t>
            </a:r>
            <a:r>
              <a:rPr sz="2000" spc="-5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4D4D4D"/>
                </a:solidFill>
                <a:latin typeface="Arial"/>
                <a:cs typeface="Arial"/>
              </a:rPr>
              <a:t>package</a:t>
            </a:r>
            <a:endParaRPr sz="2000" dirty="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700"/>
              </a:spcBef>
              <a:buClr>
                <a:srgbClr val="921580"/>
              </a:buClr>
              <a:buFont typeface="Arial"/>
              <a:buChar char="•"/>
            </a:pPr>
            <a:endParaRPr sz="2000" dirty="0">
              <a:latin typeface="Arial"/>
              <a:cs typeface="Arial"/>
            </a:endParaRPr>
          </a:p>
          <a:p>
            <a:pPr marL="352425" marR="396875" indent="-340360" algn="just">
              <a:lnSpc>
                <a:spcPct val="100000"/>
              </a:lnSpc>
              <a:buClr>
                <a:srgbClr val="921580"/>
              </a:buClr>
              <a:buChar char="●"/>
              <a:tabLst>
                <a:tab pos="354965" algn="l"/>
              </a:tabLst>
            </a:pPr>
            <a:r>
              <a:rPr lang="en-GB" sz="2000" b="1" dirty="0">
                <a:solidFill>
                  <a:srgbClr val="0F4493"/>
                </a:solidFill>
                <a:cs typeface="Arial"/>
              </a:rPr>
              <a:t>Detailed</a:t>
            </a:r>
            <a:r>
              <a:rPr lang="en-GB" sz="2000" b="1" spc="-55" dirty="0">
                <a:solidFill>
                  <a:srgbClr val="0F4493"/>
                </a:solidFill>
                <a:cs typeface="Arial"/>
              </a:rPr>
              <a:t> </a:t>
            </a:r>
            <a:r>
              <a:rPr lang="en-GB" sz="2000" b="1" dirty="0">
                <a:solidFill>
                  <a:srgbClr val="0F4493"/>
                </a:solidFill>
                <a:cs typeface="Arial"/>
              </a:rPr>
              <a:t>budget</a:t>
            </a:r>
            <a:r>
              <a:rPr lang="en-GB" sz="2000" b="1" spc="-30" dirty="0">
                <a:solidFill>
                  <a:srgbClr val="0F4493"/>
                </a:solidFill>
                <a:cs typeface="Arial"/>
              </a:rPr>
              <a:t> </a:t>
            </a:r>
            <a:r>
              <a:rPr lang="en-GB" sz="2000" b="1" dirty="0">
                <a:solidFill>
                  <a:srgbClr val="0F4493"/>
                </a:solidFill>
                <a:cs typeface="Arial"/>
              </a:rPr>
              <a:t>table</a:t>
            </a:r>
            <a:r>
              <a:rPr lang="en-GB" sz="2000" b="1" spc="-55" dirty="0">
                <a:solidFill>
                  <a:srgbClr val="0F4493"/>
                </a:solidFill>
                <a:cs typeface="Arial"/>
              </a:rPr>
              <a:t> </a:t>
            </a:r>
            <a:r>
              <a:rPr lang="en-GB" sz="2000" b="1" spc="-114" dirty="0">
                <a:solidFill>
                  <a:srgbClr val="4D4D4D"/>
                </a:solidFill>
                <a:latin typeface="Arial"/>
                <a:cs typeface="Arial"/>
              </a:rPr>
              <a:t>-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define</a:t>
            </a:r>
            <a:r>
              <a:rPr sz="2000" spc="-7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and</a:t>
            </a:r>
            <a:r>
              <a:rPr sz="2000" spc="-4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justify</a:t>
            </a:r>
            <a:r>
              <a:rPr sz="2000" spc="-6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2000" spc="-6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lump</a:t>
            </a:r>
            <a:r>
              <a:rPr sz="2000" spc="-4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sum</a:t>
            </a:r>
            <a:r>
              <a:rPr sz="2000" spc="-4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2000" b="1" spc="-55" dirty="0">
                <a:solidFill>
                  <a:srgbClr val="0F4493"/>
                </a:solidFill>
                <a:latin typeface="Arial"/>
                <a:cs typeface="Arial"/>
              </a:rPr>
              <a:t>-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cost</a:t>
            </a:r>
            <a:r>
              <a:rPr sz="2000" spc="-6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4D4D4D"/>
                </a:solidFill>
                <a:latin typeface="Arial"/>
                <a:cs typeface="Arial"/>
              </a:rPr>
              <a:t>estimations</a:t>
            </a:r>
            <a:r>
              <a:rPr lang="en-GB" sz="2000" spc="-10" dirty="0">
                <a:solidFill>
                  <a:srgbClr val="4D4D4D"/>
                </a:solidFill>
                <a:latin typeface="Arial"/>
                <a:cs typeface="Arial"/>
              </a:rPr>
              <a:t> (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approximation</a:t>
            </a:r>
            <a:r>
              <a:rPr sz="2000" spc="-3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2000" spc="-5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actual</a:t>
            </a:r>
            <a:r>
              <a:rPr sz="2000" spc="-5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costs</a:t>
            </a:r>
            <a:r>
              <a:rPr sz="2000" spc="-5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2000" spc="-25" dirty="0">
                <a:solidFill>
                  <a:srgbClr val="4D4D4D"/>
                </a:solidFill>
                <a:latin typeface="Arial"/>
                <a:cs typeface="Arial"/>
              </a:rPr>
              <a:t>+</a:t>
            </a:r>
            <a:r>
              <a:rPr sz="20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2000" spc="-25" dirty="0">
                <a:solidFill>
                  <a:srgbClr val="4D4D4D"/>
                </a:solidFill>
                <a:latin typeface="Arial"/>
                <a:cs typeface="Arial"/>
              </a:rPr>
              <a:t>costs</a:t>
            </a:r>
            <a:r>
              <a:rPr sz="2000" spc="-5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eligibility</a:t>
            </a:r>
            <a:r>
              <a:rPr sz="20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criteria</a:t>
            </a:r>
            <a:r>
              <a:rPr lang="en-GB" sz="2000" dirty="0">
                <a:solidFill>
                  <a:srgbClr val="4D4D4D"/>
                </a:solidFill>
                <a:latin typeface="Arial"/>
                <a:cs typeface="Arial"/>
              </a:rPr>
              <a:t>)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Font typeface="Arial"/>
              <a:buChar char="●"/>
            </a:pPr>
            <a:endParaRPr sz="20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buClr>
                <a:srgbClr val="921580"/>
              </a:buClr>
              <a:buChar char="●"/>
              <a:tabLst>
                <a:tab pos="355600" algn="l"/>
              </a:tabLst>
            </a:pPr>
            <a:r>
              <a:rPr lang="en-GB" sz="2000" dirty="0">
                <a:solidFill>
                  <a:srgbClr val="4D4D4D"/>
                </a:solidFill>
                <a:latin typeface="Arial"/>
                <a:cs typeface="Arial"/>
              </a:rPr>
              <a:t>D</a:t>
            </a:r>
            <a:r>
              <a:rPr sz="2000" dirty="0" err="1">
                <a:solidFill>
                  <a:srgbClr val="4D4D4D"/>
                </a:solidFill>
                <a:latin typeface="Arial"/>
                <a:cs typeface="Arial"/>
              </a:rPr>
              <a:t>etailed</a:t>
            </a:r>
            <a:r>
              <a:rPr sz="2000" spc="-4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budget</a:t>
            </a:r>
            <a:r>
              <a:rPr sz="2000" spc="-4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table</a:t>
            </a:r>
            <a:r>
              <a:rPr lang="en-GB" sz="2000" spc="-55" dirty="0">
                <a:solidFill>
                  <a:srgbClr val="4D4D4D"/>
                </a:solidFill>
                <a:latin typeface="Arial"/>
                <a:cs typeface="Arial"/>
              </a:rPr>
              <a:t> -</a:t>
            </a:r>
            <a:r>
              <a:rPr sz="2000" spc="-4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F4493"/>
                </a:solidFill>
                <a:latin typeface="Arial"/>
                <a:cs typeface="Arial"/>
              </a:rPr>
              <a:t>Excel</a:t>
            </a:r>
            <a:r>
              <a:rPr sz="2000" b="1" spc="-50" dirty="0">
                <a:solidFill>
                  <a:srgbClr val="0F44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F4493"/>
                </a:solidFill>
                <a:latin typeface="Arial"/>
                <a:cs typeface="Arial"/>
              </a:rPr>
              <a:t>file</a:t>
            </a:r>
            <a:r>
              <a:rPr lang="en-GB" sz="2000" b="1" dirty="0">
                <a:solidFill>
                  <a:srgbClr val="4D4D4D"/>
                </a:solidFill>
                <a:latin typeface="Arial"/>
                <a:cs typeface="Arial"/>
              </a:rPr>
              <a:t> -</a:t>
            </a:r>
            <a:r>
              <a:rPr sz="2000" spc="-5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download</a:t>
            </a:r>
            <a:r>
              <a:rPr sz="20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from</a:t>
            </a:r>
            <a:r>
              <a:rPr sz="2000" spc="-6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2000" spc="-6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4D4D4D"/>
                </a:solidFill>
                <a:latin typeface="Arial"/>
                <a:cs typeface="Arial"/>
              </a:rPr>
              <a:t>online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submission</a:t>
            </a:r>
            <a:r>
              <a:rPr sz="2000" spc="-4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system,</a:t>
            </a:r>
            <a:r>
              <a:rPr sz="2000" spc="-6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2000" spc="-60" dirty="0">
                <a:solidFill>
                  <a:srgbClr val="4D4D4D"/>
                </a:solidFill>
                <a:latin typeface="Arial"/>
                <a:cs typeface="Arial"/>
              </a:rPr>
              <a:t>complete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and</a:t>
            </a:r>
            <a:r>
              <a:rPr sz="2000" spc="-4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submit</a:t>
            </a:r>
            <a:r>
              <a:rPr sz="2000" spc="-5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as</a:t>
            </a:r>
            <a:r>
              <a:rPr sz="2000" spc="-4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an</a:t>
            </a:r>
            <a:r>
              <a:rPr sz="2000" spc="-5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2000" spc="-55" dirty="0">
                <a:solidFill>
                  <a:srgbClr val="4D4D4D"/>
                </a:solidFill>
                <a:latin typeface="Arial"/>
                <a:cs typeface="Arial"/>
              </a:rPr>
              <a:t>A</a:t>
            </a:r>
            <a:r>
              <a:rPr sz="2000" dirty="0" err="1">
                <a:solidFill>
                  <a:srgbClr val="4D4D4D"/>
                </a:solidFill>
                <a:latin typeface="Arial"/>
                <a:cs typeface="Arial"/>
              </a:rPr>
              <a:t>nnex</a:t>
            </a:r>
            <a:r>
              <a:rPr sz="2000" spc="-3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to</a:t>
            </a:r>
            <a:r>
              <a:rPr sz="2000" spc="-5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Part</a:t>
            </a:r>
            <a:r>
              <a:rPr sz="2000" spc="-5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B</a:t>
            </a:r>
            <a:r>
              <a:rPr sz="2000" spc="-4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2000" spc="-5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your</a:t>
            </a:r>
            <a:r>
              <a:rPr sz="2000" spc="-4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D4D4D"/>
                </a:solidFill>
                <a:latin typeface="Arial"/>
                <a:cs typeface="Arial"/>
              </a:rPr>
              <a:t>application</a:t>
            </a:r>
            <a:r>
              <a:rPr sz="2000" spc="-3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4D4D4D"/>
                </a:solidFill>
                <a:latin typeface="Arial"/>
                <a:cs typeface="Arial"/>
              </a:rPr>
              <a:t>form.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3401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>
            <a:extLst>
              <a:ext uri="{FF2B5EF4-FFF2-40B4-BE49-F238E27FC236}">
                <a16:creationId xmlns:a16="http://schemas.microsoft.com/office/drawing/2014/main" id="{91AE57FC-A22C-A352-1383-4D6D9DE4D874}"/>
              </a:ext>
            </a:extLst>
          </p:cNvPr>
          <p:cNvSpPr txBox="1">
            <a:spLocks/>
          </p:cNvSpPr>
          <p:nvPr/>
        </p:nvSpPr>
        <p:spPr>
          <a:xfrm>
            <a:off x="859830" y="104235"/>
            <a:ext cx="10472338" cy="831961"/>
          </a:xfrm>
          <a:prstGeom prst="rect">
            <a:avLst/>
          </a:prstGeom>
        </p:spPr>
        <p:txBody>
          <a:bodyPr vert="horz" wrap="square" lIns="0" tIns="275275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69215">
              <a:lnSpc>
                <a:spcPct val="100000"/>
              </a:lnSpc>
              <a:spcBef>
                <a:spcPts val="100"/>
              </a:spcBef>
            </a:pPr>
            <a:r>
              <a:rPr lang="en-GB" sz="3600" dirty="0"/>
              <a:t>Project</a:t>
            </a:r>
            <a:r>
              <a:rPr lang="en-GB" sz="3600" spc="-60" dirty="0"/>
              <a:t> </a:t>
            </a:r>
            <a:r>
              <a:rPr lang="en-GB" sz="3600" dirty="0"/>
              <a:t>design</a:t>
            </a:r>
            <a:r>
              <a:rPr lang="en-GB" sz="3600" spc="-75" dirty="0"/>
              <a:t> </a:t>
            </a:r>
            <a:r>
              <a:rPr lang="en-GB" sz="3600" dirty="0"/>
              <a:t>–</a:t>
            </a:r>
            <a:r>
              <a:rPr lang="en-GB" sz="3600" spc="-50" dirty="0"/>
              <a:t> </a:t>
            </a:r>
            <a:r>
              <a:rPr lang="en-GB" sz="3600" dirty="0"/>
              <a:t>Work</a:t>
            </a:r>
            <a:r>
              <a:rPr lang="en-GB" sz="3600" spc="-40" dirty="0"/>
              <a:t> </a:t>
            </a:r>
            <a:r>
              <a:rPr lang="en-GB" sz="3600" spc="-10" dirty="0"/>
              <a:t>packages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0E16ACFF-4D6F-BE7C-B1B8-4AE18E7AA8E9}"/>
              </a:ext>
            </a:extLst>
          </p:cNvPr>
          <p:cNvSpPr txBox="1"/>
          <p:nvPr/>
        </p:nvSpPr>
        <p:spPr>
          <a:xfrm>
            <a:off x="991491" y="1289767"/>
            <a:ext cx="30930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Work</a:t>
            </a:r>
            <a:r>
              <a:rPr sz="1800" b="1" spc="-4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packages</a:t>
            </a:r>
            <a:r>
              <a:rPr sz="1800" b="1" spc="-4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04493"/>
                </a:solidFill>
                <a:latin typeface="Arial"/>
                <a:cs typeface="Arial"/>
              </a:rPr>
              <a:t>distribution:</a:t>
            </a:r>
            <a:endParaRPr sz="1800" dirty="0">
              <a:latin typeface="Arial"/>
              <a:cs typeface="Arial"/>
            </a:endParaRPr>
          </a:p>
        </p:txBody>
      </p:sp>
      <p:grpSp>
        <p:nvGrpSpPr>
          <p:cNvPr id="4" name="object 9">
            <a:extLst>
              <a:ext uri="{FF2B5EF4-FFF2-40B4-BE49-F238E27FC236}">
                <a16:creationId xmlns:a16="http://schemas.microsoft.com/office/drawing/2014/main" id="{9F41C2CC-1794-9782-BA49-B77B88919348}"/>
              </a:ext>
            </a:extLst>
          </p:cNvPr>
          <p:cNvGrpSpPr/>
          <p:nvPr/>
        </p:nvGrpSpPr>
        <p:grpSpPr>
          <a:xfrm>
            <a:off x="931163" y="1752600"/>
            <a:ext cx="864235" cy="864235"/>
            <a:chOff x="931163" y="1752600"/>
            <a:chExt cx="864235" cy="864235"/>
          </a:xfrm>
        </p:grpSpPr>
        <p:sp>
          <p:nvSpPr>
            <p:cNvPr id="5" name="object 10">
              <a:extLst>
                <a:ext uri="{FF2B5EF4-FFF2-40B4-BE49-F238E27FC236}">
                  <a16:creationId xmlns:a16="http://schemas.microsoft.com/office/drawing/2014/main" id="{6E6F3058-CD42-0453-A647-A14A279B321F}"/>
                </a:ext>
              </a:extLst>
            </p:cNvPr>
            <p:cNvSpPr/>
            <p:nvPr/>
          </p:nvSpPr>
          <p:spPr>
            <a:xfrm>
              <a:off x="931163" y="1752600"/>
              <a:ext cx="864235" cy="864235"/>
            </a:xfrm>
            <a:custGeom>
              <a:avLst/>
              <a:gdLst/>
              <a:ahLst/>
              <a:cxnLst/>
              <a:rect l="l" t="t" r="r" b="b"/>
              <a:pathLst>
                <a:path w="864235" h="864235">
                  <a:moveTo>
                    <a:pt x="432054" y="0"/>
                  </a:moveTo>
                  <a:lnTo>
                    <a:pt x="384976" y="2535"/>
                  </a:lnTo>
                  <a:lnTo>
                    <a:pt x="339367" y="9965"/>
                  </a:lnTo>
                  <a:lnTo>
                    <a:pt x="295490" y="22026"/>
                  </a:lnTo>
                  <a:lnTo>
                    <a:pt x="253608" y="38454"/>
                  </a:lnTo>
                  <a:lnTo>
                    <a:pt x="213986" y="58987"/>
                  </a:lnTo>
                  <a:lnTo>
                    <a:pt x="176887" y="83360"/>
                  </a:lnTo>
                  <a:lnTo>
                    <a:pt x="142573" y="111310"/>
                  </a:lnTo>
                  <a:lnTo>
                    <a:pt x="111310" y="142573"/>
                  </a:lnTo>
                  <a:lnTo>
                    <a:pt x="83360" y="176887"/>
                  </a:lnTo>
                  <a:lnTo>
                    <a:pt x="58987" y="213986"/>
                  </a:lnTo>
                  <a:lnTo>
                    <a:pt x="38454" y="253608"/>
                  </a:lnTo>
                  <a:lnTo>
                    <a:pt x="22026" y="295490"/>
                  </a:lnTo>
                  <a:lnTo>
                    <a:pt x="9965" y="339367"/>
                  </a:lnTo>
                  <a:lnTo>
                    <a:pt x="2535" y="384976"/>
                  </a:lnTo>
                  <a:lnTo>
                    <a:pt x="0" y="432053"/>
                  </a:lnTo>
                  <a:lnTo>
                    <a:pt x="2535" y="479131"/>
                  </a:lnTo>
                  <a:lnTo>
                    <a:pt x="9965" y="524740"/>
                  </a:lnTo>
                  <a:lnTo>
                    <a:pt x="22026" y="568617"/>
                  </a:lnTo>
                  <a:lnTo>
                    <a:pt x="38454" y="610499"/>
                  </a:lnTo>
                  <a:lnTo>
                    <a:pt x="58987" y="650121"/>
                  </a:lnTo>
                  <a:lnTo>
                    <a:pt x="83360" y="687220"/>
                  </a:lnTo>
                  <a:lnTo>
                    <a:pt x="111310" y="721534"/>
                  </a:lnTo>
                  <a:lnTo>
                    <a:pt x="142573" y="752797"/>
                  </a:lnTo>
                  <a:lnTo>
                    <a:pt x="176887" y="780747"/>
                  </a:lnTo>
                  <a:lnTo>
                    <a:pt x="213986" y="805120"/>
                  </a:lnTo>
                  <a:lnTo>
                    <a:pt x="253608" y="825653"/>
                  </a:lnTo>
                  <a:lnTo>
                    <a:pt x="295490" y="842081"/>
                  </a:lnTo>
                  <a:lnTo>
                    <a:pt x="339367" y="854142"/>
                  </a:lnTo>
                  <a:lnTo>
                    <a:pt x="384976" y="861572"/>
                  </a:lnTo>
                  <a:lnTo>
                    <a:pt x="432054" y="864107"/>
                  </a:lnTo>
                  <a:lnTo>
                    <a:pt x="479131" y="861572"/>
                  </a:lnTo>
                  <a:lnTo>
                    <a:pt x="524740" y="854142"/>
                  </a:lnTo>
                  <a:lnTo>
                    <a:pt x="568617" y="842081"/>
                  </a:lnTo>
                  <a:lnTo>
                    <a:pt x="610499" y="825653"/>
                  </a:lnTo>
                  <a:lnTo>
                    <a:pt x="650121" y="805120"/>
                  </a:lnTo>
                  <a:lnTo>
                    <a:pt x="687220" y="780747"/>
                  </a:lnTo>
                  <a:lnTo>
                    <a:pt x="721534" y="752797"/>
                  </a:lnTo>
                  <a:lnTo>
                    <a:pt x="752797" y="721534"/>
                  </a:lnTo>
                  <a:lnTo>
                    <a:pt x="780747" y="687220"/>
                  </a:lnTo>
                  <a:lnTo>
                    <a:pt x="805120" y="650121"/>
                  </a:lnTo>
                  <a:lnTo>
                    <a:pt x="825653" y="610499"/>
                  </a:lnTo>
                  <a:lnTo>
                    <a:pt x="842081" y="568617"/>
                  </a:lnTo>
                  <a:lnTo>
                    <a:pt x="854142" y="524740"/>
                  </a:lnTo>
                  <a:lnTo>
                    <a:pt x="861572" y="479131"/>
                  </a:lnTo>
                  <a:lnTo>
                    <a:pt x="864108" y="432053"/>
                  </a:lnTo>
                  <a:lnTo>
                    <a:pt x="861572" y="384976"/>
                  </a:lnTo>
                  <a:lnTo>
                    <a:pt x="854142" y="339367"/>
                  </a:lnTo>
                  <a:lnTo>
                    <a:pt x="842081" y="295490"/>
                  </a:lnTo>
                  <a:lnTo>
                    <a:pt x="825653" y="253608"/>
                  </a:lnTo>
                  <a:lnTo>
                    <a:pt x="805120" y="213986"/>
                  </a:lnTo>
                  <a:lnTo>
                    <a:pt x="780747" y="176887"/>
                  </a:lnTo>
                  <a:lnTo>
                    <a:pt x="752797" y="142573"/>
                  </a:lnTo>
                  <a:lnTo>
                    <a:pt x="721534" y="111310"/>
                  </a:lnTo>
                  <a:lnTo>
                    <a:pt x="687220" y="83360"/>
                  </a:lnTo>
                  <a:lnTo>
                    <a:pt x="650121" y="58987"/>
                  </a:lnTo>
                  <a:lnTo>
                    <a:pt x="610499" y="38454"/>
                  </a:lnTo>
                  <a:lnTo>
                    <a:pt x="568617" y="22026"/>
                  </a:lnTo>
                  <a:lnTo>
                    <a:pt x="524740" y="9965"/>
                  </a:lnTo>
                  <a:lnTo>
                    <a:pt x="479131" y="2535"/>
                  </a:lnTo>
                  <a:lnTo>
                    <a:pt x="432054" y="0"/>
                  </a:lnTo>
                  <a:close/>
                </a:path>
              </a:pathLst>
            </a:custGeom>
            <a:solidFill>
              <a:srgbClr val="AFD10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11">
              <a:extLst>
                <a:ext uri="{FF2B5EF4-FFF2-40B4-BE49-F238E27FC236}">
                  <a16:creationId xmlns:a16="http://schemas.microsoft.com/office/drawing/2014/main" id="{2DEF2ACC-33A4-7249-2F2B-CEC973EB515D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65453" y="1786890"/>
              <a:ext cx="795527" cy="795527"/>
            </a:xfrm>
            <a:prstGeom prst="rect">
              <a:avLst/>
            </a:prstGeom>
          </p:spPr>
        </p:pic>
      </p:grpSp>
      <p:sp>
        <p:nvSpPr>
          <p:cNvPr id="7" name="object 8">
            <a:extLst>
              <a:ext uri="{FF2B5EF4-FFF2-40B4-BE49-F238E27FC236}">
                <a16:creationId xmlns:a16="http://schemas.microsoft.com/office/drawing/2014/main" id="{97DCA865-CD4E-F142-3311-0AA6494BE6F9}"/>
              </a:ext>
            </a:extLst>
          </p:cNvPr>
          <p:cNvSpPr txBox="1"/>
          <p:nvPr/>
        </p:nvSpPr>
        <p:spPr>
          <a:xfrm>
            <a:off x="2001773" y="2000250"/>
            <a:ext cx="6613525" cy="36957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rgbClr val="AFD10E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10"/>
              </a:spcBef>
            </a:pP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As</a:t>
            </a:r>
            <a:r>
              <a:rPr sz="1800" b="1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many</a:t>
            </a:r>
            <a:r>
              <a:rPr sz="1800" b="1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as</a:t>
            </a:r>
            <a:r>
              <a:rPr sz="1800" b="1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needed</a:t>
            </a:r>
            <a:r>
              <a:rPr sz="1800" b="1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but</a:t>
            </a:r>
            <a:r>
              <a:rPr sz="1800" b="1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no</a:t>
            </a:r>
            <a:r>
              <a:rPr sz="1800" b="1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more</a:t>
            </a:r>
            <a:r>
              <a:rPr sz="1800" b="1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than</a:t>
            </a:r>
            <a:r>
              <a:rPr sz="1800" b="1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what</a:t>
            </a:r>
            <a:r>
              <a:rPr sz="1800" b="1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4D4D4D"/>
                </a:solidFill>
                <a:latin typeface="Arial"/>
                <a:cs typeface="Arial"/>
              </a:rPr>
              <a:t>is</a:t>
            </a:r>
            <a:r>
              <a:rPr sz="1800" b="1" spc="-10" dirty="0">
                <a:solidFill>
                  <a:srgbClr val="4D4D4D"/>
                </a:solidFill>
                <a:latin typeface="Arial"/>
                <a:cs typeface="Arial"/>
              </a:rPr>
              <a:t> manageable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8AE59F4A-335E-62D0-B083-03B43AC52785}"/>
              </a:ext>
            </a:extLst>
          </p:cNvPr>
          <p:cNvSpPr txBox="1"/>
          <p:nvPr/>
        </p:nvSpPr>
        <p:spPr>
          <a:xfrm>
            <a:off x="991491" y="2779948"/>
            <a:ext cx="8216009" cy="1905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dirty="0">
                <a:solidFill>
                  <a:srgbClr val="4D4D4D"/>
                </a:solidFill>
                <a:latin typeface="Arial"/>
                <a:cs typeface="Arial"/>
              </a:rPr>
              <a:t>W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ork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package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(WP)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800" spc="-5" dirty="0">
                <a:solidFill>
                  <a:srgbClr val="4D4D4D"/>
                </a:solidFill>
                <a:latin typeface="Arial"/>
                <a:cs typeface="Arial"/>
              </a:rPr>
              <a:t>-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major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sub-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division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work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plan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your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project</a:t>
            </a:r>
            <a:r>
              <a:rPr lang="en-GB" sz="1800" spc="-10" dirty="0">
                <a:solidFill>
                  <a:srgbClr val="4D4D4D"/>
                </a:solidFill>
                <a:latin typeface="Arial"/>
                <a:cs typeface="Arial"/>
              </a:rPr>
              <a:t> (number of tasks)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65"/>
              </a:spcBef>
            </a:pPr>
            <a:r>
              <a:rPr lang="en-GB" sz="1800" dirty="0">
                <a:latin typeface="Arial"/>
                <a:cs typeface="Arial"/>
              </a:rPr>
              <a:t>	    NOT</a:t>
            </a:r>
            <a:endParaRPr sz="1800" dirty="0">
              <a:latin typeface="Arial"/>
              <a:cs typeface="Arial"/>
            </a:endParaRPr>
          </a:p>
          <a:p>
            <a:pPr marL="1518920" indent="-342900">
              <a:lnSpc>
                <a:spcPct val="100000"/>
              </a:lnSpc>
              <a:spcBef>
                <a:spcPts val="5"/>
              </a:spcBef>
              <a:buClr>
                <a:srgbClr val="921580"/>
              </a:buClr>
              <a:buChar char="●"/>
              <a:tabLst>
                <a:tab pos="1518920" algn="l"/>
              </a:tabLst>
            </a:pPr>
            <a:r>
              <a:rPr lang="en-GB" sz="1600" spc="-105" dirty="0">
                <a:solidFill>
                  <a:srgbClr val="4D4D4D"/>
                </a:solidFill>
                <a:latin typeface="Arial"/>
                <a:cs typeface="Arial"/>
              </a:rPr>
              <a:t>a</a:t>
            </a:r>
            <a:r>
              <a:rPr sz="1600" spc="-10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single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activity</a:t>
            </a:r>
            <a:endParaRPr sz="1600" dirty="0">
              <a:latin typeface="Arial"/>
              <a:cs typeface="Arial"/>
            </a:endParaRPr>
          </a:p>
          <a:p>
            <a:pPr marL="1518920" indent="-342900">
              <a:lnSpc>
                <a:spcPct val="100000"/>
              </a:lnSpc>
              <a:buClr>
                <a:srgbClr val="921580"/>
              </a:buClr>
              <a:buChar char="●"/>
              <a:tabLst>
                <a:tab pos="1518920" algn="l"/>
              </a:tabLst>
            </a:pPr>
            <a:r>
              <a:rPr lang="en-GB" sz="1600" dirty="0">
                <a:solidFill>
                  <a:srgbClr val="4D4D4D"/>
                </a:solidFill>
                <a:latin typeface="Arial"/>
                <a:cs typeface="Arial"/>
              </a:rPr>
              <a:t>a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single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task</a:t>
            </a:r>
            <a:endParaRPr sz="1600" dirty="0">
              <a:latin typeface="Arial"/>
              <a:cs typeface="Arial"/>
            </a:endParaRPr>
          </a:p>
          <a:p>
            <a:pPr marL="1518920" indent="-342900">
              <a:lnSpc>
                <a:spcPct val="100000"/>
              </a:lnSpc>
              <a:buClr>
                <a:srgbClr val="921580"/>
              </a:buClr>
              <a:buChar char="●"/>
              <a:tabLst>
                <a:tab pos="1518920" algn="l"/>
              </a:tabLst>
            </a:pPr>
            <a:r>
              <a:rPr lang="en-GB" sz="1600" spc="-110" dirty="0">
                <a:solidFill>
                  <a:srgbClr val="4D4D4D"/>
                </a:solidFill>
                <a:latin typeface="Arial"/>
                <a:cs typeface="Arial"/>
              </a:rPr>
              <a:t>a</a:t>
            </a:r>
            <a:r>
              <a:rPr sz="1600" spc="-1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%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16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progress</a:t>
            </a:r>
            <a:r>
              <a:rPr sz="1600" spc="-5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(e.g. 50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%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16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 tests)</a:t>
            </a:r>
            <a:endParaRPr sz="1600" dirty="0">
              <a:latin typeface="Arial"/>
              <a:cs typeface="Arial"/>
            </a:endParaRPr>
          </a:p>
          <a:p>
            <a:pPr marL="1518920" indent="-342900">
              <a:lnSpc>
                <a:spcPct val="100000"/>
              </a:lnSpc>
              <a:buClr>
                <a:srgbClr val="921580"/>
              </a:buClr>
              <a:buChar char="●"/>
              <a:tabLst>
                <a:tab pos="1518920" algn="l"/>
              </a:tabLst>
            </a:pPr>
            <a:r>
              <a:rPr lang="en-GB" sz="1600" spc="-110" dirty="0">
                <a:solidFill>
                  <a:srgbClr val="4D4D4D"/>
                </a:solidFill>
                <a:latin typeface="Arial"/>
                <a:cs typeface="Arial"/>
              </a:rPr>
              <a:t>a</a:t>
            </a:r>
            <a:r>
              <a:rPr sz="1600" spc="-1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lapse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time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is</a:t>
            </a:r>
            <a:r>
              <a:rPr sz="16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generally</a:t>
            </a:r>
            <a:r>
              <a:rPr sz="16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not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a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WP</a:t>
            </a:r>
            <a:r>
              <a:rPr sz="1600" spc="-4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(e.g.</a:t>
            </a:r>
            <a:r>
              <a:rPr sz="16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activities</a:t>
            </a:r>
            <a:r>
              <a:rPr sz="16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year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1)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BBB1F97D-DA5F-426E-6042-538F27D4571B}"/>
              </a:ext>
            </a:extLst>
          </p:cNvPr>
          <p:cNvSpPr/>
          <p:nvPr/>
        </p:nvSpPr>
        <p:spPr>
          <a:xfrm>
            <a:off x="2002154" y="3369947"/>
            <a:ext cx="7063105" cy="1524000"/>
          </a:xfrm>
          <a:custGeom>
            <a:avLst/>
            <a:gdLst/>
            <a:ahLst/>
            <a:cxnLst/>
            <a:rect l="l" t="t" r="r" b="b"/>
            <a:pathLst>
              <a:path w="7063105" h="1524000">
                <a:moveTo>
                  <a:pt x="0" y="254000"/>
                </a:moveTo>
                <a:lnTo>
                  <a:pt x="4092" y="208342"/>
                </a:lnTo>
                <a:lnTo>
                  <a:pt x="15890" y="165369"/>
                </a:lnTo>
                <a:lnTo>
                  <a:pt x="34677" y="125799"/>
                </a:lnTo>
                <a:lnTo>
                  <a:pt x="59736" y="90349"/>
                </a:lnTo>
                <a:lnTo>
                  <a:pt x="90349" y="59736"/>
                </a:lnTo>
                <a:lnTo>
                  <a:pt x="125799" y="34677"/>
                </a:lnTo>
                <a:lnTo>
                  <a:pt x="165369" y="15890"/>
                </a:lnTo>
                <a:lnTo>
                  <a:pt x="208342" y="4092"/>
                </a:lnTo>
                <a:lnTo>
                  <a:pt x="254000" y="0"/>
                </a:lnTo>
                <a:lnTo>
                  <a:pt x="6808978" y="0"/>
                </a:lnTo>
                <a:lnTo>
                  <a:pt x="6854635" y="4092"/>
                </a:lnTo>
                <a:lnTo>
                  <a:pt x="6897608" y="15890"/>
                </a:lnTo>
                <a:lnTo>
                  <a:pt x="6937178" y="34677"/>
                </a:lnTo>
                <a:lnTo>
                  <a:pt x="6972628" y="59736"/>
                </a:lnTo>
                <a:lnTo>
                  <a:pt x="7003241" y="90349"/>
                </a:lnTo>
                <a:lnTo>
                  <a:pt x="7028300" y="125799"/>
                </a:lnTo>
                <a:lnTo>
                  <a:pt x="7047087" y="165369"/>
                </a:lnTo>
                <a:lnTo>
                  <a:pt x="7058885" y="208342"/>
                </a:lnTo>
                <a:lnTo>
                  <a:pt x="7062978" y="254000"/>
                </a:lnTo>
                <a:lnTo>
                  <a:pt x="7062978" y="1270000"/>
                </a:lnTo>
                <a:lnTo>
                  <a:pt x="7058885" y="1315654"/>
                </a:lnTo>
                <a:lnTo>
                  <a:pt x="7047087" y="1358625"/>
                </a:lnTo>
                <a:lnTo>
                  <a:pt x="7028300" y="1398194"/>
                </a:lnTo>
                <a:lnTo>
                  <a:pt x="7003241" y="1433645"/>
                </a:lnTo>
                <a:lnTo>
                  <a:pt x="6972628" y="1464259"/>
                </a:lnTo>
                <a:lnTo>
                  <a:pt x="6937178" y="1489319"/>
                </a:lnTo>
                <a:lnTo>
                  <a:pt x="6897608" y="1508108"/>
                </a:lnTo>
                <a:lnTo>
                  <a:pt x="6854635" y="1519907"/>
                </a:lnTo>
                <a:lnTo>
                  <a:pt x="6808978" y="1524000"/>
                </a:lnTo>
                <a:lnTo>
                  <a:pt x="254000" y="1524000"/>
                </a:lnTo>
                <a:lnTo>
                  <a:pt x="208342" y="1519907"/>
                </a:lnTo>
                <a:lnTo>
                  <a:pt x="165369" y="1508108"/>
                </a:lnTo>
                <a:lnTo>
                  <a:pt x="125799" y="1489319"/>
                </a:lnTo>
                <a:lnTo>
                  <a:pt x="90349" y="1464259"/>
                </a:lnTo>
                <a:lnTo>
                  <a:pt x="59736" y="1433645"/>
                </a:lnTo>
                <a:lnTo>
                  <a:pt x="34677" y="1398194"/>
                </a:lnTo>
                <a:lnTo>
                  <a:pt x="15890" y="1358625"/>
                </a:lnTo>
                <a:lnTo>
                  <a:pt x="4092" y="1315654"/>
                </a:lnTo>
                <a:lnTo>
                  <a:pt x="0" y="1270000"/>
                </a:lnTo>
                <a:lnTo>
                  <a:pt x="0" y="254000"/>
                </a:lnTo>
                <a:close/>
              </a:path>
            </a:pathLst>
          </a:custGeom>
          <a:ln w="12700">
            <a:solidFill>
              <a:srgbClr val="009ED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4">
            <a:extLst>
              <a:ext uri="{FF2B5EF4-FFF2-40B4-BE49-F238E27FC236}">
                <a16:creationId xmlns:a16="http://schemas.microsoft.com/office/drawing/2014/main" id="{89BF298C-8129-7340-6B94-6370159199D3}"/>
              </a:ext>
            </a:extLst>
          </p:cNvPr>
          <p:cNvSpPr txBox="1"/>
          <p:nvPr/>
        </p:nvSpPr>
        <p:spPr>
          <a:xfrm>
            <a:off x="653754" y="4893947"/>
            <a:ext cx="10472338" cy="8874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en-GB" sz="1800" dirty="0">
              <a:solidFill>
                <a:srgbClr val="4D4D4D"/>
              </a:solidFill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W</a:t>
            </a: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P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pc="-20" dirty="0">
                <a:solidFill>
                  <a:srgbClr val="4D4D4D"/>
                </a:solidFill>
                <a:latin typeface="Arial"/>
                <a:cs typeface="Arial"/>
              </a:rPr>
              <a:t>-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long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duration</a:t>
            </a:r>
            <a:r>
              <a:rPr lang="en-GB" spc="-20" dirty="0">
                <a:solidFill>
                  <a:srgbClr val="4D4D4D"/>
                </a:solidFill>
                <a:latin typeface="Arial"/>
                <a:cs typeface="Arial"/>
              </a:rPr>
              <a:t> -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split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along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reporting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periods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(</a:t>
            </a:r>
            <a:r>
              <a:rPr sz="1800" dirty="0" err="1">
                <a:solidFill>
                  <a:srgbClr val="4D4D4D"/>
                </a:solidFill>
                <a:latin typeface="Arial"/>
                <a:cs typeface="Arial"/>
              </a:rPr>
              <a:t>eg.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pc="-5" dirty="0">
                <a:solidFill>
                  <a:srgbClr val="4D4D4D"/>
                </a:solidFill>
                <a:latin typeface="Arial"/>
                <a:cs typeface="Arial"/>
              </a:rPr>
              <a:t>p</a:t>
            </a:r>
            <a:r>
              <a:rPr lang="en-GB" sz="1800" spc="-5" dirty="0">
                <a:solidFill>
                  <a:srgbClr val="4D4D4D"/>
                </a:solidFill>
                <a:latin typeface="Arial"/>
                <a:cs typeface="Arial"/>
              </a:rPr>
              <a:t>roject m</a:t>
            </a:r>
            <a:r>
              <a:rPr sz="1800" spc="-10" dirty="0" err="1">
                <a:solidFill>
                  <a:srgbClr val="4D4D4D"/>
                </a:solidFill>
                <a:latin typeface="Arial"/>
                <a:cs typeface="Arial"/>
              </a:rPr>
              <a:t>anagement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)</a:t>
            </a: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 -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paid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at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end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the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reporting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period</a:t>
            </a:r>
            <a:r>
              <a:rPr sz="2000" spc="-10" dirty="0">
                <a:solidFill>
                  <a:srgbClr val="4D4D4D"/>
                </a:solidFill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71744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5" descr="$PPTXTitle">
            <a:extLst>
              <a:ext uri="{FF2B5EF4-FFF2-40B4-BE49-F238E27FC236}">
                <a16:creationId xmlns:a16="http://schemas.microsoft.com/office/drawing/2014/main" id="{F41C63D7-E89C-C02E-6C15-8626CD1A9F0E}"/>
              </a:ext>
            </a:extLst>
          </p:cNvPr>
          <p:cNvSpPr txBox="1">
            <a:spLocks/>
          </p:cNvSpPr>
          <p:nvPr/>
        </p:nvSpPr>
        <p:spPr>
          <a:xfrm>
            <a:off x="859830" y="104235"/>
            <a:ext cx="10472338" cy="831961"/>
          </a:xfrm>
          <a:prstGeom prst="rect">
            <a:avLst/>
          </a:prstGeom>
        </p:spPr>
        <p:txBody>
          <a:bodyPr vert="horz" wrap="square" lIns="0" tIns="275275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69215">
              <a:lnSpc>
                <a:spcPct val="100000"/>
              </a:lnSpc>
              <a:spcBef>
                <a:spcPts val="100"/>
              </a:spcBef>
            </a:pPr>
            <a:r>
              <a:rPr lang="en-GB" sz="3600" dirty="0"/>
              <a:t>Splitting</a:t>
            </a:r>
            <a:r>
              <a:rPr lang="en-GB" sz="3600" spc="-45" dirty="0"/>
              <a:t> </a:t>
            </a:r>
            <a:r>
              <a:rPr lang="en-GB" sz="3600" dirty="0"/>
              <a:t>work</a:t>
            </a:r>
            <a:r>
              <a:rPr lang="en-GB" sz="3600" spc="-40" dirty="0"/>
              <a:t> </a:t>
            </a:r>
            <a:r>
              <a:rPr lang="en-GB" sz="3600" dirty="0"/>
              <a:t>packages</a:t>
            </a:r>
            <a:r>
              <a:rPr lang="en-GB" sz="3600" spc="-60" dirty="0"/>
              <a:t> </a:t>
            </a:r>
            <a:r>
              <a:rPr lang="en-GB" sz="3600" dirty="0"/>
              <a:t>-</a:t>
            </a:r>
            <a:r>
              <a:rPr lang="en-GB" sz="3600" spc="-35" dirty="0"/>
              <a:t> </a:t>
            </a:r>
            <a:r>
              <a:rPr lang="en-GB" sz="3600" spc="-10" dirty="0"/>
              <a:t>example</a:t>
            </a: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C5690D63-6074-96EA-A22D-B0EDF906128D}"/>
              </a:ext>
            </a:extLst>
          </p:cNvPr>
          <p:cNvSpPr txBox="1"/>
          <p:nvPr/>
        </p:nvSpPr>
        <p:spPr>
          <a:xfrm>
            <a:off x="1010984" y="1299705"/>
            <a:ext cx="38239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Single</a:t>
            </a:r>
            <a:r>
              <a:rPr sz="1800" b="1" spc="-2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004493"/>
                </a:solidFill>
                <a:latin typeface="Arial"/>
                <a:cs typeface="Arial"/>
              </a:rPr>
              <a:t>long-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duration</a:t>
            </a:r>
            <a:r>
              <a:rPr sz="1800" b="1" spc="-1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work</a:t>
            </a:r>
            <a:r>
              <a:rPr sz="1800" b="1" spc="-3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04493"/>
                </a:solidFill>
                <a:latin typeface="Arial"/>
                <a:cs typeface="Arial"/>
              </a:rPr>
              <a:t>package</a:t>
            </a:r>
            <a:endParaRPr sz="1800" dirty="0">
              <a:latin typeface="Arial"/>
              <a:cs typeface="Arial"/>
            </a:endParaRPr>
          </a:p>
        </p:txBody>
      </p:sp>
      <p:graphicFrame>
        <p:nvGraphicFramePr>
          <p:cNvPr id="4" name="object 7">
            <a:extLst>
              <a:ext uri="{FF2B5EF4-FFF2-40B4-BE49-F238E27FC236}">
                <a16:creationId xmlns:a16="http://schemas.microsoft.com/office/drawing/2014/main" id="{8592C0ED-2CF6-EA0B-729A-75A17AB76308}"/>
              </a:ext>
            </a:extLst>
          </p:cNvPr>
          <p:cNvGraphicFramePr>
            <a:graphicFrameLocks noGrp="1"/>
          </p:cNvGraphicFramePr>
          <p:nvPr/>
        </p:nvGraphicFramePr>
        <p:xfrm>
          <a:off x="653792" y="1778507"/>
          <a:ext cx="10903567" cy="721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9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71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71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1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3716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3716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0573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0573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0573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05739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05739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05739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05739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05739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05739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205739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05739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205739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05739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205739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05739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205739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205739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205739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32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33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34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35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36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37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38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39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40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41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42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43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44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45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46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47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48"/>
                    </a:ext>
                  </a:extLst>
                </a:gridCol>
                <a:gridCol w="205740">
                  <a:extLst>
                    <a:ext uri="{9D8B030D-6E8A-4147-A177-3AD203B41FA5}">
                      <a16:colId xmlns:a16="http://schemas.microsoft.com/office/drawing/2014/main" val="20049"/>
                    </a:ext>
                  </a:extLst>
                </a:gridCol>
              </a:tblGrid>
              <a:tr h="1803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b="1" spc="-85" dirty="0">
                          <a:latin typeface="Arial"/>
                          <a:cs typeface="Arial"/>
                        </a:rPr>
                        <a:t>WP</a:t>
                      </a:r>
                      <a:r>
                        <a:rPr sz="1050" b="1" spc="-25" dirty="0">
                          <a:latin typeface="Arial"/>
                          <a:cs typeface="Arial"/>
                        </a:rPr>
                        <a:t> no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b="1" spc="-85" dirty="0">
                          <a:latin typeface="Arial"/>
                          <a:cs typeface="Arial"/>
                        </a:rPr>
                        <a:t>WP</a:t>
                      </a:r>
                      <a:r>
                        <a:rPr sz="105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20" dirty="0">
                          <a:latin typeface="Arial"/>
                          <a:cs typeface="Arial"/>
                        </a:rPr>
                        <a:t>name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BC2E6"/>
                    </a:solidFill>
                  </a:tcPr>
                </a:tc>
                <a:tc gridSpan="1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b="1" spc="-155" dirty="0">
                          <a:latin typeface="Arial"/>
                          <a:cs typeface="Arial"/>
                        </a:rPr>
                        <a:t>YEAR</a:t>
                      </a:r>
                      <a:r>
                        <a:rPr sz="105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50" dirty="0">
                          <a:latin typeface="Arial"/>
                          <a:cs typeface="Arial"/>
                        </a:rPr>
                        <a:t>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2"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b="1" spc="-155" dirty="0">
                          <a:latin typeface="Arial"/>
                          <a:cs typeface="Arial"/>
                        </a:rPr>
                        <a:t>YEAR</a:t>
                      </a:r>
                      <a:r>
                        <a:rPr sz="105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50" dirty="0">
                          <a:latin typeface="Arial"/>
                          <a:cs typeface="Arial"/>
                        </a:rPr>
                        <a:t>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2"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b="1" spc="-155" dirty="0">
                          <a:latin typeface="Arial"/>
                          <a:cs typeface="Arial"/>
                        </a:rPr>
                        <a:t>YEAR</a:t>
                      </a:r>
                      <a:r>
                        <a:rPr sz="105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50" dirty="0">
                          <a:latin typeface="Arial"/>
                          <a:cs typeface="Arial"/>
                        </a:rPr>
                        <a:t>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2"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b="1" spc="-155" dirty="0">
                          <a:latin typeface="Arial"/>
                          <a:cs typeface="Arial"/>
                        </a:rPr>
                        <a:t>YEAR</a:t>
                      </a:r>
                      <a:r>
                        <a:rPr sz="105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50" dirty="0">
                          <a:latin typeface="Arial"/>
                          <a:cs typeface="Arial"/>
                        </a:rPr>
                        <a:t>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8">
                  <a:txBody>
                    <a:bodyPr/>
                    <a:lstStyle/>
                    <a:p>
                      <a:pPr marL="8718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b="1" spc="-65" dirty="0">
                          <a:latin typeface="Arial"/>
                          <a:cs typeface="Arial"/>
                        </a:rPr>
                        <a:t>Reporting</a:t>
                      </a:r>
                      <a:r>
                        <a:rPr sz="105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70" dirty="0">
                          <a:latin typeface="Arial"/>
                          <a:cs typeface="Arial"/>
                        </a:rPr>
                        <a:t>Period</a:t>
                      </a:r>
                      <a:r>
                        <a:rPr sz="105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75" dirty="0">
                          <a:latin typeface="Arial"/>
                          <a:cs typeface="Arial"/>
                        </a:rPr>
                        <a:t>(RP)</a:t>
                      </a:r>
                      <a:r>
                        <a:rPr sz="105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50" dirty="0">
                          <a:latin typeface="Arial"/>
                          <a:cs typeface="Arial"/>
                        </a:rPr>
                        <a:t>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8">
                  <a:txBody>
                    <a:bodyPr/>
                    <a:lstStyle/>
                    <a:p>
                      <a:pPr marL="118364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b="1" spc="-65" dirty="0">
                          <a:latin typeface="Arial"/>
                          <a:cs typeface="Arial"/>
                        </a:rPr>
                        <a:t>Reporting</a:t>
                      </a:r>
                      <a:r>
                        <a:rPr sz="105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70" dirty="0">
                          <a:latin typeface="Arial"/>
                          <a:cs typeface="Arial"/>
                        </a:rPr>
                        <a:t>Period</a:t>
                      </a:r>
                      <a:r>
                        <a:rPr sz="105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75" dirty="0">
                          <a:latin typeface="Arial"/>
                          <a:cs typeface="Arial"/>
                        </a:rPr>
                        <a:t>(RP)</a:t>
                      </a:r>
                      <a:r>
                        <a:rPr sz="105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50" dirty="0">
                          <a:latin typeface="Arial"/>
                          <a:cs typeface="Arial"/>
                        </a:rPr>
                        <a:t>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2">
                  <a:txBody>
                    <a:bodyPr/>
                    <a:lstStyle/>
                    <a:p>
                      <a:pPr marL="5670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b="1" spc="-65" dirty="0">
                          <a:latin typeface="Arial"/>
                          <a:cs typeface="Arial"/>
                        </a:rPr>
                        <a:t>Reporting</a:t>
                      </a:r>
                      <a:r>
                        <a:rPr sz="105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70" dirty="0">
                          <a:latin typeface="Arial"/>
                          <a:cs typeface="Arial"/>
                        </a:rPr>
                        <a:t>Period</a:t>
                      </a:r>
                      <a:r>
                        <a:rPr sz="105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75" dirty="0">
                          <a:latin typeface="Arial"/>
                          <a:cs typeface="Arial"/>
                        </a:rPr>
                        <a:t>(RP)</a:t>
                      </a:r>
                      <a:r>
                        <a:rPr sz="105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50" dirty="0">
                          <a:latin typeface="Arial"/>
                          <a:cs typeface="Arial"/>
                        </a:rPr>
                        <a:t>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5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9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10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11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12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13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14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15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16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17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18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19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20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21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22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23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24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25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26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27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28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29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30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31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32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33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34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35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36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37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38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39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40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41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42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43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44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45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46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47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48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3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WP1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50" spc="-10" dirty="0">
                          <a:latin typeface="Arial"/>
                          <a:cs typeface="Arial"/>
                        </a:rPr>
                        <a:t>Management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AEDC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3">
            <a:extLst>
              <a:ext uri="{FF2B5EF4-FFF2-40B4-BE49-F238E27FC236}">
                <a16:creationId xmlns:a16="http://schemas.microsoft.com/office/drawing/2014/main" id="{CF79B8FB-3C36-103B-2C47-D95F0811E72E}"/>
              </a:ext>
            </a:extLst>
          </p:cNvPr>
          <p:cNvSpPr txBox="1"/>
          <p:nvPr/>
        </p:nvSpPr>
        <p:spPr>
          <a:xfrm>
            <a:off x="1010984" y="2869501"/>
            <a:ext cx="38220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Split</a:t>
            </a:r>
            <a:r>
              <a:rPr sz="1800" b="1" spc="-2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work</a:t>
            </a:r>
            <a:r>
              <a:rPr sz="1800" b="1" spc="-2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packages,</a:t>
            </a:r>
            <a:r>
              <a:rPr sz="1800" b="1" spc="-3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same</a:t>
            </a:r>
            <a:r>
              <a:rPr sz="1800" b="1" spc="-3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04493"/>
                </a:solidFill>
                <a:latin typeface="Arial"/>
                <a:cs typeface="Arial"/>
              </a:rPr>
              <a:t>content</a:t>
            </a:r>
            <a:endParaRPr sz="1800" dirty="0">
              <a:latin typeface="Arial"/>
              <a:cs typeface="Arial"/>
            </a:endParaRPr>
          </a:p>
        </p:txBody>
      </p:sp>
      <p:grpSp>
        <p:nvGrpSpPr>
          <p:cNvPr id="6" name="object 8">
            <a:extLst>
              <a:ext uri="{FF2B5EF4-FFF2-40B4-BE49-F238E27FC236}">
                <a16:creationId xmlns:a16="http://schemas.microsoft.com/office/drawing/2014/main" id="{1659917E-5BE3-8B00-1209-53AC11F77E45}"/>
              </a:ext>
            </a:extLst>
          </p:cNvPr>
          <p:cNvGrpSpPr/>
          <p:nvPr/>
        </p:nvGrpSpPr>
        <p:grpSpPr>
          <a:xfrm>
            <a:off x="5965697" y="2601467"/>
            <a:ext cx="260985" cy="666750"/>
            <a:chOff x="5965697" y="2601467"/>
            <a:chExt cx="260985" cy="666750"/>
          </a:xfrm>
        </p:grpSpPr>
        <p:sp>
          <p:nvSpPr>
            <p:cNvPr id="7" name="object 9">
              <a:extLst>
                <a:ext uri="{FF2B5EF4-FFF2-40B4-BE49-F238E27FC236}">
                  <a16:creationId xmlns:a16="http://schemas.microsoft.com/office/drawing/2014/main" id="{A3CBBBA6-2E01-BABE-D6F0-EB88ABDBCF10}"/>
                </a:ext>
              </a:extLst>
            </p:cNvPr>
            <p:cNvSpPr/>
            <p:nvPr/>
          </p:nvSpPr>
          <p:spPr>
            <a:xfrm>
              <a:off x="6003797" y="2639567"/>
              <a:ext cx="184785" cy="590550"/>
            </a:xfrm>
            <a:custGeom>
              <a:avLst/>
              <a:gdLst/>
              <a:ahLst/>
              <a:cxnLst/>
              <a:rect l="l" t="t" r="r" b="b"/>
              <a:pathLst>
                <a:path w="184785" h="590550">
                  <a:moveTo>
                    <a:pt x="138303" y="0"/>
                  </a:moveTo>
                  <a:lnTo>
                    <a:pt x="46101" y="0"/>
                  </a:lnTo>
                  <a:lnTo>
                    <a:pt x="46101" y="498348"/>
                  </a:lnTo>
                  <a:lnTo>
                    <a:pt x="0" y="498348"/>
                  </a:lnTo>
                  <a:lnTo>
                    <a:pt x="92202" y="590550"/>
                  </a:lnTo>
                  <a:lnTo>
                    <a:pt x="184404" y="498348"/>
                  </a:lnTo>
                  <a:lnTo>
                    <a:pt x="138303" y="498348"/>
                  </a:lnTo>
                  <a:lnTo>
                    <a:pt x="138303" y="0"/>
                  </a:lnTo>
                  <a:close/>
                </a:path>
              </a:pathLst>
            </a:custGeom>
            <a:solidFill>
              <a:srgbClr val="009E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10">
              <a:extLst>
                <a:ext uri="{FF2B5EF4-FFF2-40B4-BE49-F238E27FC236}">
                  <a16:creationId xmlns:a16="http://schemas.microsoft.com/office/drawing/2014/main" id="{3979252F-6E02-00EB-DB58-736DD787DA71}"/>
                </a:ext>
              </a:extLst>
            </p:cNvPr>
            <p:cNvSpPr/>
            <p:nvPr/>
          </p:nvSpPr>
          <p:spPr>
            <a:xfrm>
              <a:off x="6003797" y="2639567"/>
              <a:ext cx="184785" cy="590550"/>
            </a:xfrm>
            <a:custGeom>
              <a:avLst/>
              <a:gdLst/>
              <a:ahLst/>
              <a:cxnLst/>
              <a:rect l="l" t="t" r="r" b="b"/>
              <a:pathLst>
                <a:path w="184785" h="590550">
                  <a:moveTo>
                    <a:pt x="0" y="498348"/>
                  </a:moveTo>
                  <a:lnTo>
                    <a:pt x="46101" y="498348"/>
                  </a:lnTo>
                  <a:lnTo>
                    <a:pt x="46101" y="0"/>
                  </a:lnTo>
                  <a:lnTo>
                    <a:pt x="138303" y="0"/>
                  </a:lnTo>
                  <a:lnTo>
                    <a:pt x="138303" y="498348"/>
                  </a:lnTo>
                  <a:lnTo>
                    <a:pt x="184404" y="498348"/>
                  </a:lnTo>
                  <a:lnTo>
                    <a:pt x="92202" y="590550"/>
                  </a:lnTo>
                  <a:lnTo>
                    <a:pt x="0" y="498348"/>
                  </a:lnTo>
                  <a:close/>
                </a:path>
              </a:pathLst>
            </a:custGeom>
            <a:ln w="76200">
              <a:solidFill>
                <a:srgbClr val="009E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11">
            <a:extLst>
              <a:ext uri="{FF2B5EF4-FFF2-40B4-BE49-F238E27FC236}">
                <a16:creationId xmlns:a16="http://schemas.microsoft.com/office/drawing/2014/main" id="{03E67667-56DB-872E-A732-6C675D11E9B8}"/>
              </a:ext>
            </a:extLst>
          </p:cNvPr>
          <p:cNvSpPr txBox="1"/>
          <p:nvPr/>
        </p:nvSpPr>
        <p:spPr>
          <a:xfrm>
            <a:off x="6267103" y="2777059"/>
            <a:ext cx="9912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Splitting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50" dirty="0">
                <a:solidFill>
                  <a:srgbClr val="4D4D4D"/>
                </a:solidFill>
                <a:latin typeface="Arial"/>
                <a:cs typeface="Arial"/>
              </a:rPr>
              <a:t>*</a:t>
            </a:r>
            <a:endParaRPr sz="1800" dirty="0">
              <a:latin typeface="Arial"/>
              <a:cs typeface="Arial"/>
            </a:endParaRPr>
          </a:p>
        </p:txBody>
      </p:sp>
      <p:graphicFrame>
        <p:nvGraphicFramePr>
          <p:cNvPr id="10" name="object 6">
            <a:extLst>
              <a:ext uri="{FF2B5EF4-FFF2-40B4-BE49-F238E27FC236}">
                <a16:creationId xmlns:a16="http://schemas.microsoft.com/office/drawing/2014/main" id="{8137C4E4-7B31-E23E-4478-F281277FAD5F}"/>
              </a:ext>
            </a:extLst>
          </p:cNvPr>
          <p:cNvGraphicFramePr>
            <a:graphicFrameLocks noGrp="1"/>
          </p:cNvGraphicFramePr>
          <p:nvPr/>
        </p:nvGraphicFramePr>
        <p:xfrm>
          <a:off x="653795" y="3358079"/>
          <a:ext cx="10871797" cy="10890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46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93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65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65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65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365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3652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0510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0510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32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33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34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35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36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37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38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39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40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41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42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43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44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45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46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47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48"/>
                    </a:ext>
                  </a:extLst>
                </a:gridCol>
                <a:gridCol w="205104">
                  <a:extLst>
                    <a:ext uri="{9D8B030D-6E8A-4147-A177-3AD203B41FA5}">
                      <a16:colId xmlns:a16="http://schemas.microsoft.com/office/drawing/2014/main" val="20049"/>
                    </a:ext>
                  </a:extLst>
                </a:gridCol>
              </a:tblGrid>
              <a:tr h="1816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b="1" spc="-85" dirty="0">
                          <a:latin typeface="Arial"/>
                          <a:cs typeface="Arial"/>
                        </a:rPr>
                        <a:t>WP</a:t>
                      </a:r>
                      <a:r>
                        <a:rPr sz="1050" b="1" spc="-25" dirty="0">
                          <a:latin typeface="Arial"/>
                          <a:cs typeface="Arial"/>
                        </a:rPr>
                        <a:t> no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b="1" spc="-85" dirty="0">
                          <a:latin typeface="Arial"/>
                          <a:cs typeface="Arial"/>
                        </a:rPr>
                        <a:t>WP</a:t>
                      </a:r>
                      <a:r>
                        <a:rPr sz="105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20" dirty="0">
                          <a:latin typeface="Arial"/>
                          <a:cs typeface="Arial"/>
                        </a:rPr>
                        <a:t>name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BC2E6"/>
                    </a:solidFill>
                  </a:tcPr>
                </a:tc>
                <a:tc gridSpan="1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b="1" spc="-155" dirty="0">
                          <a:latin typeface="Arial"/>
                          <a:cs typeface="Arial"/>
                        </a:rPr>
                        <a:t>YEAR</a:t>
                      </a:r>
                      <a:r>
                        <a:rPr sz="105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50" dirty="0">
                          <a:latin typeface="Arial"/>
                          <a:cs typeface="Arial"/>
                        </a:rPr>
                        <a:t>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2"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b="1" spc="-155" dirty="0">
                          <a:latin typeface="Arial"/>
                          <a:cs typeface="Arial"/>
                        </a:rPr>
                        <a:t>YEAR</a:t>
                      </a:r>
                      <a:r>
                        <a:rPr sz="105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50" dirty="0">
                          <a:latin typeface="Arial"/>
                          <a:cs typeface="Arial"/>
                        </a:rPr>
                        <a:t>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2"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b="1" spc="-155" dirty="0">
                          <a:latin typeface="Arial"/>
                          <a:cs typeface="Arial"/>
                        </a:rPr>
                        <a:t>YEAR</a:t>
                      </a:r>
                      <a:r>
                        <a:rPr sz="105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50" dirty="0">
                          <a:latin typeface="Arial"/>
                          <a:cs typeface="Arial"/>
                        </a:rPr>
                        <a:t>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2"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b="1" spc="-155" dirty="0">
                          <a:latin typeface="Arial"/>
                          <a:cs typeface="Arial"/>
                        </a:rPr>
                        <a:t>YEAR</a:t>
                      </a:r>
                      <a:r>
                        <a:rPr sz="105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50" dirty="0">
                          <a:latin typeface="Arial"/>
                          <a:cs typeface="Arial"/>
                        </a:rPr>
                        <a:t>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8">
                  <a:txBody>
                    <a:bodyPr/>
                    <a:lstStyle/>
                    <a:p>
                      <a:pPr marL="8718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b="1" spc="-65" dirty="0">
                          <a:latin typeface="Arial"/>
                          <a:cs typeface="Arial"/>
                        </a:rPr>
                        <a:t>Reporting</a:t>
                      </a:r>
                      <a:r>
                        <a:rPr sz="105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70" dirty="0">
                          <a:latin typeface="Arial"/>
                          <a:cs typeface="Arial"/>
                        </a:rPr>
                        <a:t>Period</a:t>
                      </a:r>
                      <a:r>
                        <a:rPr sz="105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75" dirty="0">
                          <a:latin typeface="Arial"/>
                          <a:cs typeface="Arial"/>
                        </a:rPr>
                        <a:t>(RP)</a:t>
                      </a:r>
                      <a:r>
                        <a:rPr sz="105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50" dirty="0">
                          <a:latin typeface="Arial"/>
                          <a:cs typeface="Arial"/>
                        </a:rPr>
                        <a:t>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8">
                  <a:txBody>
                    <a:bodyPr/>
                    <a:lstStyle/>
                    <a:p>
                      <a:pPr marL="118364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b="1" spc="-65" dirty="0">
                          <a:latin typeface="Arial"/>
                          <a:cs typeface="Arial"/>
                        </a:rPr>
                        <a:t>Reporting</a:t>
                      </a:r>
                      <a:r>
                        <a:rPr sz="105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70" dirty="0">
                          <a:latin typeface="Arial"/>
                          <a:cs typeface="Arial"/>
                        </a:rPr>
                        <a:t>Period</a:t>
                      </a:r>
                      <a:r>
                        <a:rPr sz="105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75" dirty="0">
                          <a:latin typeface="Arial"/>
                          <a:cs typeface="Arial"/>
                        </a:rPr>
                        <a:t>(RP)</a:t>
                      </a:r>
                      <a:r>
                        <a:rPr sz="105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50" dirty="0">
                          <a:latin typeface="Arial"/>
                          <a:cs typeface="Arial"/>
                        </a:rPr>
                        <a:t>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2">
                  <a:txBody>
                    <a:bodyPr/>
                    <a:lstStyle/>
                    <a:p>
                      <a:pPr marL="5670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b="1" spc="-65" dirty="0">
                          <a:latin typeface="Arial"/>
                          <a:cs typeface="Arial"/>
                        </a:rPr>
                        <a:t>Reporting</a:t>
                      </a:r>
                      <a:r>
                        <a:rPr sz="105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70" dirty="0">
                          <a:latin typeface="Arial"/>
                          <a:cs typeface="Arial"/>
                        </a:rPr>
                        <a:t>Period</a:t>
                      </a:r>
                      <a:r>
                        <a:rPr sz="105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75" dirty="0">
                          <a:latin typeface="Arial"/>
                          <a:cs typeface="Arial"/>
                        </a:rPr>
                        <a:t>(RP)</a:t>
                      </a:r>
                      <a:r>
                        <a:rPr sz="105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b="1" spc="-50" dirty="0">
                          <a:latin typeface="Arial"/>
                          <a:cs typeface="Arial"/>
                        </a:rPr>
                        <a:t>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5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50" dirty="0">
                          <a:latin typeface="Arial"/>
                          <a:cs typeface="Arial"/>
                        </a:rPr>
                        <a:t>9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10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11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12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13</a:t>
                      </a:r>
                      <a:endParaRPr sz="1050" dirty="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14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15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16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17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18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19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20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21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22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23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24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25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26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27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28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29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30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31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32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33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34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35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36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37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38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39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40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41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42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43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44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45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46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47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48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WP1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1430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45" dirty="0">
                          <a:latin typeface="Arial"/>
                          <a:cs typeface="Arial"/>
                        </a:rPr>
                        <a:t>Management</a:t>
                      </a:r>
                      <a:r>
                        <a:rPr sz="105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20" dirty="0">
                          <a:latin typeface="Arial"/>
                          <a:cs typeface="Arial"/>
                        </a:rPr>
                        <a:t>(RP1)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AEDC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WP2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45" dirty="0">
                          <a:latin typeface="Arial"/>
                          <a:cs typeface="Arial"/>
                        </a:rPr>
                        <a:t>Management</a:t>
                      </a:r>
                      <a:r>
                        <a:rPr sz="105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20" dirty="0">
                          <a:latin typeface="Arial"/>
                          <a:cs typeface="Arial"/>
                        </a:rPr>
                        <a:t>(RP2)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AEDC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25" dirty="0">
                          <a:latin typeface="Arial"/>
                          <a:cs typeface="Arial"/>
                        </a:rPr>
                        <a:t>WP3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50" spc="-45" dirty="0">
                          <a:latin typeface="Arial"/>
                          <a:cs typeface="Arial"/>
                        </a:rPr>
                        <a:t>Management</a:t>
                      </a:r>
                      <a:r>
                        <a:rPr sz="105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20" dirty="0">
                          <a:latin typeface="Arial"/>
                          <a:cs typeface="Arial"/>
                        </a:rPr>
                        <a:t>(RP3)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AEDC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object 4">
            <a:extLst>
              <a:ext uri="{FF2B5EF4-FFF2-40B4-BE49-F238E27FC236}">
                <a16:creationId xmlns:a16="http://schemas.microsoft.com/office/drawing/2014/main" id="{370C7B16-5A33-61B2-AAEF-5E2280DC7569}"/>
              </a:ext>
            </a:extLst>
          </p:cNvPr>
          <p:cNvSpPr txBox="1"/>
          <p:nvPr/>
        </p:nvSpPr>
        <p:spPr>
          <a:xfrm>
            <a:off x="622025" y="4575066"/>
            <a:ext cx="10903567" cy="10130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7815" marR="805180" indent="-285750">
              <a:lnSpc>
                <a:spcPct val="100000"/>
              </a:lnSpc>
              <a:spcBef>
                <a:spcPts val="100"/>
              </a:spcBef>
              <a:tabLst>
                <a:tab pos="297815" algn="l"/>
              </a:tabLst>
            </a:pPr>
            <a:r>
              <a:rPr sz="1800" spc="-50" dirty="0">
                <a:solidFill>
                  <a:srgbClr val="004493"/>
                </a:solidFill>
                <a:latin typeface="Arial"/>
                <a:cs typeface="Arial"/>
              </a:rPr>
              <a:t>*</a:t>
            </a:r>
            <a:r>
              <a:rPr sz="1800" dirty="0">
                <a:solidFill>
                  <a:srgbClr val="004493"/>
                </a:solidFill>
                <a:latin typeface="Arial"/>
                <a:cs typeface="Arial"/>
              </a:rPr>
              <a:t>	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WPs</a:t>
            </a:r>
            <a:r>
              <a:rPr lang="en-GB" sz="1600" dirty="0">
                <a:solidFill>
                  <a:srgbClr val="4D4D4D"/>
                </a:solidFill>
                <a:latin typeface="Arial"/>
                <a:cs typeface="Arial"/>
              </a:rPr>
              <a:t> split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600" spc="-10" dirty="0">
                <a:solidFill>
                  <a:srgbClr val="4D4D4D"/>
                </a:solidFill>
                <a:latin typeface="Arial"/>
                <a:cs typeface="Arial"/>
              </a:rPr>
              <a:t>– align with RP -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allows</a:t>
            </a:r>
            <a:r>
              <a:rPr sz="16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reimbursed</a:t>
            </a:r>
            <a:r>
              <a:rPr sz="1600" spc="-3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at</a:t>
            </a:r>
            <a:r>
              <a:rPr lang="en-GB" sz="16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intermediate</a:t>
            </a:r>
            <a:r>
              <a:rPr sz="16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p</a:t>
            </a:r>
            <a:r>
              <a:rPr lang="en-GB" sz="1600" spc="-10" dirty="0" err="1">
                <a:solidFill>
                  <a:srgbClr val="4D4D4D"/>
                </a:solidFill>
                <a:latin typeface="Arial"/>
                <a:cs typeface="Arial"/>
              </a:rPr>
              <a:t>eriods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.</a:t>
            </a:r>
            <a:endParaRPr sz="1600" dirty="0">
              <a:latin typeface="Arial"/>
              <a:cs typeface="Arial"/>
            </a:endParaRPr>
          </a:p>
          <a:p>
            <a:pPr marL="298450" marR="5080" indent="-285750">
              <a:lnSpc>
                <a:spcPct val="100000"/>
              </a:lnSpc>
              <a:spcBef>
                <a:spcPts val="1800"/>
              </a:spcBef>
              <a:tabLst>
                <a:tab pos="297815" algn="l"/>
              </a:tabLst>
            </a:pPr>
            <a:r>
              <a:rPr sz="1600" spc="-50" dirty="0">
                <a:solidFill>
                  <a:srgbClr val="004493"/>
                </a:solidFill>
                <a:latin typeface="Arial"/>
                <a:cs typeface="Arial"/>
              </a:rPr>
              <a:t>*</a:t>
            </a:r>
            <a:r>
              <a:rPr sz="1600" dirty="0">
                <a:solidFill>
                  <a:srgbClr val="004493"/>
                </a:solidFill>
                <a:latin typeface="Arial"/>
                <a:cs typeface="Arial"/>
              </a:rPr>
              <a:t>	</a:t>
            </a:r>
            <a:r>
              <a:rPr lang="en-GB" sz="1600" dirty="0">
                <a:solidFill>
                  <a:srgbClr val="4D4D4D"/>
                </a:solidFill>
                <a:latin typeface="Arial"/>
                <a:cs typeface="Arial"/>
              </a:rPr>
              <a:t>WPs</a:t>
            </a:r>
            <a:r>
              <a:rPr sz="16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contain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same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tasks</a:t>
            </a:r>
            <a:r>
              <a:rPr sz="16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(e.g.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 project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management)</a:t>
            </a:r>
            <a:r>
              <a:rPr lang="en-GB" sz="1600" dirty="0">
                <a:solidFill>
                  <a:srgbClr val="4D4D4D"/>
                </a:solidFill>
                <a:latin typeface="Arial"/>
                <a:cs typeface="Arial"/>
              </a:rPr>
              <a:t> -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4D4D4D"/>
                </a:solidFill>
                <a:latin typeface="Arial"/>
                <a:cs typeface="Arial"/>
              </a:rPr>
              <a:t>no</a:t>
            </a:r>
            <a:r>
              <a:rPr sz="1600" b="1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4D4D4D"/>
                </a:solidFill>
                <a:latin typeface="Arial"/>
                <a:cs typeface="Arial"/>
              </a:rPr>
              <a:t>need</a:t>
            </a:r>
            <a:r>
              <a:rPr sz="1600" b="1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4D4D4D"/>
                </a:solidFill>
                <a:latin typeface="Arial"/>
                <a:cs typeface="Arial"/>
              </a:rPr>
              <a:t>to</a:t>
            </a:r>
            <a:r>
              <a:rPr sz="1600" b="1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4D4D4D"/>
                </a:solidFill>
                <a:latin typeface="Arial"/>
                <a:cs typeface="Arial"/>
              </a:rPr>
              <a:t>repeat</a:t>
            </a:r>
            <a:r>
              <a:rPr sz="1600" b="1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same</a:t>
            </a:r>
            <a:r>
              <a:rPr sz="16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description</a:t>
            </a:r>
            <a:r>
              <a:rPr sz="16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for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4D4D4D"/>
                </a:solidFill>
                <a:latin typeface="Arial"/>
                <a:cs typeface="Arial"/>
              </a:rPr>
              <a:t>each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split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600" spc="-10" dirty="0">
                <a:solidFill>
                  <a:srgbClr val="4D4D4D"/>
                </a:solidFill>
                <a:latin typeface="Arial"/>
                <a:cs typeface="Arial"/>
              </a:rPr>
              <a:t>WP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16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6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proposal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(part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B, table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3.1b).</a:t>
            </a:r>
            <a:endParaRPr sz="1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6131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>
            <a:extLst>
              <a:ext uri="{FF2B5EF4-FFF2-40B4-BE49-F238E27FC236}">
                <a16:creationId xmlns:a16="http://schemas.microsoft.com/office/drawing/2014/main" id="{4128A0A5-4D8A-0990-D622-247D8D5CABA7}"/>
              </a:ext>
            </a:extLst>
          </p:cNvPr>
          <p:cNvSpPr txBox="1">
            <a:spLocks/>
          </p:cNvSpPr>
          <p:nvPr/>
        </p:nvSpPr>
        <p:spPr>
          <a:xfrm>
            <a:off x="859830" y="104235"/>
            <a:ext cx="10472338" cy="831961"/>
          </a:xfrm>
          <a:prstGeom prst="rect">
            <a:avLst/>
          </a:prstGeom>
        </p:spPr>
        <p:txBody>
          <a:bodyPr vert="horz" wrap="square" lIns="0" tIns="275275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69215">
              <a:lnSpc>
                <a:spcPct val="100000"/>
              </a:lnSpc>
              <a:spcBef>
                <a:spcPts val="100"/>
              </a:spcBef>
            </a:pPr>
            <a:r>
              <a:rPr lang="en-GB" sz="3600" dirty="0"/>
              <a:t>Evaluation</a:t>
            </a:r>
            <a:r>
              <a:rPr lang="en-GB" sz="3600" spc="-55" dirty="0"/>
              <a:t> </a:t>
            </a:r>
            <a:r>
              <a:rPr lang="en-GB" sz="3600" dirty="0"/>
              <a:t>of</a:t>
            </a:r>
            <a:r>
              <a:rPr lang="en-GB" sz="3600" spc="-25" dirty="0"/>
              <a:t> </a:t>
            </a:r>
            <a:r>
              <a:rPr lang="en-GB" sz="3600" dirty="0"/>
              <a:t>a</a:t>
            </a:r>
            <a:r>
              <a:rPr lang="en-GB" sz="3600" spc="-25" dirty="0"/>
              <a:t> </a:t>
            </a:r>
            <a:r>
              <a:rPr lang="en-GB" sz="3600" dirty="0"/>
              <a:t>lump</a:t>
            </a:r>
            <a:r>
              <a:rPr lang="en-GB" sz="3600" spc="-20" dirty="0"/>
              <a:t> </a:t>
            </a:r>
            <a:r>
              <a:rPr lang="en-GB" sz="3600" dirty="0"/>
              <a:t>sum</a:t>
            </a:r>
            <a:r>
              <a:rPr lang="en-GB" sz="3600" spc="-30" dirty="0"/>
              <a:t> </a:t>
            </a:r>
            <a:r>
              <a:rPr lang="en-GB" sz="3600" spc="-10" dirty="0"/>
              <a:t>proposal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3EE98D84-CFE1-4E42-0FA2-430ED5E31BB2}"/>
              </a:ext>
            </a:extLst>
          </p:cNvPr>
          <p:cNvSpPr txBox="1"/>
          <p:nvPr/>
        </p:nvSpPr>
        <p:spPr>
          <a:xfrm>
            <a:off x="916939" y="1368836"/>
            <a:ext cx="10353040" cy="42191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01600" indent="-342900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Char char="●"/>
              <a:tabLst>
                <a:tab pos="355600" algn="l"/>
              </a:tabLst>
            </a:pPr>
            <a:r>
              <a:rPr lang="en-GB" spc="-20" dirty="0">
                <a:solidFill>
                  <a:srgbClr val="4D4D4D"/>
                </a:solidFill>
                <a:latin typeface="Arial"/>
                <a:cs typeface="Arial"/>
              </a:rPr>
              <a:t>P</a:t>
            </a:r>
            <a:r>
              <a:rPr sz="1800" dirty="0" err="1">
                <a:solidFill>
                  <a:srgbClr val="4D4D4D"/>
                </a:solidFill>
                <a:latin typeface="Arial"/>
                <a:cs typeface="Arial"/>
              </a:rPr>
              <a:t>roposal</a:t>
            </a:r>
            <a:r>
              <a:rPr sz="18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evaluated</a:t>
            </a:r>
            <a:r>
              <a:rPr sz="18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by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independent</a:t>
            </a:r>
            <a:r>
              <a:rPr sz="1800" spc="-4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experts</a:t>
            </a:r>
            <a:r>
              <a:rPr lang="en-GB" spc="-25" dirty="0">
                <a:solidFill>
                  <a:srgbClr val="4D4D4D"/>
                </a:solidFill>
                <a:latin typeface="Arial"/>
                <a:cs typeface="Arial"/>
              </a:rPr>
              <a:t> -</a:t>
            </a:r>
            <a:r>
              <a:rPr sz="1800" spc="-4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F4493"/>
                </a:solidFill>
                <a:latin typeface="Arial"/>
                <a:cs typeface="Arial"/>
              </a:rPr>
              <a:t>standard</a:t>
            </a:r>
            <a:r>
              <a:rPr sz="1800" b="1" spc="-25" dirty="0">
                <a:solidFill>
                  <a:srgbClr val="0F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F4493"/>
                </a:solidFill>
                <a:latin typeface="Arial"/>
                <a:cs typeface="Arial"/>
              </a:rPr>
              <a:t>evaluation</a:t>
            </a:r>
            <a:r>
              <a:rPr sz="1800" b="1" spc="-20" dirty="0">
                <a:solidFill>
                  <a:srgbClr val="0F4493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F4493"/>
                </a:solidFill>
                <a:latin typeface="Arial"/>
                <a:cs typeface="Arial"/>
              </a:rPr>
              <a:t>criteria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: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excellence,</a:t>
            </a:r>
            <a:r>
              <a:rPr sz="18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impact,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and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implementation.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  <a:buClr>
                <a:srgbClr val="921580"/>
              </a:buClr>
              <a:buFont typeface="Arial"/>
              <a:buChar char="●"/>
            </a:pPr>
            <a:endParaRPr sz="18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Clr>
                <a:srgbClr val="921580"/>
              </a:buClr>
              <a:buChar char="●"/>
              <a:tabLst>
                <a:tab pos="354965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cost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estimations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assessed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against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proposed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activities</a:t>
            </a:r>
            <a:r>
              <a:rPr lang="en-GB" spc="-15" dirty="0">
                <a:solidFill>
                  <a:srgbClr val="4D4D4D"/>
                </a:solidFill>
                <a:latin typeface="Arial"/>
                <a:cs typeface="Arial"/>
              </a:rPr>
              <a:t> –</a:t>
            </a:r>
            <a:r>
              <a:rPr sz="1800" spc="-3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F4493"/>
                </a:solidFill>
                <a:latin typeface="Arial"/>
                <a:cs typeface="Arial"/>
              </a:rPr>
              <a:t>implementation</a:t>
            </a:r>
            <a:r>
              <a:rPr lang="en-GB" b="1" dirty="0"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criterion.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800" dirty="0">
              <a:latin typeface="Arial"/>
              <a:cs typeface="Arial"/>
            </a:endParaRPr>
          </a:p>
          <a:p>
            <a:pPr marL="418465" indent="-405765">
              <a:lnSpc>
                <a:spcPct val="100000"/>
              </a:lnSpc>
              <a:buClr>
                <a:srgbClr val="921580"/>
              </a:buClr>
              <a:buChar char="●"/>
              <a:tabLst>
                <a:tab pos="418465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Experts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:</a:t>
            </a:r>
            <a:endParaRPr sz="1800" dirty="0">
              <a:latin typeface="Arial"/>
              <a:cs typeface="Arial"/>
            </a:endParaRPr>
          </a:p>
          <a:p>
            <a:pPr marL="1269365" lvl="1" indent="-342900">
              <a:lnSpc>
                <a:spcPct val="100000"/>
              </a:lnSpc>
              <a:buClr>
                <a:srgbClr val="921580"/>
              </a:buClr>
              <a:buChar char="•"/>
              <a:tabLst>
                <a:tab pos="1269365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ensure</a:t>
            </a:r>
            <a:r>
              <a:rPr sz="18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cost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estimations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are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F4493"/>
                </a:solidFill>
                <a:latin typeface="Arial"/>
                <a:cs typeface="Arial"/>
              </a:rPr>
              <a:t>reasonable</a:t>
            </a:r>
            <a:r>
              <a:rPr sz="1800" b="1" spc="-15" dirty="0">
                <a:solidFill>
                  <a:srgbClr val="0F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F4493"/>
                </a:solidFill>
                <a:latin typeface="Arial"/>
                <a:cs typeface="Arial"/>
              </a:rPr>
              <a:t>and</a:t>
            </a:r>
            <a:r>
              <a:rPr sz="1800" b="1" spc="-5" dirty="0">
                <a:solidFill>
                  <a:srgbClr val="0F4493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0F4493"/>
                </a:solidFill>
                <a:latin typeface="Arial"/>
                <a:cs typeface="Arial"/>
              </a:rPr>
              <a:t>non-</a:t>
            </a:r>
            <a:r>
              <a:rPr sz="1800" b="1" spc="-10" dirty="0">
                <a:solidFill>
                  <a:srgbClr val="0F4493"/>
                </a:solidFill>
                <a:latin typeface="Arial"/>
                <a:cs typeface="Arial"/>
              </a:rPr>
              <a:t>excessive</a:t>
            </a:r>
            <a:endParaRPr sz="1800" dirty="0">
              <a:latin typeface="Arial"/>
              <a:cs typeface="Arial"/>
            </a:endParaRPr>
          </a:p>
          <a:p>
            <a:pPr marL="1269365" marR="1247775" lvl="1" indent="-342900">
              <a:lnSpc>
                <a:spcPct val="100000"/>
              </a:lnSpc>
              <a:buClr>
                <a:srgbClr val="921580"/>
              </a:buClr>
              <a:buChar char="•"/>
              <a:tabLst>
                <a:tab pos="1269365" algn="l"/>
              </a:tabLst>
            </a:pP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e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valuate</a:t>
            </a:r>
            <a:r>
              <a:rPr lang="en-GB" spc="-15" dirty="0">
                <a:solidFill>
                  <a:srgbClr val="4D4D4D"/>
                </a:solidFill>
                <a:latin typeface="Arial"/>
                <a:cs typeface="Arial"/>
              </a:rPr>
              <a:t> if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 proposed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resources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and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 the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lump sum</a:t>
            </a: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 split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F4493"/>
                </a:solidFill>
                <a:latin typeface="Arial"/>
                <a:cs typeface="Arial"/>
              </a:rPr>
              <a:t>allow </a:t>
            </a:r>
            <a:r>
              <a:rPr sz="1800" b="1" dirty="0">
                <a:solidFill>
                  <a:srgbClr val="0F4493"/>
                </a:solidFill>
                <a:latin typeface="Arial"/>
                <a:cs typeface="Arial"/>
              </a:rPr>
              <a:t>completing</a:t>
            </a:r>
            <a:r>
              <a:rPr sz="1800" b="1" spc="-30" dirty="0">
                <a:solidFill>
                  <a:srgbClr val="0F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F4493"/>
                </a:solidFill>
                <a:latin typeface="Arial"/>
                <a:cs typeface="Arial"/>
              </a:rPr>
              <a:t>the</a:t>
            </a:r>
            <a:r>
              <a:rPr sz="1800" b="1" spc="-25" dirty="0">
                <a:solidFill>
                  <a:srgbClr val="0F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F4493"/>
                </a:solidFill>
                <a:latin typeface="Arial"/>
                <a:cs typeface="Arial"/>
              </a:rPr>
              <a:t>activities</a:t>
            </a:r>
            <a:r>
              <a:rPr sz="1800" b="1" spc="-35" dirty="0">
                <a:solidFill>
                  <a:srgbClr val="0F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F4493"/>
                </a:solidFill>
                <a:latin typeface="Arial"/>
                <a:cs typeface="Arial"/>
              </a:rPr>
              <a:t>described</a:t>
            </a:r>
            <a:r>
              <a:rPr sz="1800" b="1" spc="-35" dirty="0">
                <a:solidFill>
                  <a:srgbClr val="0F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F4493"/>
                </a:solidFill>
                <a:latin typeface="Arial"/>
                <a:cs typeface="Arial"/>
              </a:rPr>
              <a:t>in</a:t>
            </a:r>
            <a:r>
              <a:rPr sz="1800" b="1" spc="-25" dirty="0">
                <a:solidFill>
                  <a:srgbClr val="0F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F4493"/>
                </a:solidFill>
                <a:latin typeface="Arial"/>
                <a:cs typeface="Arial"/>
              </a:rPr>
              <a:t>the</a:t>
            </a:r>
            <a:r>
              <a:rPr sz="1800" b="1" spc="-25" dirty="0">
                <a:solidFill>
                  <a:srgbClr val="0F4493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F4493"/>
                </a:solidFill>
                <a:latin typeface="Arial"/>
                <a:cs typeface="Arial"/>
              </a:rPr>
              <a:t>proposal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.</a:t>
            </a:r>
            <a:endParaRPr sz="1800" dirty="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90"/>
              </a:spcBef>
              <a:buClr>
                <a:srgbClr val="921580"/>
              </a:buClr>
              <a:buFont typeface="Arial"/>
              <a:buChar char="•"/>
            </a:pPr>
            <a:endParaRPr sz="1800" dirty="0">
              <a:latin typeface="Arial"/>
              <a:cs typeface="Arial"/>
            </a:endParaRPr>
          </a:p>
          <a:p>
            <a:pPr marL="354965" marR="5080" indent="-342900">
              <a:lnSpc>
                <a:spcPct val="100000"/>
              </a:lnSpc>
              <a:buClr>
                <a:srgbClr val="921580"/>
              </a:buClr>
              <a:buChar char="●"/>
              <a:tabLst>
                <a:tab pos="354965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If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overestimated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costs</a:t>
            </a: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 - </a:t>
            </a:r>
            <a:r>
              <a:rPr sz="1800" b="1" dirty="0">
                <a:solidFill>
                  <a:srgbClr val="0F4493"/>
                </a:solidFill>
                <a:latin typeface="Arial"/>
                <a:cs typeface="Arial"/>
              </a:rPr>
              <a:t>concrete</a:t>
            </a:r>
            <a:r>
              <a:rPr sz="1800" b="1" spc="-15" dirty="0">
                <a:solidFill>
                  <a:srgbClr val="0F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F4493"/>
                </a:solidFill>
                <a:latin typeface="Arial"/>
                <a:cs typeface="Arial"/>
              </a:rPr>
              <a:t>recommendations</a:t>
            </a:r>
            <a:r>
              <a:rPr lang="en-GB" sz="1800" b="1" dirty="0">
                <a:solidFill>
                  <a:srgbClr val="0F4493"/>
                </a:solidFill>
                <a:latin typeface="Arial"/>
                <a:cs typeface="Arial"/>
              </a:rPr>
              <a:t> -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recorded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ESR</a:t>
            </a: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 -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reflected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modified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lump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sum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amount</a:t>
            </a:r>
            <a:r>
              <a:rPr sz="18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grant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agreement</a:t>
            </a: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 -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score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will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not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be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decreased.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  <a:buClr>
                <a:srgbClr val="921580"/>
              </a:buClr>
              <a:buFont typeface="Arial"/>
              <a:buChar char="●"/>
            </a:pPr>
            <a:endParaRPr sz="1800" dirty="0">
              <a:latin typeface="Arial"/>
              <a:cs typeface="Arial"/>
            </a:endParaRPr>
          </a:p>
          <a:p>
            <a:pPr marL="355600" marR="1156970" indent="-342900">
              <a:lnSpc>
                <a:spcPct val="100000"/>
              </a:lnSpc>
              <a:buClr>
                <a:srgbClr val="921580"/>
              </a:buClr>
              <a:buChar char="●"/>
              <a:tabLst>
                <a:tab pos="355600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Serious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problems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with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lump sum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budget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(</a:t>
            </a:r>
            <a:r>
              <a:rPr sz="1800" dirty="0" err="1">
                <a:solidFill>
                  <a:srgbClr val="4D4D4D"/>
                </a:solidFill>
                <a:latin typeface="Arial"/>
                <a:cs typeface="Arial"/>
              </a:rPr>
              <a:t>eg</a:t>
            </a:r>
            <a:r>
              <a:rPr lang="en-GB" dirty="0">
                <a:solidFill>
                  <a:srgbClr val="4D4D4D"/>
                </a:solidFill>
                <a:latin typeface="Arial"/>
                <a:cs typeface="Arial"/>
              </a:rPr>
              <a:t>.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budget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unfit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for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purpose</a:t>
            </a:r>
            <a:r>
              <a:rPr lang="en-GB" spc="-15" dirty="0">
                <a:solidFill>
                  <a:srgbClr val="4D4D4D"/>
                </a:solidFill>
                <a:latin typeface="Arial"/>
                <a:cs typeface="Arial"/>
              </a:rPr>
              <a:t>, excessive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costs)</a:t>
            </a:r>
            <a:r>
              <a:rPr lang="en-GB" spc="-15" dirty="0">
                <a:solidFill>
                  <a:srgbClr val="4D4D4D"/>
                </a:solidFill>
                <a:latin typeface="Arial"/>
                <a:cs typeface="Arial"/>
              </a:rPr>
              <a:t> -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decreased</a:t>
            </a:r>
            <a:r>
              <a:rPr sz="1800" b="1" spc="-2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score</a:t>
            </a:r>
            <a:r>
              <a:rPr sz="1800" b="1" spc="-3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lang="en-GB" sz="1800" b="1" spc="-30" dirty="0">
                <a:solidFill>
                  <a:srgbClr val="4D4D4D"/>
                </a:solidFill>
                <a:latin typeface="Arial"/>
                <a:cs typeface="Arial"/>
              </a:rPr>
              <a:t>(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implementation</a:t>
            </a:r>
            <a:r>
              <a:rPr lang="en-GB" spc="-25" dirty="0">
                <a:solidFill>
                  <a:srgbClr val="4D4D4D"/>
                </a:solidFill>
                <a:latin typeface="Arial"/>
                <a:cs typeface="Arial"/>
              </a:rPr>
              <a:t>)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.</a:t>
            </a:r>
            <a:endParaRPr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71960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5" descr="$PPTXTitle">
            <a:extLst>
              <a:ext uri="{FF2B5EF4-FFF2-40B4-BE49-F238E27FC236}">
                <a16:creationId xmlns:a16="http://schemas.microsoft.com/office/drawing/2014/main" id="{5015A36A-1D9F-77D5-65B3-95CE9374605B}"/>
              </a:ext>
            </a:extLst>
          </p:cNvPr>
          <p:cNvSpPr txBox="1">
            <a:spLocks/>
          </p:cNvSpPr>
          <p:nvPr/>
        </p:nvSpPr>
        <p:spPr>
          <a:xfrm>
            <a:off x="916939" y="366810"/>
            <a:ext cx="986155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2800" dirty="0"/>
              <a:t>Horizon</a:t>
            </a:r>
            <a:r>
              <a:rPr lang="en-GB" sz="2800" spc="-40" dirty="0"/>
              <a:t> </a:t>
            </a:r>
            <a:r>
              <a:rPr lang="en-GB" sz="2800" dirty="0"/>
              <a:t>dashboard</a:t>
            </a:r>
            <a:r>
              <a:rPr lang="en-GB" sz="2800" spc="-55" dirty="0"/>
              <a:t> </a:t>
            </a:r>
            <a:r>
              <a:rPr lang="en-GB" sz="2800" dirty="0"/>
              <a:t>for</a:t>
            </a:r>
            <a:r>
              <a:rPr lang="en-GB" sz="2800" spc="-40" dirty="0"/>
              <a:t> </a:t>
            </a:r>
            <a:r>
              <a:rPr lang="en-GB" sz="2800" dirty="0"/>
              <a:t>lump</a:t>
            </a:r>
            <a:r>
              <a:rPr lang="en-GB" sz="2800" spc="-40" dirty="0"/>
              <a:t> </a:t>
            </a:r>
            <a:r>
              <a:rPr lang="en-GB" sz="2800" dirty="0"/>
              <a:t>sum</a:t>
            </a:r>
            <a:r>
              <a:rPr lang="en-GB" sz="2800" spc="-45" dirty="0"/>
              <a:t> </a:t>
            </a:r>
            <a:r>
              <a:rPr lang="en-GB" sz="2800" spc="-10" dirty="0"/>
              <a:t>evaluations</a:t>
            </a:r>
          </a:p>
        </p:txBody>
      </p:sp>
      <p:sp>
        <p:nvSpPr>
          <p:cNvPr id="3" name="object 6">
            <a:extLst>
              <a:ext uri="{FF2B5EF4-FFF2-40B4-BE49-F238E27FC236}">
                <a16:creationId xmlns:a16="http://schemas.microsoft.com/office/drawing/2014/main" id="{49BFE59F-7A3E-210B-9450-99D724886C54}"/>
              </a:ext>
            </a:extLst>
          </p:cNvPr>
          <p:cNvSpPr txBox="1"/>
          <p:nvPr/>
        </p:nvSpPr>
        <p:spPr>
          <a:xfrm>
            <a:off x="277079" y="1083667"/>
            <a:ext cx="3202305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5080" indent="-285750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SzPct val="175000"/>
              <a:buChar char="•"/>
              <a:tabLst>
                <a:tab pos="298450" algn="l"/>
              </a:tabLst>
            </a:pPr>
            <a:r>
              <a:rPr lang="en-GB" sz="1600" dirty="0">
                <a:solidFill>
                  <a:srgbClr val="4D4D4D"/>
                </a:solidFill>
                <a:latin typeface="Arial"/>
                <a:cs typeface="Arial"/>
              </a:rPr>
              <a:t>E</a:t>
            </a:r>
            <a:r>
              <a:rPr sz="1600" dirty="0" err="1">
                <a:solidFill>
                  <a:srgbClr val="4D4D4D"/>
                </a:solidFill>
                <a:latin typeface="Arial"/>
                <a:cs typeface="Arial"/>
              </a:rPr>
              <a:t>xperts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600" b="1" spc="-15" dirty="0">
                <a:solidFill>
                  <a:srgbClr val="4D4D4D"/>
                </a:solidFill>
                <a:latin typeface="Arial"/>
                <a:cs typeface="Arial"/>
              </a:rPr>
              <a:t>MUST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use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 the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dashboard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600" spc="-25" dirty="0">
                <a:solidFill>
                  <a:srgbClr val="4D4D4D"/>
                </a:solidFill>
                <a:latin typeface="Arial"/>
                <a:cs typeface="Arial"/>
              </a:rPr>
              <a:t>-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ensure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personnel</a:t>
            </a:r>
            <a:r>
              <a:rPr sz="16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costs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 are 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reasonable.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4" name="object 7">
            <a:extLst>
              <a:ext uri="{FF2B5EF4-FFF2-40B4-BE49-F238E27FC236}">
                <a16:creationId xmlns:a16="http://schemas.microsoft.com/office/drawing/2014/main" id="{F0425353-05F2-6768-626F-591EA6549288}"/>
              </a:ext>
            </a:extLst>
          </p:cNvPr>
          <p:cNvSpPr txBox="1"/>
          <p:nvPr/>
        </p:nvSpPr>
        <p:spPr>
          <a:xfrm>
            <a:off x="277079" y="2031356"/>
            <a:ext cx="3654017" cy="1245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Char char="●"/>
              <a:tabLst>
                <a:tab pos="355600" algn="l"/>
              </a:tabLst>
            </a:pP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For</a:t>
            </a:r>
            <a:r>
              <a:rPr sz="16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each</a:t>
            </a:r>
            <a:r>
              <a:rPr sz="16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country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and</a:t>
            </a:r>
            <a:r>
              <a:rPr sz="1600" spc="-3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 err="1">
                <a:solidFill>
                  <a:srgbClr val="4D4D4D"/>
                </a:solidFill>
                <a:latin typeface="Arial"/>
                <a:cs typeface="Arial"/>
              </a:rPr>
              <a:t>organisation</a:t>
            </a:r>
            <a:r>
              <a:rPr sz="1600" spc="-4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type</a:t>
            </a:r>
            <a:r>
              <a:rPr lang="en-GB" sz="1600" dirty="0">
                <a:solidFill>
                  <a:srgbClr val="4D4D4D"/>
                </a:solidFill>
                <a:latin typeface="Arial"/>
                <a:cs typeface="Arial"/>
              </a:rPr>
              <a:t> -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dashboard</a:t>
            </a:r>
            <a:r>
              <a:rPr sz="16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displays</a:t>
            </a:r>
            <a:r>
              <a:rPr sz="16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distribution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personnel</a:t>
            </a:r>
            <a:r>
              <a:rPr sz="16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costs</a:t>
            </a:r>
            <a:r>
              <a:rPr sz="16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between</a:t>
            </a:r>
            <a:r>
              <a:rPr sz="16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the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20th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and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80th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 percentile.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5" name="object 8">
            <a:extLst>
              <a:ext uri="{FF2B5EF4-FFF2-40B4-BE49-F238E27FC236}">
                <a16:creationId xmlns:a16="http://schemas.microsoft.com/office/drawing/2014/main" id="{942BC41E-14A7-AF86-B7BF-478EEBFA52B8}"/>
              </a:ext>
            </a:extLst>
          </p:cNvPr>
          <p:cNvSpPr txBox="1"/>
          <p:nvPr/>
        </p:nvSpPr>
        <p:spPr>
          <a:xfrm>
            <a:off x="312867" y="3429000"/>
            <a:ext cx="357479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Char char="●"/>
              <a:tabLst>
                <a:tab pos="355600" algn="l"/>
              </a:tabLst>
            </a:pP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Based</a:t>
            </a:r>
            <a:r>
              <a:rPr sz="1600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on</a:t>
            </a:r>
            <a:r>
              <a:rPr sz="16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data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from</a:t>
            </a:r>
            <a:r>
              <a:rPr sz="16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grants</a:t>
            </a:r>
            <a:r>
              <a:rPr sz="16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signed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16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Horizon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Europe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6" name="object 14">
            <a:extLst>
              <a:ext uri="{FF2B5EF4-FFF2-40B4-BE49-F238E27FC236}">
                <a16:creationId xmlns:a16="http://schemas.microsoft.com/office/drawing/2014/main" id="{68B41AE0-5411-3505-EDCA-EF552C4F1B42}"/>
              </a:ext>
            </a:extLst>
          </p:cNvPr>
          <p:cNvSpPr txBox="1"/>
          <p:nvPr/>
        </p:nvSpPr>
        <p:spPr>
          <a:xfrm>
            <a:off x="277079" y="4086676"/>
            <a:ext cx="3610583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Char char="●"/>
              <a:tabLst>
                <a:tab pos="354965" algn="l"/>
              </a:tabLst>
            </a:pPr>
            <a:r>
              <a:rPr lang="en-GB" sz="1600" b="1" dirty="0">
                <a:solidFill>
                  <a:srgbClr val="4D4D4D"/>
                </a:solidFill>
                <a:latin typeface="Arial"/>
                <a:cs typeface="Arial"/>
              </a:rPr>
              <a:t>J</a:t>
            </a:r>
            <a:r>
              <a:rPr sz="1600" b="1" dirty="0" err="1">
                <a:solidFill>
                  <a:srgbClr val="4D4D4D"/>
                </a:solidFill>
                <a:latin typeface="Arial"/>
                <a:cs typeface="Arial"/>
              </a:rPr>
              <a:t>ustify</a:t>
            </a:r>
            <a:r>
              <a:rPr sz="1600" b="1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b="1" spc="-20" dirty="0">
                <a:solidFill>
                  <a:srgbClr val="4D4D4D"/>
                </a:solidFill>
                <a:latin typeface="Arial"/>
                <a:cs typeface="Arial"/>
              </a:rPr>
              <a:t>high </a:t>
            </a:r>
            <a:r>
              <a:rPr sz="1600" b="1" dirty="0">
                <a:solidFill>
                  <a:srgbClr val="4D4D4D"/>
                </a:solidFill>
                <a:latin typeface="Arial"/>
                <a:cs typeface="Arial"/>
              </a:rPr>
              <a:t>personnel</a:t>
            </a:r>
            <a:r>
              <a:rPr sz="1600" b="1" spc="-3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4D4D4D"/>
                </a:solidFill>
                <a:latin typeface="Arial"/>
                <a:cs typeface="Arial"/>
              </a:rPr>
              <a:t>costs</a:t>
            </a:r>
            <a:r>
              <a:rPr sz="1600" b="1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1600" b="1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600" b="1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b="1" spc="-20" dirty="0">
                <a:solidFill>
                  <a:srgbClr val="4D4D4D"/>
                </a:solidFill>
                <a:latin typeface="Arial"/>
                <a:cs typeface="Arial"/>
              </a:rPr>
              <a:t>‘Any </a:t>
            </a:r>
            <a:r>
              <a:rPr sz="1600" b="1" spc="-10" dirty="0">
                <a:solidFill>
                  <a:srgbClr val="4D4D4D"/>
                </a:solidFill>
                <a:latin typeface="Arial"/>
                <a:cs typeface="Arial"/>
              </a:rPr>
              <a:t>comments’</a:t>
            </a:r>
            <a:r>
              <a:rPr sz="1600" b="1" spc="-9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4D4D4D"/>
                </a:solidFill>
                <a:latin typeface="Arial"/>
                <a:cs typeface="Arial"/>
              </a:rPr>
              <a:t>tab</a:t>
            </a:r>
            <a:r>
              <a:rPr sz="1600" b="1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16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6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4D4D4D"/>
                </a:solidFill>
                <a:latin typeface="Arial"/>
                <a:cs typeface="Arial"/>
              </a:rPr>
              <a:t>Excel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budget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table</a:t>
            </a:r>
            <a:r>
              <a:rPr lang="en-GB" sz="1600" dirty="0">
                <a:solidFill>
                  <a:srgbClr val="4D4D4D"/>
                </a:solidFill>
                <a:latin typeface="Arial"/>
                <a:cs typeface="Arial"/>
              </a:rPr>
              <a:t> -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especially</a:t>
            </a:r>
            <a:r>
              <a:rPr sz="1600" spc="-4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if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above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6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values</a:t>
            </a:r>
            <a:r>
              <a:rPr sz="16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4D4D4D"/>
                </a:solidFill>
                <a:latin typeface="Arial"/>
                <a:cs typeface="Arial"/>
              </a:rPr>
              <a:t>shown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16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6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4D4D4D"/>
                </a:solidFill>
                <a:latin typeface="Arial"/>
                <a:cs typeface="Arial"/>
              </a:rPr>
              <a:t>dashboard.</a:t>
            </a:r>
            <a:endParaRPr sz="1600" dirty="0">
              <a:latin typeface="Arial"/>
              <a:cs typeface="Arial"/>
            </a:endParaRPr>
          </a:p>
        </p:txBody>
      </p:sp>
      <p:grpSp>
        <p:nvGrpSpPr>
          <p:cNvPr id="7" name="object 2">
            <a:extLst>
              <a:ext uri="{FF2B5EF4-FFF2-40B4-BE49-F238E27FC236}">
                <a16:creationId xmlns:a16="http://schemas.microsoft.com/office/drawing/2014/main" id="{20A7D9F1-CE2E-EFB9-6F73-65B11D214D57}"/>
              </a:ext>
            </a:extLst>
          </p:cNvPr>
          <p:cNvGrpSpPr/>
          <p:nvPr/>
        </p:nvGrpSpPr>
        <p:grpSpPr>
          <a:xfrm>
            <a:off x="4165346" y="810521"/>
            <a:ext cx="5424805" cy="5663565"/>
            <a:chOff x="4178046" y="898397"/>
            <a:chExt cx="5424805" cy="5663565"/>
          </a:xfrm>
        </p:grpSpPr>
        <p:pic>
          <p:nvPicPr>
            <p:cNvPr id="8" name="object 3">
              <a:extLst>
                <a:ext uri="{FF2B5EF4-FFF2-40B4-BE49-F238E27FC236}">
                  <a16:creationId xmlns:a16="http://schemas.microsoft.com/office/drawing/2014/main" id="{58DFD94F-739A-52AC-9269-96C0ED20B15F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21480" y="898397"/>
              <a:ext cx="5337809" cy="2800843"/>
            </a:xfrm>
            <a:prstGeom prst="rect">
              <a:avLst/>
            </a:prstGeom>
          </p:spPr>
        </p:pic>
        <p:pic>
          <p:nvPicPr>
            <p:cNvPr id="9" name="object 4">
              <a:extLst>
                <a:ext uri="{FF2B5EF4-FFF2-40B4-BE49-F238E27FC236}">
                  <a16:creationId xmlns:a16="http://schemas.microsoft.com/office/drawing/2014/main" id="{2054215F-54C0-1C3C-FFB6-E38CA813BA2F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78046" y="3655313"/>
              <a:ext cx="5424665" cy="2906267"/>
            </a:xfrm>
            <a:prstGeom prst="rect">
              <a:avLst/>
            </a:prstGeom>
          </p:spPr>
        </p:pic>
      </p:grpSp>
      <p:sp>
        <p:nvSpPr>
          <p:cNvPr id="10" name="object 10">
            <a:extLst>
              <a:ext uri="{FF2B5EF4-FFF2-40B4-BE49-F238E27FC236}">
                <a16:creationId xmlns:a16="http://schemas.microsoft.com/office/drawing/2014/main" id="{67626F61-4661-3ECC-0FE9-9EC8C63056C1}"/>
              </a:ext>
            </a:extLst>
          </p:cNvPr>
          <p:cNvSpPr txBox="1"/>
          <p:nvPr/>
        </p:nvSpPr>
        <p:spPr>
          <a:xfrm>
            <a:off x="5206495" y="6481326"/>
            <a:ext cx="3259454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dirty="0">
                <a:solidFill>
                  <a:srgbClr val="4D4D4D"/>
                </a:solidFill>
                <a:latin typeface="Arial"/>
                <a:cs typeface="Arial"/>
              </a:rPr>
              <a:t>Average</a:t>
            </a:r>
            <a:r>
              <a:rPr sz="1100" b="1" spc="-3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4D4D4D"/>
                </a:solidFill>
                <a:latin typeface="Arial"/>
                <a:cs typeface="Arial"/>
              </a:rPr>
              <a:t>personnel</a:t>
            </a:r>
            <a:r>
              <a:rPr sz="1100" b="1" spc="-3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4D4D4D"/>
                </a:solidFill>
                <a:latin typeface="Arial"/>
                <a:cs typeface="Arial"/>
              </a:rPr>
              <a:t>costs</a:t>
            </a:r>
            <a:r>
              <a:rPr sz="1100" b="1" spc="-4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4D4D4D"/>
                </a:solidFill>
                <a:latin typeface="Arial"/>
                <a:cs typeface="Arial"/>
              </a:rPr>
              <a:t>(per</a:t>
            </a:r>
            <a:r>
              <a:rPr sz="1100" b="1" spc="-4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4D4D4D"/>
                </a:solidFill>
                <a:latin typeface="Arial"/>
                <a:cs typeface="Arial"/>
              </a:rPr>
              <a:t>month</a:t>
            </a:r>
            <a:r>
              <a:rPr sz="1100" b="1" spc="-3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4D4D4D"/>
                </a:solidFill>
                <a:latin typeface="Arial"/>
                <a:cs typeface="Arial"/>
              </a:rPr>
              <a:t>per</a:t>
            </a:r>
            <a:r>
              <a:rPr sz="1100" b="1" spc="-4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100" b="1" spc="-10" dirty="0">
                <a:solidFill>
                  <a:srgbClr val="4D4D4D"/>
                </a:solidFill>
                <a:latin typeface="Arial"/>
                <a:cs typeface="Arial"/>
              </a:rPr>
              <a:t>person)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11" name="object 18">
            <a:extLst>
              <a:ext uri="{FF2B5EF4-FFF2-40B4-BE49-F238E27FC236}">
                <a16:creationId xmlns:a16="http://schemas.microsoft.com/office/drawing/2014/main" id="{A1C1C746-E14E-6A13-704A-C6F4BC0F13ED}"/>
              </a:ext>
            </a:extLst>
          </p:cNvPr>
          <p:cNvSpPr txBox="1"/>
          <p:nvPr/>
        </p:nvSpPr>
        <p:spPr>
          <a:xfrm>
            <a:off x="9824273" y="1270448"/>
            <a:ext cx="20548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4D4D4D"/>
                </a:solidFill>
                <a:latin typeface="Arial"/>
                <a:cs typeface="Arial"/>
              </a:rPr>
              <a:t>Personnel</a:t>
            </a:r>
            <a:r>
              <a:rPr sz="1200" spc="-4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4D4D4D"/>
                </a:solidFill>
                <a:latin typeface="Arial"/>
                <a:cs typeface="Arial"/>
              </a:rPr>
              <a:t>costs</a:t>
            </a:r>
            <a:r>
              <a:rPr sz="12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4D4D4D"/>
                </a:solidFill>
                <a:latin typeface="Arial"/>
                <a:cs typeface="Arial"/>
              </a:rPr>
              <a:t>for</a:t>
            </a:r>
            <a:r>
              <a:rPr sz="12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04493"/>
                </a:solidFill>
                <a:latin typeface="Arial"/>
                <a:cs typeface="Arial"/>
              </a:rPr>
              <a:t>Research Organisations</a:t>
            </a:r>
            <a:r>
              <a:rPr sz="1200" b="1" spc="1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1200" spc="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04493"/>
                </a:solidFill>
                <a:latin typeface="Arial"/>
                <a:cs typeface="Arial"/>
              </a:rPr>
              <a:t>Romania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2" name="object 22">
            <a:extLst>
              <a:ext uri="{FF2B5EF4-FFF2-40B4-BE49-F238E27FC236}">
                <a16:creationId xmlns:a16="http://schemas.microsoft.com/office/drawing/2014/main" id="{2F8B0869-87FA-EFE8-2FC8-1CFEA166BC82}"/>
              </a:ext>
            </a:extLst>
          </p:cNvPr>
          <p:cNvSpPr txBox="1"/>
          <p:nvPr/>
        </p:nvSpPr>
        <p:spPr>
          <a:xfrm>
            <a:off x="9824273" y="4008578"/>
            <a:ext cx="20548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4D4D4D"/>
                </a:solidFill>
                <a:latin typeface="Arial"/>
                <a:cs typeface="Arial"/>
              </a:rPr>
              <a:t>Personnel</a:t>
            </a:r>
            <a:r>
              <a:rPr sz="1200" spc="-4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4D4D4D"/>
                </a:solidFill>
                <a:latin typeface="Arial"/>
                <a:cs typeface="Arial"/>
              </a:rPr>
              <a:t>costs</a:t>
            </a:r>
            <a:r>
              <a:rPr sz="12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4D4D4D"/>
                </a:solidFill>
                <a:latin typeface="Arial"/>
                <a:cs typeface="Arial"/>
              </a:rPr>
              <a:t>for</a:t>
            </a:r>
            <a:r>
              <a:rPr sz="12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04493"/>
                </a:solidFill>
                <a:latin typeface="Arial"/>
                <a:cs typeface="Arial"/>
              </a:rPr>
              <a:t>Research Organisations</a:t>
            </a:r>
            <a:r>
              <a:rPr sz="1200" b="1" spc="1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1200" spc="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04493"/>
                </a:solidFill>
                <a:latin typeface="Arial"/>
                <a:cs typeface="Arial"/>
              </a:rPr>
              <a:t>Germany</a:t>
            </a:r>
            <a:endParaRPr sz="1200" dirty="0">
              <a:latin typeface="Arial"/>
              <a:cs typeface="Arial"/>
            </a:endParaRPr>
          </a:p>
        </p:txBody>
      </p:sp>
      <p:grpSp>
        <p:nvGrpSpPr>
          <p:cNvPr id="13" name="object 19">
            <a:extLst>
              <a:ext uri="{FF2B5EF4-FFF2-40B4-BE49-F238E27FC236}">
                <a16:creationId xmlns:a16="http://schemas.microsoft.com/office/drawing/2014/main" id="{862E12B1-9F54-42C6-DF48-2A123A1B136B}"/>
              </a:ext>
            </a:extLst>
          </p:cNvPr>
          <p:cNvGrpSpPr/>
          <p:nvPr/>
        </p:nvGrpSpPr>
        <p:grpSpPr>
          <a:xfrm>
            <a:off x="9719181" y="3953890"/>
            <a:ext cx="2278380" cy="480059"/>
            <a:chOff x="9719181" y="3953890"/>
            <a:chExt cx="2278380" cy="480059"/>
          </a:xfrm>
        </p:grpSpPr>
        <p:sp>
          <p:nvSpPr>
            <p:cNvPr id="14" name="object 20">
              <a:extLst>
                <a:ext uri="{FF2B5EF4-FFF2-40B4-BE49-F238E27FC236}">
                  <a16:creationId xmlns:a16="http://schemas.microsoft.com/office/drawing/2014/main" id="{FAB2A084-13FE-3373-86E9-28010332BDED}"/>
                </a:ext>
              </a:extLst>
            </p:cNvPr>
            <p:cNvSpPr/>
            <p:nvPr/>
          </p:nvSpPr>
          <p:spPr>
            <a:xfrm>
              <a:off x="9722358" y="3957065"/>
              <a:ext cx="2272030" cy="473709"/>
            </a:xfrm>
            <a:custGeom>
              <a:avLst/>
              <a:gdLst/>
              <a:ahLst/>
              <a:cxnLst/>
              <a:rect l="l" t="t" r="r" b="b"/>
              <a:pathLst>
                <a:path w="2272029" h="473710">
                  <a:moveTo>
                    <a:pt x="2192655" y="0"/>
                  </a:moveTo>
                  <a:lnTo>
                    <a:pt x="78867" y="0"/>
                  </a:lnTo>
                  <a:lnTo>
                    <a:pt x="48166" y="6197"/>
                  </a:lnTo>
                  <a:lnTo>
                    <a:pt x="23098" y="23098"/>
                  </a:lnTo>
                  <a:lnTo>
                    <a:pt x="6197" y="48166"/>
                  </a:lnTo>
                  <a:lnTo>
                    <a:pt x="0" y="78867"/>
                  </a:lnTo>
                  <a:lnTo>
                    <a:pt x="0" y="394335"/>
                  </a:lnTo>
                  <a:lnTo>
                    <a:pt x="6197" y="425035"/>
                  </a:lnTo>
                  <a:lnTo>
                    <a:pt x="23098" y="450103"/>
                  </a:lnTo>
                  <a:lnTo>
                    <a:pt x="48166" y="467004"/>
                  </a:lnTo>
                  <a:lnTo>
                    <a:pt x="78867" y="473202"/>
                  </a:lnTo>
                  <a:lnTo>
                    <a:pt x="2192655" y="473202"/>
                  </a:lnTo>
                  <a:lnTo>
                    <a:pt x="2223355" y="467004"/>
                  </a:lnTo>
                  <a:lnTo>
                    <a:pt x="2248423" y="450103"/>
                  </a:lnTo>
                  <a:lnTo>
                    <a:pt x="2265324" y="425035"/>
                  </a:lnTo>
                  <a:lnTo>
                    <a:pt x="2271522" y="394335"/>
                  </a:lnTo>
                  <a:lnTo>
                    <a:pt x="2271522" y="78867"/>
                  </a:lnTo>
                  <a:lnTo>
                    <a:pt x="2265324" y="48166"/>
                  </a:lnTo>
                  <a:lnTo>
                    <a:pt x="2248423" y="23098"/>
                  </a:lnTo>
                  <a:lnTo>
                    <a:pt x="2223355" y="6197"/>
                  </a:lnTo>
                  <a:lnTo>
                    <a:pt x="2192655" y="0"/>
                  </a:lnTo>
                  <a:close/>
                </a:path>
              </a:pathLst>
            </a:custGeom>
            <a:solidFill>
              <a:srgbClr val="ABD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21">
              <a:extLst>
                <a:ext uri="{FF2B5EF4-FFF2-40B4-BE49-F238E27FC236}">
                  <a16:creationId xmlns:a16="http://schemas.microsoft.com/office/drawing/2014/main" id="{54FCB5C7-A589-E894-1AA4-882BD3EFD7F7}"/>
                </a:ext>
              </a:extLst>
            </p:cNvPr>
            <p:cNvSpPr/>
            <p:nvPr/>
          </p:nvSpPr>
          <p:spPr>
            <a:xfrm>
              <a:off x="9722356" y="3957065"/>
              <a:ext cx="2272030" cy="473709"/>
            </a:xfrm>
            <a:custGeom>
              <a:avLst/>
              <a:gdLst/>
              <a:ahLst/>
              <a:cxnLst/>
              <a:rect l="l" t="t" r="r" b="b"/>
              <a:pathLst>
                <a:path w="2272029" h="473710">
                  <a:moveTo>
                    <a:pt x="0" y="78867"/>
                  </a:moveTo>
                  <a:lnTo>
                    <a:pt x="6197" y="48166"/>
                  </a:lnTo>
                  <a:lnTo>
                    <a:pt x="23098" y="23098"/>
                  </a:lnTo>
                  <a:lnTo>
                    <a:pt x="48166" y="6197"/>
                  </a:lnTo>
                  <a:lnTo>
                    <a:pt x="78867" y="0"/>
                  </a:lnTo>
                  <a:lnTo>
                    <a:pt x="2192655" y="0"/>
                  </a:lnTo>
                  <a:lnTo>
                    <a:pt x="2223355" y="6197"/>
                  </a:lnTo>
                  <a:lnTo>
                    <a:pt x="2248423" y="23098"/>
                  </a:lnTo>
                  <a:lnTo>
                    <a:pt x="2265324" y="48166"/>
                  </a:lnTo>
                  <a:lnTo>
                    <a:pt x="2271522" y="78867"/>
                  </a:lnTo>
                  <a:lnTo>
                    <a:pt x="2271522" y="394335"/>
                  </a:lnTo>
                  <a:lnTo>
                    <a:pt x="2265324" y="425035"/>
                  </a:lnTo>
                  <a:lnTo>
                    <a:pt x="2248423" y="450103"/>
                  </a:lnTo>
                  <a:lnTo>
                    <a:pt x="2223355" y="467004"/>
                  </a:lnTo>
                  <a:lnTo>
                    <a:pt x="2192655" y="473202"/>
                  </a:lnTo>
                  <a:lnTo>
                    <a:pt x="78867" y="473202"/>
                  </a:lnTo>
                  <a:lnTo>
                    <a:pt x="48166" y="467004"/>
                  </a:lnTo>
                  <a:lnTo>
                    <a:pt x="23098" y="450103"/>
                  </a:lnTo>
                  <a:lnTo>
                    <a:pt x="6197" y="425035"/>
                  </a:lnTo>
                  <a:lnTo>
                    <a:pt x="0" y="394335"/>
                  </a:lnTo>
                  <a:lnTo>
                    <a:pt x="0" y="78867"/>
                  </a:lnTo>
                  <a:close/>
                </a:path>
              </a:pathLst>
            </a:custGeom>
            <a:ln w="6350">
              <a:solidFill>
                <a:srgbClr val="4D4D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9">
            <a:extLst>
              <a:ext uri="{FF2B5EF4-FFF2-40B4-BE49-F238E27FC236}">
                <a16:creationId xmlns:a16="http://schemas.microsoft.com/office/drawing/2014/main" id="{3A677050-FEA9-1630-896F-AAAC5656AC40}"/>
              </a:ext>
            </a:extLst>
          </p:cNvPr>
          <p:cNvGrpSpPr/>
          <p:nvPr/>
        </p:nvGrpSpPr>
        <p:grpSpPr>
          <a:xfrm>
            <a:off x="9712513" y="1270448"/>
            <a:ext cx="2278380" cy="480059"/>
            <a:chOff x="9719181" y="3953890"/>
            <a:chExt cx="2278380" cy="480059"/>
          </a:xfrm>
        </p:grpSpPr>
        <p:sp>
          <p:nvSpPr>
            <p:cNvPr id="17" name="object 20">
              <a:extLst>
                <a:ext uri="{FF2B5EF4-FFF2-40B4-BE49-F238E27FC236}">
                  <a16:creationId xmlns:a16="http://schemas.microsoft.com/office/drawing/2014/main" id="{2D774757-D37A-434A-05CE-FD9697CDCE1C}"/>
                </a:ext>
              </a:extLst>
            </p:cNvPr>
            <p:cNvSpPr/>
            <p:nvPr/>
          </p:nvSpPr>
          <p:spPr>
            <a:xfrm>
              <a:off x="9722358" y="3957065"/>
              <a:ext cx="2272030" cy="473709"/>
            </a:xfrm>
            <a:custGeom>
              <a:avLst/>
              <a:gdLst/>
              <a:ahLst/>
              <a:cxnLst/>
              <a:rect l="l" t="t" r="r" b="b"/>
              <a:pathLst>
                <a:path w="2272029" h="473710">
                  <a:moveTo>
                    <a:pt x="2192655" y="0"/>
                  </a:moveTo>
                  <a:lnTo>
                    <a:pt x="78867" y="0"/>
                  </a:lnTo>
                  <a:lnTo>
                    <a:pt x="48166" y="6197"/>
                  </a:lnTo>
                  <a:lnTo>
                    <a:pt x="23098" y="23098"/>
                  </a:lnTo>
                  <a:lnTo>
                    <a:pt x="6197" y="48166"/>
                  </a:lnTo>
                  <a:lnTo>
                    <a:pt x="0" y="78867"/>
                  </a:lnTo>
                  <a:lnTo>
                    <a:pt x="0" y="394335"/>
                  </a:lnTo>
                  <a:lnTo>
                    <a:pt x="6197" y="425035"/>
                  </a:lnTo>
                  <a:lnTo>
                    <a:pt x="23098" y="450103"/>
                  </a:lnTo>
                  <a:lnTo>
                    <a:pt x="48166" y="467004"/>
                  </a:lnTo>
                  <a:lnTo>
                    <a:pt x="78867" y="473202"/>
                  </a:lnTo>
                  <a:lnTo>
                    <a:pt x="2192655" y="473202"/>
                  </a:lnTo>
                  <a:lnTo>
                    <a:pt x="2223355" y="467004"/>
                  </a:lnTo>
                  <a:lnTo>
                    <a:pt x="2248423" y="450103"/>
                  </a:lnTo>
                  <a:lnTo>
                    <a:pt x="2265324" y="425035"/>
                  </a:lnTo>
                  <a:lnTo>
                    <a:pt x="2271522" y="394335"/>
                  </a:lnTo>
                  <a:lnTo>
                    <a:pt x="2271522" y="78867"/>
                  </a:lnTo>
                  <a:lnTo>
                    <a:pt x="2265324" y="48166"/>
                  </a:lnTo>
                  <a:lnTo>
                    <a:pt x="2248423" y="23098"/>
                  </a:lnTo>
                  <a:lnTo>
                    <a:pt x="2223355" y="6197"/>
                  </a:lnTo>
                  <a:lnTo>
                    <a:pt x="2192655" y="0"/>
                  </a:lnTo>
                  <a:close/>
                </a:path>
              </a:pathLst>
            </a:custGeom>
            <a:solidFill>
              <a:srgbClr val="ABD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21">
              <a:extLst>
                <a:ext uri="{FF2B5EF4-FFF2-40B4-BE49-F238E27FC236}">
                  <a16:creationId xmlns:a16="http://schemas.microsoft.com/office/drawing/2014/main" id="{6185CEFA-CA1F-B0B2-ABDE-EA9223DF51BC}"/>
                </a:ext>
              </a:extLst>
            </p:cNvPr>
            <p:cNvSpPr/>
            <p:nvPr/>
          </p:nvSpPr>
          <p:spPr>
            <a:xfrm>
              <a:off x="9722356" y="3957065"/>
              <a:ext cx="2272030" cy="473709"/>
            </a:xfrm>
            <a:custGeom>
              <a:avLst/>
              <a:gdLst/>
              <a:ahLst/>
              <a:cxnLst/>
              <a:rect l="l" t="t" r="r" b="b"/>
              <a:pathLst>
                <a:path w="2272029" h="473710">
                  <a:moveTo>
                    <a:pt x="0" y="78867"/>
                  </a:moveTo>
                  <a:lnTo>
                    <a:pt x="6197" y="48166"/>
                  </a:lnTo>
                  <a:lnTo>
                    <a:pt x="23098" y="23098"/>
                  </a:lnTo>
                  <a:lnTo>
                    <a:pt x="48166" y="6197"/>
                  </a:lnTo>
                  <a:lnTo>
                    <a:pt x="78867" y="0"/>
                  </a:lnTo>
                  <a:lnTo>
                    <a:pt x="2192655" y="0"/>
                  </a:lnTo>
                  <a:lnTo>
                    <a:pt x="2223355" y="6197"/>
                  </a:lnTo>
                  <a:lnTo>
                    <a:pt x="2248423" y="23098"/>
                  </a:lnTo>
                  <a:lnTo>
                    <a:pt x="2265324" y="48166"/>
                  </a:lnTo>
                  <a:lnTo>
                    <a:pt x="2271522" y="78867"/>
                  </a:lnTo>
                  <a:lnTo>
                    <a:pt x="2271522" y="394335"/>
                  </a:lnTo>
                  <a:lnTo>
                    <a:pt x="2265324" y="425035"/>
                  </a:lnTo>
                  <a:lnTo>
                    <a:pt x="2248423" y="450103"/>
                  </a:lnTo>
                  <a:lnTo>
                    <a:pt x="2223355" y="467004"/>
                  </a:lnTo>
                  <a:lnTo>
                    <a:pt x="2192655" y="473202"/>
                  </a:lnTo>
                  <a:lnTo>
                    <a:pt x="78867" y="473202"/>
                  </a:lnTo>
                  <a:lnTo>
                    <a:pt x="48166" y="467004"/>
                  </a:lnTo>
                  <a:lnTo>
                    <a:pt x="23098" y="450103"/>
                  </a:lnTo>
                  <a:lnTo>
                    <a:pt x="6197" y="425035"/>
                  </a:lnTo>
                  <a:lnTo>
                    <a:pt x="0" y="394335"/>
                  </a:lnTo>
                  <a:lnTo>
                    <a:pt x="0" y="78867"/>
                  </a:lnTo>
                  <a:close/>
                </a:path>
              </a:pathLst>
            </a:custGeom>
            <a:ln w="6350">
              <a:solidFill>
                <a:srgbClr val="4D4D4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22">
            <a:extLst>
              <a:ext uri="{FF2B5EF4-FFF2-40B4-BE49-F238E27FC236}">
                <a16:creationId xmlns:a16="http://schemas.microsoft.com/office/drawing/2014/main" id="{89E66E25-9966-8FE2-4461-C146EC339801}"/>
              </a:ext>
            </a:extLst>
          </p:cNvPr>
          <p:cNvSpPr txBox="1"/>
          <p:nvPr/>
        </p:nvSpPr>
        <p:spPr>
          <a:xfrm>
            <a:off x="9759503" y="3981942"/>
            <a:ext cx="227203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4D4D4D"/>
                </a:solidFill>
                <a:latin typeface="Arial"/>
                <a:cs typeface="Arial"/>
              </a:rPr>
              <a:t>Personnel</a:t>
            </a:r>
            <a:r>
              <a:rPr sz="1200" spc="-4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4D4D4D"/>
                </a:solidFill>
                <a:latin typeface="Arial"/>
                <a:cs typeface="Arial"/>
              </a:rPr>
              <a:t>costs</a:t>
            </a:r>
            <a:r>
              <a:rPr sz="12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4D4D4D"/>
                </a:solidFill>
                <a:latin typeface="Arial"/>
                <a:cs typeface="Arial"/>
              </a:rPr>
              <a:t>for</a:t>
            </a:r>
            <a:r>
              <a:rPr sz="12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04493"/>
                </a:solidFill>
                <a:latin typeface="Arial"/>
                <a:cs typeface="Arial"/>
              </a:rPr>
              <a:t>Research Organisations</a:t>
            </a:r>
            <a:r>
              <a:rPr sz="1200" b="1" spc="1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1200" spc="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04493"/>
                </a:solidFill>
                <a:latin typeface="Arial"/>
                <a:cs typeface="Arial"/>
              </a:rPr>
              <a:t>Germany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20" name="object 18">
            <a:extLst>
              <a:ext uri="{FF2B5EF4-FFF2-40B4-BE49-F238E27FC236}">
                <a16:creationId xmlns:a16="http://schemas.microsoft.com/office/drawing/2014/main" id="{9616876A-3548-1EC8-FF2B-876F80F565EA}"/>
              </a:ext>
            </a:extLst>
          </p:cNvPr>
          <p:cNvSpPr txBox="1"/>
          <p:nvPr/>
        </p:nvSpPr>
        <p:spPr>
          <a:xfrm>
            <a:off x="9824273" y="1340299"/>
            <a:ext cx="220726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4D4D4D"/>
                </a:solidFill>
                <a:latin typeface="Arial"/>
                <a:cs typeface="Arial"/>
              </a:rPr>
              <a:t>Personnel</a:t>
            </a:r>
            <a:r>
              <a:rPr sz="1200" spc="-4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4D4D4D"/>
                </a:solidFill>
                <a:latin typeface="Arial"/>
                <a:cs typeface="Arial"/>
              </a:rPr>
              <a:t>costs</a:t>
            </a:r>
            <a:r>
              <a:rPr sz="12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4D4D4D"/>
                </a:solidFill>
                <a:latin typeface="Arial"/>
                <a:cs typeface="Arial"/>
              </a:rPr>
              <a:t>for</a:t>
            </a:r>
            <a:r>
              <a:rPr sz="12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04493"/>
                </a:solidFill>
                <a:latin typeface="Arial"/>
                <a:cs typeface="Arial"/>
              </a:rPr>
              <a:t>Research Organisations</a:t>
            </a:r>
            <a:r>
              <a:rPr sz="1200" b="1" spc="1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1200" spc="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04493"/>
                </a:solidFill>
                <a:latin typeface="Arial"/>
                <a:cs typeface="Arial"/>
              </a:rPr>
              <a:t>Romania</a:t>
            </a:r>
            <a:endParaRPr sz="1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70760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>
            <a:extLst>
              <a:ext uri="{FF2B5EF4-FFF2-40B4-BE49-F238E27FC236}">
                <a16:creationId xmlns:a16="http://schemas.microsoft.com/office/drawing/2014/main" id="{DB384A45-94D4-5BB6-59D2-E5AE17C65136}"/>
              </a:ext>
            </a:extLst>
          </p:cNvPr>
          <p:cNvSpPr txBox="1">
            <a:spLocks/>
          </p:cNvSpPr>
          <p:nvPr/>
        </p:nvSpPr>
        <p:spPr>
          <a:xfrm>
            <a:off x="859830" y="104235"/>
            <a:ext cx="10472338" cy="831961"/>
          </a:xfrm>
          <a:prstGeom prst="rect">
            <a:avLst/>
          </a:prstGeom>
        </p:spPr>
        <p:txBody>
          <a:bodyPr vert="horz" wrap="square" lIns="0" tIns="275275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69215">
              <a:lnSpc>
                <a:spcPct val="100000"/>
              </a:lnSpc>
              <a:spcBef>
                <a:spcPts val="100"/>
              </a:spcBef>
            </a:pPr>
            <a:r>
              <a:rPr lang="en-GB" sz="3600" dirty="0"/>
              <a:t>Grant</a:t>
            </a:r>
            <a:r>
              <a:rPr lang="en-GB" sz="3600" spc="-10" dirty="0"/>
              <a:t> preparation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9159DC4A-C18F-63F6-2246-A5B4EA53254C}"/>
              </a:ext>
            </a:extLst>
          </p:cNvPr>
          <p:cNvSpPr txBox="1"/>
          <p:nvPr/>
        </p:nvSpPr>
        <p:spPr>
          <a:xfrm>
            <a:off x="759541" y="1066800"/>
            <a:ext cx="10472338" cy="42319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lr>
                <a:srgbClr val="921580"/>
              </a:buClr>
              <a:buChar char="●"/>
              <a:tabLst>
                <a:tab pos="354965" algn="l"/>
              </a:tabLst>
            </a:pPr>
            <a:r>
              <a:rPr lang="en-GB" b="1" dirty="0">
                <a:solidFill>
                  <a:srgbClr val="4D4D4D"/>
                </a:solidFill>
                <a:latin typeface="Arial"/>
                <a:cs typeface="Arial"/>
              </a:rPr>
              <a:t>S</a:t>
            </a:r>
            <a:r>
              <a:rPr sz="1800" b="1" dirty="0" err="1">
                <a:solidFill>
                  <a:srgbClr val="004493"/>
                </a:solidFill>
                <a:latin typeface="Arial"/>
                <a:cs typeface="Arial"/>
              </a:rPr>
              <a:t>tandard</a:t>
            </a:r>
            <a:r>
              <a:rPr sz="1800" b="1" spc="-2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process</a:t>
            </a:r>
            <a:r>
              <a:rPr sz="1800" b="1" spc="-3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lang="en-GB" sz="1800" b="1" spc="-35" dirty="0">
                <a:solidFill>
                  <a:srgbClr val="004493"/>
                </a:solidFill>
                <a:latin typeface="Arial"/>
                <a:cs typeface="Arial"/>
              </a:rPr>
              <a:t>followed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to</a:t>
            </a:r>
            <a:r>
              <a:rPr sz="1800" b="1" spc="-2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prepare</a:t>
            </a:r>
            <a:r>
              <a:rPr sz="1800" b="1" spc="-3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the</a:t>
            </a:r>
            <a:r>
              <a:rPr sz="1800" b="1" spc="-1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grant</a:t>
            </a:r>
            <a:r>
              <a:rPr sz="1800" b="1" spc="-3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04493"/>
                </a:solidFill>
                <a:latin typeface="Arial"/>
                <a:cs typeface="Arial"/>
              </a:rPr>
              <a:t>agreement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  <a:buClr>
                <a:srgbClr val="921580"/>
              </a:buClr>
              <a:buFont typeface="Arial"/>
              <a:buChar char="●"/>
            </a:pPr>
            <a:endParaRPr sz="1800" dirty="0">
              <a:latin typeface="Arial"/>
              <a:cs typeface="Arial"/>
            </a:endParaRPr>
          </a:p>
          <a:p>
            <a:pPr marL="354965" marR="271780" indent="-342900">
              <a:lnSpc>
                <a:spcPct val="100000"/>
              </a:lnSpc>
              <a:buClr>
                <a:srgbClr val="921580"/>
              </a:buClr>
              <a:buChar char="●"/>
              <a:tabLst>
                <a:tab pos="354965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grant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agreement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based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on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u="sng" dirty="0">
                <a:solidFill>
                  <a:srgbClr val="004493"/>
                </a:solidFill>
                <a:uFill>
                  <a:solidFill>
                    <a:srgbClr val="004493"/>
                  </a:solidFill>
                </a:uFill>
                <a:latin typeface="Arial"/>
                <a:cs typeface="Arial"/>
                <a:hlinkClick r:id="rId2"/>
              </a:rPr>
              <a:t>Model</a:t>
            </a:r>
            <a:r>
              <a:rPr sz="1800" u="sng" spc="-15" dirty="0">
                <a:solidFill>
                  <a:srgbClr val="004493"/>
                </a:solidFill>
                <a:uFill>
                  <a:solidFill>
                    <a:srgbClr val="004493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1800" u="sng" dirty="0">
                <a:solidFill>
                  <a:srgbClr val="004493"/>
                </a:solidFill>
                <a:uFill>
                  <a:solidFill>
                    <a:srgbClr val="004493"/>
                  </a:solidFill>
                </a:uFill>
                <a:latin typeface="Arial"/>
                <a:cs typeface="Arial"/>
                <a:hlinkClick r:id="rId2"/>
              </a:rPr>
              <a:t>Grant</a:t>
            </a:r>
            <a:r>
              <a:rPr sz="1800" u="sng" spc="-110" dirty="0">
                <a:solidFill>
                  <a:srgbClr val="004493"/>
                </a:solidFill>
                <a:uFill>
                  <a:solidFill>
                    <a:srgbClr val="004493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1800" u="sng" dirty="0">
                <a:solidFill>
                  <a:srgbClr val="004493"/>
                </a:solidFill>
                <a:uFill>
                  <a:solidFill>
                    <a:srgbClr val="004493"/>
                  </a:solidFill>
                </a:uFill>
                <a:latin typeface="Arial"/>
                <a:cs typeface="Arial"/>
                <a:hlinkClick r:id="rId2"/>
              </a:rPr>
              <a:t>Agreement</a:t>
            </a:r>
            <a:r>
              <a:rPr sz="1800" u="sng" spc="-20" dirty="0">
                <a:solidFill>
                  <a:srgbClr val="004493"/>
                </a:solidFill>
                <a:uFill>
                  <a:solidFill>
                    <a:srgbClr val="004493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1800" u="sng" dirty="0">
                <a:solidFill>
                  <a:srgbClr val="004493"/>
                </a:solidFill>
                <a:uFill>
                  <a:solidFill>
                    <a:srgbClr val="004493"/>
                  </a:solidFill>
                </a:uFill>
                <a:latin typeface="Arial"/>
                <a:cs typeface="Arial"/>
                <a:hlinkClick r:id="rId2"/>
              </a:rPr>
              <a:t>for</a:t>
            </a:r>
            <a:r>
              <a:rPr sz="1800" u="sng" spc="-15" dirty="0">
                <a:solidFill>
                  <a:srgbClr val="004493"/>
                </a:solidFill>
                <a:uFill>
                  <a:solidFill>
                    <a:srgbClr val="004493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1800" u="sng" dirty="0">
                <a:solidFill>
                  <a:srgbClr val="004493"/>
                </a:solidFill>
                <a:uFill>
                  <a:solidFill>
                    <a:srgbClr val="004493"/>
                  </a:solidFill>
                </a:uFill>
                <a:latin typeface="Arial"/>
                <a:cs typeface="Arial"/>
                <a:hlinkClick r:id="rId2"/>
              </a:rPr>
              <a:t>lump</a:t>
            </a:r>
            <a:r>
              <a:rPr sz="1800" u="sng" spc="-15" dirty="0">
                <a:solidFill>
                  <a:srgbClr val="004493"/>
                </a:solidFill>
                <a:uFill>
                  <a:solidFill>
                    <a:srgbClr val="004493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1800" u="sng" spc="-25" dirty="0">
                <a:solidFill>
                  <a:srgbClr val="004493"/>
                </a:solidFill>
                <a:uFill>
                  <a:solidFill>
                    <a:srgbClr val="004493"/>
                  </a:solidFill>
                </a:uFill>
                <a:latin typeface="Arial"/>
                <a:cs typeface="Arial"/>
                <a:hlinkClick r:id="rId2"/>
              </a:rPr>
              <a:t>sum</a:t>
            </a:r>
            <a:r>
              <a:rPr sz="1800" spc="-2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u="sng" spc="-10" dirty="0">
                <a:solidFill>
                  <a:srgbClr val="004493"/>
                </a:solidFill>
                <a:uFill>
                  <a:solidFill>
                    <a:srgbClr val="004493"/>
                  </a:solidFill>
                </a:uFill>
                <a:latin typeface="Arial"/>
                <a:cs typeface="Arial"/>
                <a:hlinkClick r:id="rId2"/>
              </a:rPr>
              <a:t>grants</a:t>
            </a:r>
            <a:r>
              <a:rPr sz="1800" spc="-10" dirty="0">
                <a:solidFill>
                  <a:srgbClr val="921580"/>
                </a:solidFill>
                <a:latin typeface="Arial"/>
                <a:cs typeface="Arial"/>
              </a:rPr>
              <a:t>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  <a:buClr>
                <a:srgbClr val="921580"/>
              </a:buClr>
              <a:buFont typeface="Arial"/>
              <a:buChar char="●"/>
            </a:pPr>
            <a:endParaRPr sz="1800" dirty="0">
              <a:latin typeface="Arial"/>
              <a:cs typeface="Arial"/>
            </a:endParaRPr>
          </a:p>
          <a:p>
            <a:pPr marL="354965" marR="489584" indent="-342900">
              <a:lnSpc>
                <a:spcPct val="100000"/>
              </a:lnSpc>
              <a:buClr>
                <a:srgbClr val="921580"/>
              </a:buClr>
              <a:buChar char="●"/>
              <a:tabLst>
                <a:tab pos="354965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‘no</a:t>
            </a:r>
            <a:r>
              <a:rPr sz="1800" b="1" spc="-10" dirty="0">
                <a:solidFill>
                  <a:srgbClr val="004493"/>
                </a:solidFill>
                <a:latin typeface="Arial"/>
                <a:cs typeface="Arial"/>
              </a:rPr>
              <a:t> negotiation’</a:t>
            </a:r>
            <a:r>
              <a:rPr sz="1800" b="1" spc="-9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principle</a:t>
            </a:r>
            <a:r>
              <a:rPr sz="1800" b="1" spc="-1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applies</a:t>
            </a: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 – GA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prepared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on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basis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the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proposal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submitted</a:t>
            </a:r>
            <a:r>
              <a:rPr lang="en-GB" dirty="0">
                <a:solidFill>
                  <a:srgbClr val="4D4D4D"/>
                </a:solidFill>
                <a:latin typeface="Arial"/>
                <a:cs typeface="Arial"/>
              </a:rPr>
              <a:t> - s</a:t>
            </a:r>
            <a:r>
              <a:rPr sz="1800" dirty="0" err="1">
                <a:solidFill>
                  <a:srgbClr val="4D4D4D"/>
                </a:solidFill>
                <a:latin typeface="Arial"/>
                <a:cs typeface="Arial"/>
              </a:rPr>
              <a:t>ome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changes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pc="-25" dirty="0">
                <a:solidFill>
                  <a:srgbClr val="4D4D4D"/>
                </a:solidFill>
                <a:latin typeface="Arial"/>
                <a:cs typeface="Arial"/>
              </a:rPr>
              <a:t>may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be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necessary: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  <a:buClr>
                <a:srgbClr val="921580"/>
              </a:buClr>
              <a:buFont typeface="Arial"/>
              <a:buChar char="●"/>
            </a:pPr>
            <a:endParaRPr sz="1800" dirty="0">
              <a:latin typeface="Arial"/>
              <a:cs typeface="Arial"/>
            </a:endParaRPr>
          </a:p>
          <a:p>
            <a:pPr marL="1269365" lvl="1" indent="-342900">
              <a:lnSpc>
                <a:spcPct val="100000"/>
              </a:lnSpc>
              <a:buClr>
                <a:srgbClr val="921580"/>
              </a:buClr>
              <a:buChar char="•"/>
              <a:tabLst>
                <a:tab pos="1269365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correcting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obvious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errors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and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inconsistencies</a:t>
            </a:r>
            <a:endParaRPr sz="1800" dirty="0">
              <a:latin typeface="Arial"/>
              <a:cs typeface="Arial"/>
            </a:endParaRPr>
          </a:p>
          <a:p>
            <a:pPr marL="1269365" lvl="1" indent="-342900">
              <a:lnSpc>
                <a:spcPct val="100000"/>
              </a:lnSpc>
              <a:buClr>
                <a:srgbClr val="921580"/>
              </a:buClr>
              <a:buChar char="•"/>
              <a:tabLst>
                <a:tab pos="1269365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other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changes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necessary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to comply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with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applicable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rules</a:t>
            </a:r>
            <a:endParaRPr sz="1800" dirty="0">
              <a:latin typeface="Arial"/>
              <a:cs typeface="Arial"/>
            </a:endParaRPr>
          </a:p>
          <a:p>
            <a:pPr marL="1269365" lvl="1" indent="-342900">
              <a:lnSpc>
                <a:spcPct val="100000"/>
              </a:lnSpc>
              <a:buClr>
                <a:srgbClr val="921580"/>
              </a:buClr>
              <a:buChar char="•"/>
              <a:tabLst>
                <a:tab pos="1269365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adjustment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of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lump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sum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to amount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specified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E</a:t>
            </a: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SR</a:t>
            </a:r>
            <a:endParaRPr sz="1800" dirty="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90"/>
              </a:spcBef>
              <a:buClr>
                <a:srgbClr val="921580"/>
              </a:buClr>
              <a:buFont typeface="Arial"/>
              <a:buChar char="•"/>
            </a:pPr>
            <a:endParaRPr sz="18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buClr>
                <a:srgbClr val="921580"/>
              </a:buClr>
              <a:buChar char="●"/>
              <a:tabLst>
                <a:tab pos="355600" algn="l"/>
              </a:tabLst>
            </a:pPr>
            <a:r>
              <a:rPr lang="en-GB" b="1" dirty="0">
                <a:solidFill>
                  <a:srgbClr val="4D4D4D"/>
                </a:solidFill>
                <a:latin typeface="Arial"/>
                <a:cs typeface="Arial"/>
              </a:rPr>
              <a:t>B</a:t>
            </a:r>
            <a:r>
              <a:rPr sz="1800" b="1" dirty="0" err="1">
                <a:solidFill>
                  <a:srgbClr val="004493"/>
                </a:solidFill>
                <a:latin typeface="Arial"/>
                <a:cs typeface="Arial"/>
              </a:rPr>
              <a:t>reakdown</a:t>
            </a:r>
            <a:r>
              <a:rPr sz="1800" b="1" spc="-1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of</a:t>
            </a:r>
            <a:r>
              <a:rPr sz="1800" b="1" spc="-2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lump</a:t>
            </a:r>
            <a:r>
              <a:rPr sz="1800" b="1" spc="-2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sum</a:t>
            </a:r>
            <a:r>
              <a:rPr sz="1800" b="1" spc="-1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shares</a:t>
            </a:r>
            <a:r>
              <a:rPr sz="1800" b="1" spc="-2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per</a:t>
            </a:r>
            <a:r>
              <a:rPr sz="1800" b="1" spc="-1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beneficiary</a:t>
            </a:r>
            <a:r>
              <a:rPr sz="1800" b="1" spc="-2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and</a:t>
            </a:r>
            <a:r>
              <a:rPr sz="1800" b="1" spc="-1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per</a:t>
            </a:r>
            <a:r>
              <a:rPr sz="1800" b="1" spc="-1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work</a:t>
            </a:r>
            <a:r>
              <a:rPr sz="1800" b="1" spc="-1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package</a:t>
            </a:r>
            <a:r>
              <a:rPr sz="1800" b="1" spc="-5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lang="en-GB" sz="1800" b="1" spc="-50" dirty="0">
                <a:solidFill>
                  <a:srgbClr val="004493"/>
                </a:solidFill>
                <a:latin typeface="Arial"/>
                <a:cs typeface="Arial"/>
              </a:rPr>
              <a:t>-  GA Annex 2 </a:t>
            </a:r>
            <a:r>
              <a:rPr lang="en-GB" sz="1800" spc="-5" dirty="0">
                <a:solidFill>
                  <a:srgbClr val="4D4D4D"/>
                </a:solidFill>
                <a:latin typeface="Arial"/>
                <a:cs typeface="Arial"/>
              </a:rPr>
              <a:t>(proposal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lump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sum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budget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table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not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part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of the</a:t>
            </a:r>
            <a:r>
              <a:rPr sz="18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4D4D4D"/>
                </a:solidFill>
                <a:latin typeface="Arial"/>
                <a:cs typeface="Arial"/>
              </a:rPr>
              <a:t>lump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sum</a:t>
            </a:r>
            <a:r>
              <a:rPr lang="en-GB" spc="-5" dirty="0">
                <a:solidFill>
                  <a:srgbClr val="4D4D4D"/>
                </a:solidFill>
                <a:latin typeface="Arial"/>
                <a:cs typeface="Arial"/>
              </a:rPr>
              <a:t> GA)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.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  <a:buClr>
                <a:srgbClr val="921580"/>
              </a:buClr>
              <a:buFont typeface="Arial"/>
              <a:buChar char="●"/>
            </a:pPr>
            <a:endParaRPr sz="1800" dirty="0">
              <a:latin typeface="Arial"/>
              <a:cs typeface="Arial"/>
            </a:endParaRPr>
          </a:p>
          <a:p>
            <a:pPr marL="355600" marR="539750" indent="-342900">
              <a:lnSpc>
                <a:spcPct val="100000"/>
              </a:lnSpc>
              <a:buClr>
                <a:srgbClr val="921580"/>
              </a:buClr>
              <a:buChar char="●"/>
              <a:tabLst>
                <a:tab pos="355600" algn="l"/>
              </a:tabLst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Once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fixed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pc="-10" dirty="0">
                <a:solidFill>
                  <a:srgbClr val="4D4D4D"/>
                </a:solidFill>
                <a:latin typeface="Arial"/>
                <a:cs typeface="Arial"/>
              </a:rPr>
              <a:t>GA - </a:t>
            </a:r>
            <a:r>
              <a:rPr sz="1800" spc="-4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lang="en-GB" sz="1800" b="1" spc="-45" dirty="0">
                <a:solidFill>
                  <a:srgbClr val="4D4D4D"/>
                </a:solidFill>
                <a:latin typeface="Arial"/>
                <a:cs typeface="Arial"/>
              </a:rPr>
              <a:t>budget</a:t>
            </a:r>
            <a:r>
              <a:rPr sz="1800" b="1" spc="-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not</a:t>
            </a:r>
            <a:r>
              <a:rPr sz="1800" b="1" spc="-1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4493"/>
                </a:solidFill>
                <a:latin typeface="Arial"/>
                <a:cs typeface="Arial"/>
              </a:rPr>
              <a:t>questioned</a:t>
            </a:r>
            <a:r>
              <a:rPr sz="1800" b="1" spc="-1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lang="en-GB" sz="1800" spc="-10" dirty="0">
                <a:solidFill>
                  <a:srgbClr val="4D4D4D"/>
                </a:solidFill>
                <a:latin typeface="Arial"/>
                <a:cs typeface="Arial"/>
              </a:rPr>
              <a:t>(</a:t>
            </a:r>
            <a:r>
              <a:rPr lang="en-GB" sz="1800" spc="-10" dirty="0" err="1">
                <a:solidFill>
                  <a:srgbClr val="4D4D4D"/>
                </a:solidFill>
                <a:latin typeface="Arial"/>
                <a:cs typeface="Arial"/>
              </a:rPr>
              <a:t>eg</a:t>
            </a:r>
            <a:r>
              <a:rPr lang="en-GB"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prices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change</a:t>
            </a:r>
            <a:r>
              <a:rPr lang="en-GB" sz="1800" dirty="0">
                <a:solidFill>
                  <a:srgbClr val="4D4D4D"/>
                </a:solidFill>
                <a:latin typeface="Arial"/>
                <a:cs typeface="Arial"/>
              </a:rPr>
              <a:t> subsequently</a:t>
            </a:r>
            <a:r>
              <a:rPr lang="en-GB" spc="-10" dirty="0">
                <a:solidFill>
                  <a:srgbClr val="4D4D4D"/>
                </a:solidFill>
                <a:latin typeface="Arial"/>
                <a:cs typeface="Arial"/>
              </a:rPr>
              <a:t>)</a:t>
            </a:r>
            <a:endParaRPr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2753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>
            <a:extLst>
              <a:ext uri="{FF2B5EF4-FFF2-40B4-BE49-F238E27FC236}">
                <a16:creationId xmlns:a16="http://schemas.microsoft.com/office/drawing/2014/main" id="{C54F7F5C-9B78-30FC-4F65-1639E9CBC66F}"/>
              </a:ext>
            </a:extLst>
          </p:cNvPr>
          <p:cNvSpPr txBox="1">
            <a:spLocks/>
          </p:cNvSpPr>
          <p:nvPr/>
        </p:nvSpPr>
        <p:spPr>
          <a:xfrm>
            <a:off x="916939" y="366810"/>
            <a:ext cx="3865245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2800" dirty="0"/>
              <a:t>Budget</a:t>
            </a:r>
            <a:r>
              <a:rPr lang="en-GB" sz="2800" spc="-140" dirty="0"/>
              <a:t> </a:t>
            </a:r>
            <a:r>
              <a:rPr lang="en-GB" sz="2800" spc="-10" dirty="0"/>
              <a:t>allocation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C77F0462-8638-3940-B98F-DF1B9E991CFD}"/>
              </a:ext>
            </a:extLst>
          </p:cNvPr>
          <p:cNvSpPr txBox="1"/>
          <p:nvPr/>
        </p:nvSpPr>
        <p:spPr>
          <a:xfrm>
            <a:off x="916939" y="1394161"/>
            <a:ext cx="615823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dirty="0">
                <a:solidFill>
                  <a:srgbClr val="004493"/>
                </a:solidFill>
                <a:latin typeface="Arial"/>
                <a:cs typeface="Arial"/>
              </a:rPr>
              <a:t>Budget</a:t>
            </a:r>
            <a:r>
              <a:rPr sz="2000" b="1" spc="-35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4493"/>
                </a:solidFill>
                <a:latin typeface="Arial"/>
                <a:cs typeface="Arial"/>
              </a:rPr>
              <a:t>allocation</a:t>
            </a:r>
            <a:r>
              <a:rPr sz="2000" b="1" spc="-6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4493"/>
                </a:solidFill>
                <a:latin typeface="Arial"/>
                <a:cs typeface="Arial"/>
              </a:rPr>
              <a:t>(</a:t>
            </a:r>
            <a:r>
              <a:rPr lang="en-GB" sz="2000" b="1" dirty="0">
                <a:solidFill>
                  <a:srgbClr val="004493"/>
                </a:solidFill>
                <a:latin typeface="Arial"/>
                <a:cs typeface="Arial"/>
              </a:rPr>
              <a:t>A</a:t>
            </a:r>
            <a:r>
              <a:rPr sz="2000" b="1" dirty="0" err="1">
                <a:solidFill>
                  <a:srgbClr val="004493"/>
                </a:solidFill>
                <a:latin typeface="Arial"/>
                <a:cs typeface="Arial"/>
              </a:rPr>
              <a:t>nnex</a:t>
            </a:r>
            <a:r>
              <a:rPr sz="2000" b="1" spc="-5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4493"/>
                </a:solidFill>
                <a:latin typeface="Arial"/>
                <a:cs typeface="Arial"/>
              </a:rPr>
              <a:t>2</a:t>
            </a:r>
            <a:r>
              <a:rPr sz="2000" b="1" spc="-60" dirty="0">
                <a:solidFill>
                  <a:srgbClr val="004493"/>
                </a:solidFill>
                <a:latin typeface="Arial"/>
                <a:cs typeface="Arial"/>
              </a:rPr>
              <a:t> </a:t>
            </a:r>
            <a:r>
              <a:rPr lang="en-GB" sz="2000" b="1" spc="-60" dirty="0">
                <a:solidFill>
                  <a:srgbClr val="004493"/>
                </a:solidFill>
                <a:latin typeface="Arial"/>
                <a:cs typeface="Arial"/>
              </a:rPr>
              <a:t>GA</a:t>
            </a:r>
            <a:r>
              <a:rPr sz="2000" b="1" spc="-10" dirty="0">
                <a:solidFill>
                  <a:srgbClr val="004493"/>
                </a:solidFill>
                <a:latin typeface="Arial"/>
                <a:cs typeface="Arial"/>
              </a:rPr>
              <a:t>)</a:t>
            </a:r>
            <a:endParaRPr sz="2000" dirty="0">
              <a:latin typeface="Arial"/>
              <a:cs typeface="Arial"/>
            </a:endParaRPr>
          </a:p>
        </p:txBody>
      </p:sp>
      <p:grpSp>
        <p:nvGrpSpPr>
          <p:cNvPr id="4" name="object 14">
            <a:extLst>
              <a:ext uri="{FF2B5EF4-FFF2-40B4-BE49-F238E27FC236}">
                <a16:creationId xmlns:a16="http://schemas.microsoft.com/office/drawing/2014/main" id="{E583A743-FDBE-9F3F-AD80-F9CAF447923D}"/>
              </a:ext>
            </a:extLst>
          </p:cNvPr>
          <p:cNvGrpSpPr/>
          <p:nvPr/>
        </p:nvGrpSpPr>
        <p:grpSpPr>
          <a:xfrm>
            <a:off x="9838563" y="652481"/>
            <a:ext cx="1936114" cy="1071880"/>
            <a:chOff x="9836531" y="318388"/>
            <a:chExt cx="1936114" cy="1071880"/>
          </a:xfrm>
        </p:grpSpPr>
        <p:pic>
          <p:nvPicPr>
            <p:cNvPr id="5" name="object 15">
              <a:extLst>
                <a:ext uri="{FF2B5EF4-FFF2-40B4-BE49-F238E27FC236}">
                  <a16:creationId xmlns:a16="http://schemas.microsoft.com/office/drawing/2014/main" id="{CF4E801D-F1E7-8F77-FBDB-14A47FC101EA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839706" y="321563"/>
              <a:ext cx="1929384" cy="1065275"/>
            </a:xfrm>
            <a:prstGeom prst="rect">
              <a:avLst/>
            </a:prstGeom>
          </p:spPr>
        </p:pic>
        <p:sp>
          <p:nvSpPr>
            <p:cNvPr id="6" name="object 16">
              <a:extLst>
                <a:ext uri="{FF2B5EF4-FFF2-40B4-BE49-F238E27FC236}">
                  <a16:creationId xmlns:a16="http://schemas.microsoft.com/office/drawing/2014/main" id="{AA096EF9-A1E3-FB35-E0B5-38D3F7718114}"/>
                </a:ext>
              </a:extLst>
            </p:cNvPr>
            <p:cNvSpPr/>
            <p:nvPr/>
          </p:nvSpPr>
          <p:spPr>
            <a:xfrm>
              <a:off x="9839706" y="321563"/>
              <a:ext cx="1929764" cy="1065530"/>
            </a:xfrm>
            <a:custGeom>
              <a:avLst/>
              <a:gdLst/>
              <a:ahLst/>
              <a:cxnLst/>
              <a:rect l="l" t="t" r="r" b="b"/>
              <a:pathLst>
                <a:path w="1929765" h="1065530">
                  <a:moveTo>
                    <a:pt x="0" y="532638"/>
                  </a:moveTo>
                  <a:lnTo>
                    <a:pt x="7516" y="465824"/>
                  </a:lnTo>
                  <a:lnTo>
                    <a:pt x="29462" y="401487"/>
                  </a:lnTo>
                  <a:lnTo>
                    <a:pt x="64934" y="340127"/>
                  </a:lnTo>
                  <a:lnTo>
                    <a:pt x="113027" y="282241"/>
                  </a:lnTo>
                  <a:lnTo>
                    <a:pt x="141525" y="254757"/>
                  </a:lnTo>
                  <a:lnTo>
                    <a:pt x="172839" y="228329"/>
                  </a:lnTo>
                  <a:lnTo>
                    <a:pt x="206856" y="203019"/>
                  </a:lnTo>
                  <a:lnTo>
                    <a:pt x="243464" y="178890"/>
                  </a:lnTo>
                  <a:lnTo>
                    <a:pt x="282549" y="156005"/>
                  </a:lnTo>
                  <a:lnTo>
                    <a:pt x="323999" y="134424"/>
                  </a:lnTo>
                  <a:lnTo>
                    <a:pt x="367700" y="114212"/>
                  </a:lnTo>
                  <a:lnTo>
                    <a:pt x="413540" y="95430"/>
                  </a:lnTo>
                  <a:lnTo>
                    <a:pt x="461405" y="78140"/>
                  </a:lnTo>
                  <a:lnTo>
                    <a:pt x="511182" y="62406"/>
                  </a:lnTo>
                  <a:lnTo>
                    <a:pt x="562759" y="48289"/>
                  </a:lnTo>
                  <a:lnTo>
                    <a:pt x="616023" y="35852"/>
                  </a:lnTo>
                  <a:lnTo>
                    <a:pt x="670860" y="25157"/>
                  </a:lnTo>
                  <a:lnTo>
                    <a:pt x="727157" y="16267"/>
                  </a:lnTo>
                  <a:lnTo>
                    <a:pt x="784802" y="9243"/>
                  </a:lnTo>
                  <a:lnTo>
                    <a:pt x="843681" y="4149"/>
                  </a:lnTo>
                  <a:lnTo>
                    <a:pt x="903682" y="1047"/>
                  </a:lnTo>
                  <a:lnTo>
                    <a:pt x="964691" y="0"/>
                  </a:lnTo>
                  <a:lnTo>
                    <a:pt x="1025701" y="1047"/>
                  </a:lnTo>
                  <a:lnTo>
                    <a:pt x="1085702" y="4149"/>
                  </a:lnTo>
                  <a:lnTo>
                    <a:pt x="1144581" y="9243"/>
                  </a:lnTo>
                  <a:lnTo>
                    <a:pt x="1202226" y="16267"/>
                  </a:lnTo>
                  <a:lnTo>
                    <a:pt x="1258523" y="25157"/>
                  </a:lnTo>
                  <a:lnTo>
                    <a:pt x="1313360" y="35852"/>
                  </a:lnTo>
                  <a:lnTo>
                    <a:pt x="1366624" y="48289"/>
                  </a:lnTo>
                  <a:lnTo>
                    <a:pt x="1418201" y="62406"/>
                  </a:lnTo>
                  <a:lnTo>
                    <a:pt x="1467978" y="78140"/>
                  </a:lnTo>
                  <a:lnTo>
                    <a:pt x="1515843" y="95430"/>
                  </a:lnTo>
                  <a:lnTo>
                    <a:pt x="1561683" y="114212"/>
                  </a:lnTo>
                  <a:lnTo>
                    <a:pt x="1605384" y="134424"/>
                  </a:lnTo>
                  <a:lnTo>
                    <a:pt x="1646834" y="156005"/>
                  </a:lnTo>
                  <a:lnTo>
                    <a:pt x="1685919" y="178890"/>
                  </a:lnTo>
                  <a:lnTo>
                    <a:pt x="1722527" y="203019"/>
                  </a:lnTo>
                  <a:lnTo>
                    <a:pt x="1756544" y="228329"/>
                  </a:lnTo>
                  <a:lnTo>
                    <a:pt x="1787858" y="254757"/>
                  </a:lnTo>
                  <a:lnTo>
                    <a:pt x="1816356" y="282241"/>
                  </a:lnTo>
                  <a:lnTo>
                    <a:pt x="1841924" y="310718"/>
                  </a:lnTo>
                  <a:lnTo>
                    <a:pt x="1883820" y="370404"/>
                  </a:lnTo>
                  <a:lnTo>
                    <a:pt x="1912641" y="433315"/>
                  </a:lnTo>
                  <a:lnTo>
                    <a:pt x="1927486" y="498952"/>
                  </a:lnTo>
                  <a:lnTo>
                    <a:pt x="1929383" y="532638"/>
                  </a:lnTo>
                  <a:lnTo>
                    <a:pt x="1927486" y="566323"/>
                  </a:lnTo>
                  <a:lnTo>
                    <a:pt x="1912641" y="631960"/>
                  </a:lnTo>
                  <a:lnTo>
                    <a:pt x="1883820" y="694871"/>
                  </a:lnTo>
                  <a:lnTo>
                    <a:pt x="1841924" y="754557"/>
                  </a:lnTo>
                  <a:lnTo>
                    <a:pt x="1816356" y="783034"/>
                  </a:lnTo>
                  <a:lnTo>
                    <a:pt x="1787858" y="810518"/>
                  </a:lnTo>
                  <a:lnTo>
                    <a:pt x="1756544" y="836946"/>
                  </a:lnTo>
                  <a:lnTo>
                    <a:pt x="1722527" y="862256"/>
                  </a:lnTo>
                  <a:lnTo>
                    <a:pt x="1685919" y="886385"/>
                  </a:lnTo>
                  <a:lnTo>
                    <a:pt x="1646834" y="909270"/>
                  </a:lnTo>
                  <a:lnTo>
                    <a:pt x="1605384" y="930851"/>
                  </a:lnTo>
                  <a:lnTo>
                    <a:pt x="1561683" y="951063"/>
                  </a:lnTo>
                  <a:lnTo>
                    <a:pt x="1515843" y="969845"/>
                  </a:lnTo>
                  <a:lnTo>
                    <a:pt x="1467978" y="987135"/>
                  </a:lnTo>
                  <a:lnTo>
                    <a:pt x="1418201" y="1002869"/>
                  </a:lnTo>
                  <a:lnTo>
                    <a:pt x="1366624" y="1016986"/>
                  </a:lnTo>
                  <a:lnTo>
                    <a:pt x="1313360" y="1029423"/>
                  </a:lnTo>
                  <a:lnTo>
                    <a:pt x="1258523" y="1040118"/>
                  </a:lnTo>
                  <a:lnTo>
                    <a:pt x="1202226" y="1049008"/>
                  </a:lnTo>
                  <a:lnTo>
                    <a:pt x="1144581" y="1056032"/>
                  </a:lnTo>
                  <a:lnTo>
                    <a:pt x="1085702" y="1061126"/>
                  </a:lnTo>
                  <a:lnTo>
                    <a:pt x="1025701" y="1064228"/>
                  </a:lnTo>
                  <a:lnTo>
                    <a:pt x="964691" y="1065276"/>
                  </a:lnTo>
                  <a:lnTo>
                    <a:pt x="903682" y="1064228"/>
                  </a:lnTo>
                  <a:lnTo>
                    <a:pt x="843681" y="1061126"/>
                  </a:lnTo>
                  <a:lnTo>
                    <a:pt x="784802" y="1056032"/>
                  </a:lnTo>
                  <a:lnTo>
                    <a:pt x="727157" y="1049008"/>
                  </a:lnTo>
                  <a:lnTo>
                    <a:pt x="670860" y="1040118"/>
                  </a:lnTo>
                  <a:lnTo>
                    <a:pt x="616023" y="1029423"/>
                  </a:lnTo>
                  <a:lnTo>
                    <a:pt x="562759" y="1016986"/>
                  </a:lnTo>
                  <a:lnTo>
                    <a:pt x="511182" y="1002869"/>
                  </a:lnTo>
                  <a:lnTo>
                    <a:pt x="461405" y="987135"/>
                  </a:lnTo>
                  <a:lnTo>
                    <a:pt x="413540" y="969845"/>
                  </a:lnTo>
                  <a:lnTo>
                    <a:pt x="367700" y="951063"/>
                  </a:lnTo>
                  <a:lnTo>
                    <a:pt x="323999" y="930851"/>
                  </a:lnTo>
                  <a:lnTo>
                    <a:pt x="282549" y="909270"/>
                  </a:lnTo>
                  <a:lnTo>
                    <a:pt x="243464" y="886385"/>
                  </a:lnTo>
                  <a:lnTo>
                    <a:pt x="206856" y="862256"/>
                  </a:lnTo>
                  <a:lnTo>
                    <a:pt x="172839" y="836946"/>
                  </a:lnTo>
                  <a:lnTo>
                    <a:pt x="141525" y="810518"/>
                  </a:lnTo>
                  <a:lnTo>
                    <a:pt x="113027" y="783034"/>
                  </a:lnTo>
                  <a:lnTo>
                    <a:pt x="87459" y="754557"/>
                  </a:lnTo>
                  <a:lnTo>
                    <a:pt x="45563" y="694871"/>
                  </a:lnTo>
                  <a:lnTo>
                    <a:pt x="16742" y="631960"/>
                  </a:lnTo>
                  <a:lnTo>
                    <a:pt x="1897" y="566323"/>
                  </a:lnTo>
                  <a:lnTo>
                    <a:pt x="0" y="532638"/>
                  </a:lnTo>
                  <a:close/>
                </a:path>
              </a:pathLst>
            </a:custGeom>
            <a:ln w="6350">
              <a:solidFill>
                <a:srgbClr val="AFD10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17">
            <a:extLst>
              <a:ext uri="{FF2B5EF4-FFF2-40B4-BE49-F238E27FC236}">
                <a16:creationId xmlns:a16="http://schemas.microsoft.com/office/drawing/2014/main" id="{BA6A847D-AE44-7FEA-4EB8-1887FDADF728}"/>
              </a:ext>
            </a:extLst>
          </p:cNvPr>
          <p:cNvSpPr txBox="1"/>
          <p:nvPr/>
        </p:nvSpPr>
        <p:spPr>
          <a:xfrm>
            <a:off x="10121900" y="810520"/>
            <a:ext cx="13716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1270"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Art</a:t>
            </a:r>
            <a:r>
              <a:rPr sz="18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5.4 </a:t>
            </a:r>
            <a:r>
              <a:rPr sz="1800" dirty="0">
                <a:solidFill>
                  <a:srgbClr val="4D4D4D"/>
                </a:solidFill>
                <a:latin typeface="Arial"/>
                <a:cs typeface="Arial"/>
              </a:rPr>
              <a:t>lump</a:t>
            </a:r>
            <a:r>
              <a:rPr sz="1800" spc="-1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4D4D4D"/>
                </a:solidFill>
                <a:latin typeface="Arial"/>
                <a:cs typeface="Arial"/>
              </a:rPr>
              <a:t>sum MGA</a:t>
            </a:r>
            <a:endParaRPr sz="1800" dirty="0">
              <a:latin typeface="Arial"/>
              <a:cs typeface="Arial"/>
            </a:endParaRPr>
          </a:p>
        </p:txBody>
      </p:sp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619DFD02-78BF-8FB9-D986-D7CE5126C8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616391"/>
              </p:ext>
            </p:extLst>
          </p:nvPr>
        </p:nvGraphicFramePr>
        <p:xfrm>
          <a:off x="835025" y="2073783"/>
          <a:ext cx="8227688" cy="21553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45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32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9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32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26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4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750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8486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8486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9087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902334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353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WP1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WP2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WP3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WP4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WP5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WP6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WP7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25" dirty="0">
                          <a:latin typeface="Verdana"/>
                          <a:cs typeface="Verdana"/>
                        </a:rPr>
                        <a:t>WP8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25336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10" dirty="0">
                          <a:latin typeface="Verdana"/>
                          <a:cs typeface="Verdana"/>
                        </a:rPr>
                        <a:t>Total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27"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900" b="1" dirty="0">
                          <a:latin typeface="Verdana"/>
                          <a:cs typeface="Verdana"/>
                        </a:rPr>
                        <a:t>Beneficiary</a:t>
                      </a:r>
                      <a:r>
                        <a:rPr sz="900" b="1" spc="-6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b="1" spc="-50" dirty="0">
                          <a:latin typeface="Verdana"/>
                          <a:cs typeface="Verdana"/>
                        </a:rPr>
                        <a:t>A</a:t>
                      </a:r>
                      <a:endParaRPr sz="900">
                        <a:latin typeface="Verdana"/>
                        <a:cs typeface="Verdana"/>
                      </a:endParaRPr>
                    </a:p>
                  </a:txBody>
                  <a:tcPr marL="0" marR="0" marT="59690" marB="0"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250.000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7940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300.000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250.000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300.000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1.150.000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327"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900" b="1" dirty="0">
                          <a:latin typeface="Verdana"/>
                          <a:cs typeface="Verdana"/>
                        </a:rPr>
                        <a:t>Beneficiary</a:t>
                      </a:r>
                      <a:r>
                        <a:rPr sz="900" b="1" spc="-6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b="1" spc="-50" dirty="0">
                          <a:latin typeface="Verdana"/>
                          <a:cs typeface="Verdana"/>
                        </a:rPr>
                        <a:t>B</a:t>
                      </a:r>
                      <a:endParaRPr sz="900">
                        <a:latin typeface="Verdana"/>
                        <a:cs typeface="Verdana"/>
                      </a:endParaRPr>
                    </a:p>
                  </a:txBody>
                  <a:tcPr marL="0" marR="0" marT="59690" marB="0"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250.000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350.000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7940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900.000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327"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900" b="1" dirty="0">
                          <a:latin typeface="Verdana"/>
                          <a:cs typeface="Verdana"/>
                        </a:rPr>
                        <a:t>Beneficiary</a:t>
                      </a:r>
                      <a:r>
                        <a:rPr sz="900" b="1" spc="-6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b="1" spc="-50" dirty="0">
                          <a:latin typeface="Verdana"/>
                          <a:cs typeface="Verdana"/>
                        </a:rPr>
                        <a:t>C</a:t>
                      </a:r>
                      <a:endParaRPr sz="900">
                        <a:latin typeface="Verdana"/>
                        <a:cs typeface="Verdana"/>
                      </a:endParaRPr>
                    </a:p>
                  </a:txBody>
                  <a:tcPr marL="0" marR="0" marT="59690" marB="0"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7940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280.000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530.000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6350">
                      <a:solidFill>
                        <a:srgbClr val="00000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327"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900" b="1" dirty="0">
                          <a:latin typeface="Verdana"/>
                          <a:cs typeface="Verdana"/>
                        </a:rPr>
                        <a:t>Beneficiary</a:t>
                      </a:r>
                      <a:r>
                        <a:rPr sz="900" b="1" spc="-6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900" b="1" spc="-50" dirty="0">
                          <a:latin typeface="Verdana"/>
                          <a:cs typeface="Verdana"/>
                        </a:rPr>
                        <a:t>D</a:t>
                      </a:r>
                      <a:endParaRPr sz="900">
                        <a:latin typeface="Verdana"/>
                        <a:cs typeface="Verdana"/>
                      </a:endParaRPr>
                    </a:p>
                  </a:txBody>
                  <a:tcPr marL="0" marR="0" marT="59690" marB="0">
                    <a:lnR w="6350">
                      <a:solidFill>
                        <a:srgbClr val="000000"/>
                      </a:solidFill>
                      <a:prstDash val="solid"/>
                    </a:ln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120.000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7940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150.000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420.000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6350">
                      <a:solidFill>
                        <a:srgbClr val="000000"/>
                      </a:solidFill>
                      <a:prstDash val="solid"/>
                    </a:lnL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327">
                <a:tc>
                  <a:txBody>
                    <a:bodyPr/>
                    <a:lstStyle/>
                    <a:p>
                      <a:pPr marL="64325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10" dirty="0">
                          <a:latin typeface="Verdana"/>
                          <a:cs typeface="Verdana"/>
                        </a:rPr>
                        <a:t>Total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350.000</a:t>
                      </a:r>
                      <a:endParaRPr sz="1100" dirty="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470.000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350.000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27940"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200.000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300.000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530.000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200.000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spc="-10" dirty="0">
                          <a:latin typeface="Verdana"/>
                          <a:cs typeface="Verdana"/>
                        </a:rPr>
                        <a:t>600.000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1100" b="1" spc="-10" dirty="0">
                          <a:latin typeface="Verdana"/>
                          <a:cs typeface="Verdana"/>
                        </a:rPr>
                        <a:t>3.000.000</a:t>
                      </a:r>
                      <a:endParaRPr sz="1100">
                        <a:latin typeface="Verdana"/>
                        <a:cs typeface="Verdana"/>
                      </a:endParaRPr>
                    </a:p>
                  </a:txBody>
                  <a:tcPr marL="0" marR="0" marT="444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334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92158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921580"/>
                      </a:solidFill>
                      <a:prstDash val="solid"/>
                    </a:lnL>
                    <a:lnR w="28575">
                      <a:solidFill>
                        <a:srgbClr val="92158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921580"/>
                      </a:solidFill>
                      <a:prstDash val="solid"/>
                    </a:lnL>
                    <a:lnR w="28575">
                      <a:solidFill>
                        <a:srgbClr val="92158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921580"/>
                      </a:solidFill>
                      <a:prstDash val="solid"/>
                    </a:lnL>
                    <a:lnR w="28575">
                      <a:solidFill>
                        <a:srgbClr val="92158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921580"/>
                      </a:solidFill>
                      <a:prstDash val="solid"/>
                    </a:lnL>
                    <a:lnR w="28575">
                      <a:solidFill>
                        <a:srgbClr val="92158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921580"/>
                      </a:solidFill>
                      <a:prstDash val="solid"/>
                    </a:lnL>
                    <a:lnR w="28575">
                      <a:solidFill>
                        <a:srgbClr val="92158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921580"/>
                      </a:solidFill>
                      <a:prstDash val="solid"/>
                    </a:lnL>
                    <a:lnR w="19050">
                      <a:solidFill>
                        <a:srgbClr val="921580"/>
                      </a:solidFill>
                      <a:prstDash val="sysDash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921580"/>
                      </a:solidFill>
                      <a:prstDash val="sysDash"/>
                    </a:lnL>
                    <a:lnR w="19050">
                      <a:solidFill>
                        <a:srgbClr val="921580"/>
                      </a:solidFill>
                      <a:prstDash val="sysDash"/>
                    </a:lnR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921580"/>
                      </a:solidFill>
                      <a:prstDash val="sysDash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9" name="object 7">
            <a:extLst>
              <a:ext uri="{FF2B5EF4-FFF2-40B4-BE49-F238E27FC236}">
                <a16:creationId xmlns:a16="http://schemas.microsoft.com/office/drawing/2014/main" id="{71FF889E-81DC-30E2-DD6C-C5EF60130993}"/>
              </a:ext>
            </a:extLst>
          </p:cNvPr>
          <p:cNvGrpSpPr/>
          <p:nvPr/>
        </p:nvGrpSpPr>
        <p:grpSpPr>
          <a:xfrm>
            <a:off x="1800986" y="4032377"/>
            <a:ext cx="3284854" cy="761365"/>
            <a:chOff x="1800986" y="4032377"/>
            <a:chExt cx="3284854" cy="761365"/>
          </a:xfrm>
        </p:grpSpPr>
        <p:sp>
          <p:nvSpPr>
            <p:cNvPr id="10" name="object 8">
              <a:extLst>
                <a:ext uri="{FF2B5EF4-FFF2-40B4-BE49-F238E27FC236}">
                  <a16:creationId xmlns:a16="http://schemas.microsoft.com/office/drawing/2014/main" id="{121BC717-ECE0-9EFF-827D-AD5A3A1D9BEF}"/>
                </a:ext>
              </a:extLst>
            </p:cNvPr>
            <p:cNvSpPr/>
            <p:nvPr/>
          </p:nvSpPr>
          <p:spPr>
            <a:xfrm>
              <a:off x="1800986" y="4784217"/>
              <a:ext cx="3284854" cy="0"/>
            </a:xfrm>
            <a:custGeom>
              <a:avLst/>
              <a:gdLst/>
              <a:ahLst/>
              <a:cxnLst/>
              <a:rect l="l" t="t" r="r" b="b"/>
              <a:pathLst>
                <a:path w="3284854">
                  <a:moveTo>
                    <a:pt x="0" y="0"/>
                  </a:moveTo>
                  <a:lnTo>
                    <a:pt x="3284601" y="0"/>
                  </a:lnTo>
                </a:path>
              </a:pathLst>
            </a:custGeom>
            <a:ln w="19050">
              <a:solidFill>
                <a:srgbClr val="9215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9">
              <a:extLst>
                <a:ext uri="{FF2B5EF4-FFF2-40B4-BE49-F238E27FC236}">
                  <a16:creationId xmlns:a16="http://schemas.microsoft.com/office/drawing/2014/main" id="{56B94A19-09A0-E11A-A19E-A8E5400295BA}"/>
                </a:ext>
              </a:extLst>
            </p:cNvPr>
            <p:cNvSpPr/>
            <p:nvPr/>
          </p:nvSpPr>
          <p:spPr>
            <a:xfrm>
              <a:off x="2371343" y="4044696"/>
              <a:ext cx="966469" cy="739140"/>
            </a:xfrm>
            <a:custGeom>
              <a:avLst/>
              <a:gdLst/>
              <a:ahLst/>
              <a:cxnLst/>
              <a:rect l="l" t="t" r="r" b="b"/>
              <a:pathLst>
                <a:path w="966470" h="739139">
                  <a:moveTo>
                    <a:pt x="0" y="0"/>
                  </a:moveTo>
                  <a:lnTo>
                    <a:pt x="966012" y="739025"/>
                  </a:lnTo>
                </a:path>
              </a:pathLst>
            </a:custGeom>
            <a:ln w="6350">
              <a:solidFill>
                <a:srgbClr val="9215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0">
              <a:extLst>
                <a:ext uri="{FF2B5EF4-FFF2-40B4-BE49-F238E27FC236}">
                  <a16:creationId xmlns:a16="http://schemas.microsoft.com/office/drawing/2014/main" id="{BA7308ED-B73E-3079-B8C6-81BF49BEED77}"/>
                </a:ext>
              </a:extLst>
            </p:cNvPr>
            <p:cNvSpPr/>
            <p:nvPr/>
          </p:nvSpPr>
          <p:spPr>
            <a:xfrm>
              <a:off x="3169919" y="4050792"/>
              <a:ext cx="167640" cy="733425"/>
            </a:xfrm>
            <a:custGeom>
              <a:avLst/>
              <a:gdLst/>
              <a:ahLst/>
              <a:cxnLst/>
              <a:rect l="l" t="t" r="r" b="b"/>
              <a:pathLst>
                <a:path w="167639" h="733425">
                  <a:moveTo>
                    <a:pt x="0" y="0"/>
                  </a:moveTo>
                  <a:lnTo>
                    <a:pt x="167233" y="732815"/>
                  </a:lnTo>
                </a:path>
              </a:pathLst>
            </a:custGeom>
            <a:ln w="6350">
              <a:solidFill>
                <a:srgbClr val="9215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1">
              <a:extLst>
                <a:ext uri="{FF2B5EF4-FFF2-40B4-BE49-F238E27FC236}">
                  <a16:creationId xmlns:a16="http://schemas.microsoft.com/office/drawing/2014/main" id="{83DB8384-F673-846B-5441-2F304B32DC8F}"/>
                </a:ext>
              </a:extLst>
            </p:cNvPr>
            <p:cNvSpPr/>
            <p:nvPr/>
          </p:nvSpPr>
          <p:spPr>
            <a:xfrm>
              <a:off x="3336794" y="4044696"/>
              <a:ext cx="607695" cy="739140"/>
            </a:xfrm>
            <a:custGeom>
              <a:avLst/>
              <a:gdLst/>
              <a:ahLst/>
              <a:cxnLst/>
              <a:rect l="l" t="t" r="r" b="b"/>
              <a:pathLst>
                <a:path w="607695" h="739139">
                  <a:moveTo>
                    <a:pt x="607301" y="0"/>
                  </a:moveTo>
                  <a:lnTo>
                    <a:pt x="0" y="739025"/>
                  </a:lnTo>
                </a:path>
              </a:pathLst>
            </a:custGeom>
            <a:ln w="6349">
              <a:solidFill>
                <a:srgbClr val="9215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2">
              <a:extLst>
                <a:ext uri="{FF2B5EF4-FFF2-40B4-BE49-F238E27FC236}">
                  <a16:creationId xmlns:a16="http://schemas.microsoft.com/office/drawing/2014/main" id="{DE10B8C4-E5CD-A8D3-DE38-F771C80C46E1}"/>
                </a:ext>
              </a:extLst>
            </p:cNvPr>
            <p:cNvSpPr/>
            <p:nvPr/>
          </p:nvSpPr>
          <p:spPr>
            <a:xfrm>
              <a:off x="3336799" y="4035552"/>
              <a:ext cx="1377950" cy="748665"/>
            </a:xfrm>
            <a:custGeom>
              <a:avLst/>
              <a:gdLst/>
              <a:ahLst/>
              <a:cxnLst/>
              <a:rect l="l" t="t" r="r" b="b"/>
              <a:pathLst>
                <a:path w="1377950" h="748664">
                  <a:moveTo>
                    <a:pt x="1377708" y="0"/>
                  </a:moveTo>
                  <a:lnTo>
                    <a:pt x="0" y="748372"/>
                  </a:lnTo>
                </a:path>
              </a:pathLst>
            </a:custGeom>
            <a:ln w="6350">
              <a:solidFill>
                <a:srgbClr val="9215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6">
            <a:extLst>
              <a:ext uri="{FF2B5EF4-FFF2-40B4-BE49-F238E27FC236}">
                <a16:creationId xmlns:a16="http://schemas.microsoft.com/office/drawing/2014/main" id="{23E1144B-B3A4-B746-D6D0-8EB662712AC6}"/>
              </a:ext>
            </a:extLst>
          </p:cNvPr>
          <p:cNvSpPr txBox="1"/>
          <p:nvPr/>
        </p:nvSpPr>
        <p:spPr>
          <a:xfrm>
            <a:off x="1758746" y="4815173"/>
            <a:ext cx="3157220" cy="2609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550" dirty="0">
                <a:solidFill>
                  <a:srgbClr val="4D4D4D"/>
                </a:solidFill>
                <a:latin typeface="Verdana"/>
                <a:cs typeface="Verdana"/>
              </a:rPr>
              <a:t>Shares</a:t>
            </a:r>
            <a:r>
              <a:rPr sz="1550" spc="-60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4D4D4D"/>
                </a:solidFill>
                <a:latin typeface="Verdana"/>
                <a:cs typeface="Verdana"/>
              </a:rPr>
              <a:t>of</a:t>
            </a:r>
            <a:r>
              <a:rPr sz="1550" spc="-40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4D4D4D"/>
                </a:solidFill>
                <a:latin typeface="Verdana"/>
                <a:cs typeface="Verdana"/>
              </a:rPr>
              <a:t>the</a:t>
            </a:r>
            <a:r>
              <a:rPr sz="1550" spc="-45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4D4D4D"/>
                </a:solidFill>
                <a:latin typeface="Verdana"/>
                <a:cs typeface="Verdana"/>
              </a:rPr>
              <a:t>lump</a:t>
            </a:r>
            <a:r>
              <a:rPr sz="1550" spc="-40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4D4D4D"/>
                </a:solidFill>
                <a:latin typeface="Verdana"/>
                <a:cs typeface="Verdana"/>
              </a:rPr>
              <a:t>sum</a:t>
            </a:r>
            <a:r>
              <a:rPr sz="1550" spc="-45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50" dirty="0">
                <a:solidFill>
                  <a:srgbClr val="4D4D4D"/>
                </a:solidFill>
                <a:latin typeface="Verdana"/>
                <a:cs typeface="Verdana"/>
              </a:rPr>
              <a:t>per</a:t>
            </a:r>
            <a:r>
              <a:rPr sz="1550" spc="-45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50" spc="-25" dirty="0">
                <a:solidFill>
                  <a:srgbClr val="4D4D4D"/>
                </a:solidFill>
                <a:latin typeface="Verdana"/>
                <a:cs typeface="Verdana"/>
              </a:rPr>
              <a:t>WP</a:t>
            </a:r>
            <a:endParaRPr sz="1550" dirty="0">
              <a:latin typeface="Verdana"/>
              <a:cs typeface="Verdana"/>
            </a:endParaRPr>
          </a:p>
        </p:txBody>
      </p:sp>
      <p:sp>
        <p:nvSpPr>
          <p:cNvPr id="16" name="object 13">
            <a:extLst>
              <a:ext uri="{FF2B5EF4-FFF2-40B4-BE49-F238E27FC236}">
                <a16:creationId xmlns:a16="http://schemas.microsoft.com/office/drawing/2014/main" id="{47A86A09-DCE7-43F6-E405-B3B2560A8C43}"/>
              </a:ext>
            </a:extLst>
          </p:cNvPr>
          <p:cNvSpPr txBox="1"/>
          <p:nvPr/>
        </p:nvSpPr>
        <p:spPr>
          <a:xfrm>
            <a:off x="6906768" y="4573523"/>
            <a:ext cx="1832610" cy="1040130"/>
          </a:xfrm>
          <a:prstGeom prst="rect">
            <a:avLst/>
          </a:prstGeom>
          <a:ln w="28575">
            <a:solidFill>
              <a:srgbClr val="92158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635" algn="ctr">
              <a:lnSpc>
                <a:spcPts val="1855"/>
              </a:lnSpc>
              <a:spcBef>
                <a:spcPts val="340"/>
              </a:spcBef>
            </a:pPr>
            <a:r>
              <a:rPr sz="1550" dirty="0">
                <a:solidFill>
                  <a:srgbClr val="4D4D4D"/>
                </a:solidFill>
                <a:latin typeface="Verdana"/>
                <a:cs typeface="Verdana"/>
              </a:rPr>
              <a:t>Lump</a:t>
            </a:r>
            <a:r>
              <a:rPr sz="1550" spc="-50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50" spc="-25" dirty="0">
                <a:solidFill>
                  <a:srgbClr val="4D4D4D"/>
                </a:solidFill>
                <a:latin typeface="Verdana"/>
                <a:cs typeface="Verdana"/>
              </a:rPr>
              <a:t>sum</a:t>
            </a:r>
            <a:endParaRPr sz="1550" dirty="0">
              <a:latin typeface="Verdana"/>
              <a:cs typeface="Verdana"/>
            </a:endParaRPr>
          </a:p>
          <a:p>
            <a:pPr algn="ctr">
              <a:lnSpc>
                <a:spcPts val="1845"/>
              </a:lnSpc>
            </a:pPr>
            <a:r>
              <a:rPr sz="1550" spc="-50" dirty="0">
                <a:solidFill>
                  <a:srgbClr val="4D4D4D"/>
                </a:solidFill>
                <a:latin typeface="Verdana"/>
                <a:cs typeface="Verdana"/>
              </a:rPr>
              <a:t>=</a:t>
            </a:r>
            <a:endParaRPr sz="1550" dirty="0">
              <a:latin typeface="Verdana"/>
              <a:cs typeface="Verdana"/>
            </a:endParaRPr>
          </a:p>
          <a:p>
            <a:pPr marL="143510" marR="134620" algn="ctr">
              <a:lnSpc>
                <a:spcPts val="1850"/>
              </a:lnSpc>
              <a:spcBef>
                <a:spcPts val="60"/>
              </a:spcBef>
            </a:pPr>
            <a:r>
              <a:rPr sz="1550" dirty="0">
                <a:solidFill>
                  <a:srgbClr val="4D4D4D"/>
                </a:solidFill>
                <a:latin typeface="Verdana"/>
                <a:cs typeface="Verdana"/>
              </a:rPr>
              <a:t>Maximum</a:t>
            </a:r>
            <a:r>
              <a:rPr sz="1550" spc="-80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50" spc="-20" dirty="0">
                <a:solidFill>
                  <a:srgbClr val="4D4D4D"/>
                </a:solidFill>
                <a:latin typeface="Verdana"/>
                <a:cs typeface="Verdana"/>
              </a:rPr>
              <a:t>grant </a:t>
            </a:r>
            <a:r>
              <a:rPr sz="1550" spc="-10" dirty="0">
                <a:solidFill>
                  <a:srgbClr val="4D4D4D"/>
                </a:solidFill>
                <a:latin typeface="Verdana"/>
                <a:cs typeface="Verdana"/>
              </a:rPr>
              <a:t>amount</a:t>
            </a:r>
            <a:endParaRPr sz="1550" dirty="0">
              <a:latin typeface="Verdana"/>
              <a:cs typeface="Verdana"/>
            </a:endParaRPr>
          </a:p>
        </p:txBody>
      </p:sp>
      <p:grpSp>
        <p:nvGrpSpPr>
          <p:cNvPr id="17" name="object 18">
            <a:extLst>
              <a:ext uri="{FF2B5EF4-FFF2-40B4-BE49-F238E27FC236}">
                <a16:creationId xmlns:a16="http://schemas.microsoft.com/office/drawing/2014/main" id="{A15BA91A-9E8A-6E71-DAAD-FD247BE3B214}"/>
              </a:ext>
            </a:extLst>
          </p:cNvPr>
          <p:cNvGrpSpPr/>
          <p:nvPr/>
        </p:nvGrpSpPr>
        <p:grpSpPr>
          <a:xfrm>
            <a:off x="9072500" y="2428494"/>
            <a:ext cx="781685" cy="1551940"/>
            <a:chOff x="9072500" y="2428494"/>
            <a:chExt cx="781685" cy="1551940"/>
          </a:xfrm>
        </p:grpSpPr>
        <p:sp>
          <p:nvSpPr>
            <p:cNvPr id="18" name="object 19">
              <a:extLst>
                <a:ext uri="{FF2B5EF4-FFF2-40B4-BE49-F238E27FC236}">
                  <a16:creationId xmlns:a16="http://schemas.microsoft.com/office/drawing/2014/main" id="{6BBC8109-FB81-4993-332A-4A714493A506}"/>
                </a:ext>
              </a:extLst>
            </p:cNvPr>
            <p:cNvSpPr/>
            <p:nvPr/>
          </p:nvSpPr>
          <p:spPr>
            <a:xfrm>
              <a:off x="9162288" y="2858262"/>
              <a:ext cx="658495" cy="254635"/>
            </a:xfrm>
            <a:custGeom>
              <a:avLst/>
              <a:gdLst/>
              <a:ahLst/>
              <a:cxnLst/>
              <a:rect l="l" t="t" r="r" b="b"/>
              <a:pathLst>
                <a:path w="658495" h="254635">
                  <a:moveTo>
                    <a:pt x="0" y="0"/>
                  </a:moveTo>
                  <a:lnTo>
                    <a:pt x="658342" y="254228"/>
                  </a:lnTo>
                </a:path>
              </a:pathLst>
            </a:custGeom>
            <a:ln w="6350">
              <a:solidFill>
                <a:srgbClr val="9215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20">
              <a:extLst>
                <a:ext uri="{FF2B5EF4-FFF2-40B4-BE49-F238E27FC236}">
                  <a16:creationId xmlns:a16="http://schemas.microsoft.com/office/drawing/2014/main" id="{C6A5F552-9502-00A4-F6C0-C9CB590C2026}"/>
                </a:ext>
              </a:extLst>
            </p:cNvPr>
            <p:cNvSpPr/>
            <p:nvPr/>
          </p:nvSpPr>
          <p:spPr>
            <a:xfrm>
              <a:off x="9162292" y="3082286"/>
              <a:ext cx="685165" cy="37465"/>
            </a:xfrm>
            <a:custGeom>
              <a:avLst/>
              <a:gdLst/>
              <a:ahLst/>
              <a:cxnLst/>
              <a:rect l="l" t="t" r="r" b="b"/>
              <a:pathLst>
                <a:path w="685165" h="37464">
                  <a:moveTo>
                    <a:pt x="685152" y="37325"/>
                  </a:moveTo>
                  <a:lnTo>
                    <a:pt x="0" y="0"/>
                  </a:lnTo>
                </a:path>
              </a:pathLst>
            </a:custGeom>
            <a:ln w="6350">
              <a:solidFill>
                <a:srgbClr val="9215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1">
              <a:extLst>
                <a:ext uri="{FF2B5EF4-FFF2-40B4-BE49-F238E27FC236}">
                  <a16:creationId xmlns:a16="http://schemas.microsoft.com/office/drawing/2014/main" id="{DFBC776B-54E5-152D-0CFC-0D797BC0CC38}"/>
                </a:ext>
              </a:extLst>
            </p:cNvPr>
            <p:cNvSpPr/>
            <p:nvPr/>
          </p:nvSpPr>
          <p:spPr>
            <a:xfrm>
              <a:off x="9171434" y="3132581"/>
              <a:ext cx="649605" cy="193040"/>
            </a:xfrm>
            <a:custGeom>
              <a:avLst/>
              <a:gdLst/>
              <a:ahLst/>
              <a:cxnLst/>
              <a:rect l="l" t="t" r="r" b="b"/>
              <a:pathLst>
                <a:path w="649604" h="193039">
                  <a:moveTo>
                    <a:pt x="649008" y="0"/>
                  </a:moveTo>
                  <a:lnTo>
                    <a:pt x="0" y="192468"/>
                  </a:lnTo>
                </a:path>
              </a:pathLst>
            </a:custGeom>
            <a:ln w="6350">
              <a:solidFill>
                <a:srgbClr val="9215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2">
              <a:extLst>
                <a:ext uri="{FF2B5EF4-FFF2-40B4-BE49-F238E27FC236}">
                  <a16:creationId xmlns:a16="http://schemas.microsoft.com/office/drawing/2014/main" id="{F0FA9139-6C94-9CED-6007-761899F36307}"/>
                </a:ext>
              </a:extLst>
            </p:cNvPr>
            <p:cNvSpPr/>
            <p:nvPr/>
          </p:nvSpPr>
          <p:spPr>
            <a:xfrm>
              <a:off x="9166853" y="3119627"/>
              <a:ext cx="680720" cy="427355"/>
            </a:xfrm>
            <a:custGeom>
              <a:avLst/>
              <a:gdLst/>
              <a:ahLst/>
              <a:cxnLst/>
              <a:rect l="l" t="t" r="r" b="b"/>
              <a:pathLst>
                <a:path w="680720" h="427354">
                  <a:moveTo>
                    <a:pt x="680135" y="0"/>
                  </a:moveTo>
                  <a:lnTo>
                    <a:pt x="0" y="426897"/>
                  </a:lnTo>
                </a:path>
              </a:pathLst>
            </a:custGeom>
            <a:ln w="6350">
              <a:solidFill>
                <a:srgbClr val="9215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3">
              <a:extLst>
                <a:ext uri="{FF2B5EF4-FFF2-40B4-BE49-F238E27FC236}">
                  <a16:creationId xmlns:a16="http://schemas.microsoft.com/office/drawing/2014/main" id="{6D8AF501-3AEF-C72B-CE20-C565F61291FE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072500" y="2970402"/>
              <a:ext cx="96520" cy="196341"/>
            </a:xfrm>
            <a:prstGeom prst="rect">
              <a:avLst/>
            </a:prstGeom>
          </p:spPr>
        </p:pic>
        <p:pic>
          <p:nvPicPr>
            <p:cNvPr id="23" name="object 24">
              <a:extLst>
                <a:ext uri="{FF2B5EF4-FFF2-40B4-BE49-F238E27FC236}">
                  <a16:creationId xmlns:a16="http://schemas.microsoft.com/office/drawing/2014/main" id="{6DFCC791-4B31-F59C-E297-F85377DC818A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072500" y="2753233"/>
              <a:ext cx="96520" cy="197103"/>
            </a:xfrm>
            <a:prstGeom prst="rect">
              <a:avLst/>
            </a:prstGeom>
          </p:spPr>
        </p:pic>
        <p:pic>
          <p:nvPicPr>
            <p:cNvPr id="24" name="object 25">
              <a:extLst>
                <a:ext uri="{FF2B5EF4-FFF2-40B4-BE49-F238E27FC236}">
                  <a16:creationId xmlns:a16="http://schemas.microsoft.com/office/drawing/2014/main" id="{6A1DDF21-EFAB-870A-67D3-99781B53546F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072753" y="3227197"/>
              <a:ext cx="91694" cy="196341"/>
            </a:xfrm>
            <a:prstGeom prst="rect">
              <a:avLst/>
            </a:prstGeom>
          </p:spPr>
        </p:pic>
        <p:pic>
          <p:nvPicPr>
            <p:cNvPr id="25" name="object 26">
              <a:extLst>
                <a:ext uri="{FF2B5EF4-FFF2-40B4-BE49-F238E27FC236}">
                  <a16:creationId xmlns:a16="http://schemas.microsoft.com/office/drawing/2014/main" id="{58C58E81-05C6-FF5D-DE1A-EC39F9FDA23A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077071" y="3448177"/>
              <a:ext cx="96520" cy="197104"/>
            </a:xfrm>
            <a:prstGeom prst="rect">
              <a:avLst/>
            </a:prstGeom>
          </p:spPr>
        </p:pic>
        <p:sp>
          <p:nvSpPr>
            <p:cNvPr id="26" name="object 27">
              <a:extLst>
                <a:ext uri="{FF2B5EF4-FFF2-40B4-BE49-F238E27FC236}">
                  <a16:creationId xmlns:a16="http://schemas.microsoft.com/office/drawing/2014/main" id="{AB270145-88E2-C33D-2A09-2C6D016A9D49}"/>
                </a:ext>
              </a:extLst>
            </p:cNvPr>
            <p:cNvSpPr/>
            <p:nvPr/>
          </p:nvSpPr>
          <p:spPr>
            <a:xfrm>
              <a:off x="9838563" y="2438019"/>
              <a:ext cx="6350" cy="1532890"/>
            </a:xfrm>
            <a:custGeom>
              <a:avLst/>
              <a:gdLst/>
              <a:ahLst/>
              <a:cxnLst/>
              <a:rect l="l" t="t" r="r" b="b"/>
              <a:pathLst>
                <a:path w="6350" h="1532889">
                  <a:moveTo>
                    <a:pt x="0" y="0"/>
                  </a:moveTo>
                  <a:lnTo>
                    <a:pt x="5842" y="1532394"/>
                  </a:lnTo>
                </a:path>
              </a:pathLst>
            </a:custGeom>
            <a:ln w="19050">
              <a:solidFill>
                <a:srgbClr val="9215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8">
            <a:extLst>
              <a:ext uri="{FF2B5EF4-FFF2-40B4-BE49-F238E27FC236}">
                <a16:creationId xmlns:a16="http://schemas.microsoft.com/office/drawing/2014/main" id="{FA9AA0A2-EEF4-5D47-ED5A-E6508D304918}"/>
              </a:ext>
            </a:extLst>
          </p:cNvPr>
          <p:cNvSpPr txBox="1"/>
          <p:nvPr/>
        </p:nvSpPr>
        <p:spPr>
          <a:xfrm>
            <a:off x="10026659" y="2671918"/>
            <a:ext cx="1099185" cy="9639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99200"/>
              </a:lnSpc>
              <a:spcBef>
                <a:spcPts val="105"/>
              </a:spcBef>
            </a:pPr>
            <a:r>
              <a:rPr sz="1550" dirty="0">
                <a:solidFill>
                  <a:srgbClr val="4D4D4D"/>
                </a:solidFill>
                <a:latin typeface="Verdana"/>
                <a:cs typeface="Verdana"/>
              </a:rPr>
              <a:t>Shares</a:t>
            </a:r>
            <a:r>
              <a:rPr sz="1550" spc="-80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50" spc="-25" dirty="0">
                <a:solidFill>
                  <a:srgbClr val="4D4D4D"/>
                </a:solidFill>
                <a:latin typeface="Verdana"/>
                <a:cs typeface="Verdana"/>
              </a:rPr>
              <a:t>of </a:t>
            </a:r>
            <a:r>
              <a:rPr sz="1550" dirty="0">
                <a:solidFill>
                  <a:srgbClr val="4D4D4D"/>
                </a:solidFill>
                <a:latin typeface="Verdana"/>
                <a:cs typeface="Verdana"/>
              </a:rPr>
              <a:t>the</a:t>
            </a:r>
            <a:r>
              <a:rPr sz="1550" spc="-40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50" spc="-20" dirty="0">
                <a:solidFill>
                  <a:srgbClr val="4D4D4D"/>
                </a:solidFill>
                <a:latin typeface="Verdana"/>
                <a:cs typeface="Verdana"/>
              </a:rPr>
              <a:t>lump </a:t>
            </a:r>
            <a:r>
              <a:rPr sz="1550" dirty="0">
                <a:solidFill>
                  <a:srgbClr val="4D4D4D"/>
                </a:solidFill>
                <a:latin typeface="Verdana"/>
                <a:cs typeface="Verdana"/>
              </a:rPr>
              <a:t>sum</a:t>
            </a:r>
            <a:r>
              <a:rPr sz="1550" spc="-55" dirty="0">
                <a:solidFill>
                  <a:srgbClr val="4D4D4D"/>
                </a:solidFill>
                <a:latin typeface="Verdana"/>
                <a:cs typeface="Verdana"/>
              </a:rPr>
              <a:t> </a:t>
            </a:r>
            <a:r>
              <a:rPr sz="1550" spc="-25" dirty="0">
                <a:solidFill>
                  <a:srgbClr val="4D4D4D"/>
                </a:solidFill>
                <a:latin typeface="Verdana"/>
                <a:cs typeface="Verdana"/>
              </a:rPr>
              <a:t>per </a:t>
            </a:r>
            <a:r>
              <a:rPr sz="1550" spc="-10" dirty="0">
                <a:solidFill>
                  <a:srgbClr val="4D4D4D"/>
                </a:solidFill>
                <a:latin typeface="Verdana"/>
                <a:cs typeface="Verdana"/>
              </a:rPr>
              <a:t>beneficiary</a:t>
            </a:r>
            <a:endParaRPr sz="1550" dirty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82740967"/>
      </p:ext>
    </p:extLst>
  </p:cSld>
  <p:clrMapOvr>
    <a:masterClrMapping/>
  </p:clrMapOvr>
</p:sld>
</file>

<file path=ppt/theme/theme1.xml><?xml version="1.0" encoding="utf-8"?>
<a:theme xmlns:a="http://schemas.openxmlformats.org/drawingml/2006/main" name="Font and logo master">
  <a:themeElements>
    <a:clrScheme name="Innovate UK theme">
      <a:dk1>
        <a:srgbClr val="2E2C61"/>
      </a:dk1>
      <a:lt1>
        <a:srgbClr val="FFFFFF"/>
      </a:lt1>
      <a:dk2>
        <a:srgbClr val="2E2C61"/>
      </a:dk2>
      <a:lt2>
        <a:srgbClr val="FFFFFF"/>
      </a:lt2>
      <a:accent1>
        <a:srgbClr val="BE2BBB"/>
      </a:accent1>
      <a:accent2>
        <a:srgbClr val="8A1A9B"/>
      </a:accent2>
      <a:accent3>
        <a:srgbClr val="67C04D"/>
      </a:accent3>
      <a:accent4>
        <a:srgbClr val="616161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ont master without logo">
  <a:themeElements>
    <a:clrScheme name="Innovate UK theme">
      <a:dk1>
        <a:srgbClr val="2E2C61"/>
      </a:dk1>
      <a:lt1>
        <a:srgbClr val="FFFFFF"/>
      </a:lt1>
      <a:dk2>
        <a:srgbClr val="2E2C61"/>
      </a:dk2>
      <a:lt2>
        <a:srgbClr val="FFFFFF"/>
      </a:lt2>
      <a:accent1>
        <a:srgbClr val="BE2BBB"/>
      </a:accent1>
      <a:accent2>
        <a:srgbClr val="8A1A9B"/>
      </a:accent2>
      <a:accent3>
        <a:srgbClr val="67C04D"/>
      </a:accent3>
      <a:accent4>
        <a:srgbClr val="616161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e24dfb7-a69e-40eb-b94f-44b9ca9c25ed" xsi:nil="true"/>
    <lcf76f155ced4ddcb4097134ff3c332f xmlns="74f390bb-360c-48b0-93f4-ee70ab145e86">
      <Terms xmlns="http://schemas.microsoft.com/office/infopath/2007/PartnerControls"/>
    </lcf76f155ced4ddcb4097134ff3c332f>
    <_dlc_DocId xmlns="36ebd4db-6f78-4d9b-a8bd-dda683c55855">6HYZPCKXR67N-904599621-165484</_dlc_DocId>
    <_dlc_DocIdUrl xmlns="36ebd4db-6f78-4d9b-a8bd-dda683c55855">
      <Url>https://ukri.sharepoint.com/sites/og_UKRO/_layouts/15/DocIdRedir.aspx?ID=6HYZPCKXR67N-904599621-165484</Url>
      <Description>6HYZPCKXR67N-904599621-165484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3530174739AF4F96212F895B41B814" ma:contentTypeVersion="22" ma:contentTypeDescription="Create a new document." ma:contentTypeScope="" ma:versionID="1534c7b8afa3438fb6265b0614498c53">
  <xsd:schema xmlns:xsd="http://www.w3.org/2001/XMLSchema" xmlns:xs="http://www.w3.org/2001/XMLSchema" xmlns:p="http://schemas.microsoft.com/office/2006/metadata/properties" xmlns:ns2="36ebd4db-6f78-4d9b-a8bd-dda683c55855" xmlns:ns3="74f390bb-360c-48b0-93f4-ee70ab145e86" xmlns:ns4="2e24dfb7-a69e-40eb-b94f-44b9ca9c25ed" targetNamespace="http://schemas.microsoft.com/office/2006/metadata/properties" ma:root="true" ma:fieldsID="23051ee2d6876c71584c14ceb5efa824" ns2:_="" ns3:_="" ns4:_="">
    <xsd:import namespace="36ebd4db-6f78-4d9b-a8bd-dda683c55855"/>
    <xsd:import namespace="74f390bb-360c-48b0-93f4-ee70ab145e86"/>
    <xsd:import namespace="2e24dfb7-a69e-40eb-b94f-44b9ca9c25e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2:SharedWithUsers" minOccurs="0"/>
                <xsd:element ref="ns2:SharedWithDetail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4:TaxCatchAll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ebd4db-6f78-4d9b-a8bd-dda683c5585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f390bb-360c-48b0-93f4-ee70ab145e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2f5dd817-92c5-4985-aefa-795407915ae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24dfb7-a69e-40eb-b94f-44b9ca9c25ed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d40697fe-e63d-4b13-b1ca-036afad04734}" ma:internalName="TaxCatchAll" ma:showField="CatchAllData" ma:web="36ebd4db-6f78-4d9b-a8bd-dda683c5585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49B0357E-C0D5-472F-B871-9DD5F020AE04}">
  <ds:schemaRefs>
    <ds:schemaRef ds:uri="http://purl.org/dc/dcmitype/"/>
    <ds:schemaRef ds:uri="http://purl.org/dc/terms/"/>
    <ds:schemaRef ds:uri="http://schemas.microsoft.com/office/2006/documentManagement/types"/>
    <ds:schemaRef ds:uri="08ae36fd-69e6-42c8-a43a-24f752d9271f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2e24dfb7-a69e-40eb-b94f-44b9ca9c25ed"/>
    <ds:schemaRef ds:uri="http://schemas.microsoft.com/office/2006/metadata/properties"/>
    <ds:schemaRef ds:uri="22f95ef4-9219-452f-b4bc-b5e35d7621c6"/>
    <ds:schemaRef ds:uri="83c8d43a-8591-4fb4-bfef-ee54c449d08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9A00723-9C22-41A2-BB4B-6E71C75871FE}"/>
</file>

<file path=customXml/itemProps3.xml><?xml version="1.0" encoding="utf-8"?>
<ds:datastoreItem xmlns:ds="http://schemas.openxmlformats.org/officeDocument/2006/customXml" ds:itemID="{CB2B30A0-398A-47B8-A2C0-D3341F0C6C7E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5EA9EAD7-0634-47BC-BD3B-880CCA6879A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6001</TotalTime>
  <Words>2227</Words>
  <Application>Microsoft Macintosh PowerPoint</Application>
  <PresentationFormat>Widescreen</PresentationFormat>
  <Paragraphs>453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Apple SD Gothic Neo Light</vt:lpstr>
      <vt:lpstr>Arial</vt:lpstr>
      <vt:lpstr>Calibri</vt:lpstr>
      <vt:lpstr>Times New Roman</vt:lpstr>
      <vt:lpstr>Verdana</vt:lpstr>
      <vt:lpstr>Webdings</vt:lpstr>
      <vt:lpstr>Wingdings</vt:lpstr>
      <vt:lpstr>Font and logo master</vt:lpstr>
      <vt:lpstr>Font master without logo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Philip Millard</dc:creator>
  <cp:lastModifiedBy>Christopher Young - Innovate UK UKRI</cp:lastModifiedBy>
  <cp:revision>180</cp:revision>
  <dcterms:created xsi:type="dcterms:W3CDTF">2019-09-17T08:04:08Z</dcterms:created>
  <dcterms:modified xsi:type="dcterms:W3CDTF">2025-12-08T12:50:13Z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0x0101004C3530174739AF4F96212F895B41B814</vt:lpwstr>
  </property>
  <property fmtid="{D5CDD505-2E9C-101B-9397-08002B2CF9AE}" pid="3" name="MediaServiceImageTags">
    <vt:lpwstr/>
  </property>
  <property fmtid="{D5CDD505-2E9C-101B-9397-08002B2CF9AE}" pid="4" name="_dlc_DocIdItemGuid">
    <vt:lpwstr>f8bbfe56-48d2-47a2-8c3f-346eb5b8ad07</vt:lpwstr>
  </property>
</Properties>
</file>