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B_233F3864.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7_B004138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5"/>
    <p:sldMasterId id="2147483682" r:id="rId6"/>
  </p:sldMasterIdLst>
  <p:notesMasterIdLst>
    <p:notesMasterId r:id="rId20"/>
  </p:notesMasterIdLst>
  <p:sldIdLst>
    <p:sldId id="257" r:id="rId7"/>
    <p:sldId id="285" r:id="rId8"/>
    <p:sldId id="323" r:id="rId9"/>
    <p:sldId id="321" r:id="rId10"/>
    <p:sldId id="324" r:id="rId11"/>
    <p:sldId id="280" r:id="rId12"/>
    <p:sldId id="256" r:id="rId13"/>
    <p:sldId id="281" r:id="rId14"/>
    <p:sldId id="282" r:id="rId15"/>
    <p:sldId id="283" r:id="rId16"/>
    <p:sldId id="320" r:id="rId17"/>
    <p:sldId id="284"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97"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770" userDrawn="1">
          <p15:clr>
            <a:srgbClr val="A4A3A4"/>
          </p15:clr>
        </p15:guide>
        <p15:guide id="8" pos="9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F5080C-50E8-E7E0-1A1F-FB4AF3BD6EB9}" name="Tom Crawley - UKRI" initials="TC" userId="S::Tom.Crawley@ukri.org::3db31190-fa68-48e2-bc03-45597ef0516e" providerId="AD"/>
  <p188:author id="{6FB0DD59-11E8-DBE2-450F-D4E272B69D6D}" name="Emily Clarke - UKRI" initials="EU" userId="S::emily.clarke@ukri.org::26768b95-8169-4217-b301-523483200d87" providerId="AD"/>
  <p188:author id="{452F895D-6CC6-EC15-E7C8-65D0B9BA81DA}" name="Laura Joiner - UKRI" initials="LJ" userId="S::Laura.Joiner@ukri.org::4e04eae4-b71f-4723-80d1-4535137e9148" providerId="AD"/>
  <p188:author id="{D97FA7FE-BC5A-6586-2517-752D230B384E}" name="Ludovica Grossi - UKRI" initials="LG" userId="S::Ludovica.Grossi@ukri.org::7c070e0e-5ac5-451b-9a70-796705f98a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E2D62"/>
    <a:srgbClr val="676767"/>
    <a:srgbClr val="FBBB10"/>
    <a:srgbClr val="E94D36"/>
    <a:srgbClr val="34D5AE"/>
    <a:srgbClr val="BE2BBB"/>
    <a:srgbClr val="FFFFFF"/>
    <a:srgbClr val="008AAD"/>
    <a:srgbClr val="003088"/>
    <a:srgbClr val="3E8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323"/>
        <p:guide pos="325"/>
        <p:guide orient="horz" pos="3997"/>
        <p:guide pos="7355"/>
        <p:guide pos="3840"/>
        <p:guide orient="horz" pos="935"/>
        <p:guide orient="horz" pos="3770"/>
        <p:guide pos="9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Joiner - UKRI" userId="4e04eae4-b71f-4723-80d1-4535137e9148" providerId="ADAL" clId="{088CB4E0-9768-45AD-86A5-5F6DCBEAF946}"/>
    <pc:docChg chg="mod modSld">
      <pc:chgData name="Laura Joiner - UKRI" userId="4e04eae4-b71f-4723-80d1-4535137e9148" providerId="ADAL" clId="{088CB4E0-9768-45AD-86A5-5F6DCBEAF946}" dt="2026-03-03T10:27:28.240" v="2" actId="33475"/>
      <pc:docMkLst>
        <pc:docMk/>
      </pc:docMkLst>
      <pc:sldChg chg="modSp mod">
        <pc:chgData name="Laura Joiner - UKRI" userId="4e04eae4-b71f-4723-80d1-4535137e9148" providerId="ADAL" clId="{088CB4E0-9768-45AD-86A5-5F6DCBEAF946}" dt="2026-03-03T10:27:25.168" v="1" actId="13926"/>
        <pc:sldMkLst>
          <pc:docMk/>
          <pc:sldMk cId="870570310" sldId="281"/>
        </pc:sldMkLst>
        <pc:spChg chg="mod">
          <ac:chgData name="Laura Joiner - UKRI" userId="4e04eae4-b71f-4723-80d1-4535137e9148" providerId="ADAL" clId="{088CB4E0-9768-45AD-86A5-5F6DCBEAF946}" dt="2026-03-03T10:27:25.168" v="1" actId="13926"/>
          <ac:spMkLst>
            <pc:docMk/>
            <pc:sldMk cId="870570310" sldId="281"/>
            <ac:spMk id="3" creationId="{191F67DB-0F85-72AC-D9FF-437AD86039C6}"/>
          </ac:spMkLst>
        </pc:spChg>
      </pc:sldChg>
      <pc:sldChg chg="modSp mod">
        <pc:chgData name="Laura Joiner - UKRI" userId="4e04eae4-b71f-4723-80d1-4535137e9148" providerId="ADAL" clId="{088CB4E0-9768-45AD-86A5-5F6DCBEAF946}" dt="2026-03-03T10:27:18.797" v="0" actId="13926"/>
        <pc:sldMkLst>
          <pc:docMk/>
          <pc:sldMk cId="1621829684" sldId="321"/>
        </pc:sldMkLst>
        <pc:spChg chg="mod">
          <ac:chgData name="Laura Joiner - UKRI" userId="4e04eae4-b71f-4723-80d1-4535137e9148" providerId="ADAL" clId="{088CB4E0-9768-45AD-86A5-5F6DCBEAF946}" dt="2026-03-03T10:27:18.797" v="0" actId="13926"/>
          <ac:spMkLst>
            <pc:docMk/>
            <pc:sldMk cId="1621829684" sldId="321"/>
            <ac:spMk id="3" creationId="{BB5F2D54-04B2-96A6-CEC5-E2818F3BFF8F}"/>
          </ac:spMkLst>
        </pc:spChg>
      </pc:sldChg>
    </pc:docChg>
  </pc:docChgLst>
</pc:chgInfo>
</file>

<file path=ppt/comments/modernComment_117_B0041383.xml><?xml version="1.0" encoding="utf-8"?>
<p188:cmLst xmlns:a="http://schemas.openxmlformats.org/drawingml/2006/main" xmlns:r="http://schemas.openxmlformats.org/officeDocument/2006/relationships" xmlns:p188="http://schemas.microsoft.com/office/powerpoint/2018/8/main">
  <p188:cm id="{1F55C096-01A2-44DB-9114-FB2D98A48D8A}" authorId="{6FB0DD59-11E8-DBE2-450F-D4E272B69D6D}" created="2025-12-05T08:49:15.600">
    <ac:txMkLst xmlns:ac="http://schemas.microsoft.com/office/drawing/2013/main/command">
      <pc:docMk xmlns:pc="http://schemas.microsoft.com/office/powerpoint/2013/main/command"/>
      <pc:sldMk xmlns:pc="http://schemas.microsoft.com/office/powerpoint/2013/main/command" cId="2953057155" sldId="279"/>
      <ac:spMk id="6" creationId="{A8E48954-942C-1C4C-818E-BEF11B1D1890}"/>
      <ac:txMk cp="0" len="9">
        <ac:context len="10" hash="983341056"/>
      </ac:txMk>
    </ac:txMkLst>
    <p188:pos x="3028708" y="241139"/>
    <p188:replyLst>
      <p188:reply id="{1A20E070-D47E-418B-9FD8-644E44908AFB}" authorId="{D97FA7FE-BC5A-6586-2517-752D230B384E}" created="2025-12-05T12:50:59.850">
        <p188:txBody>
          <a:bodyPr/>
          <a:lstStyle/>
          <a:p>
            <a:r>
              <a:rPr lang="en-GB"/>
              <a:t>This is done. Closing this thread</a:t>
            </a:r>
          </a:p>
        </p188:txBody>
      </p188:reply>
    </p188:replyLst>
    <p188:txBody>
      <a:bodyPr/>
      <a:lstStyle/>
      <a:p>
        <a:r>
          <a:rPr lang="en-GB"/>
          <a:t>Should we add here some pointers for how to keep up-to-date on HE?
Link to sign up to NCP newsletters
Reminder of Portal and IUK Global Hub
Follow UKRO, and NCPs, on LinkedIn</a:t>
        </a:r>
      </a:p>
    </p188:txBody>
  </p188:cm>
</p188:cmLst>
</file>

<file path=ppt/comments/modernComment_11B_233F3864.xml><?xml version="1.0" encoding="utf-8"?>
<p188:cmLst xmlns:a="http://schemas.openxmlformats.org/drawingml/2006/main" xmlns:r="http://schemas.openxmlformats.org/officeDocument/2006/relationships" xmlns:p188="http://schemas.microsoft.com/office/powerpoint/2018/8/main">
  <p188:cm id="{F7ED5A52-E592-41C6-84A6-FB99C02097C8}" authorId="{D97FA7FE-BC5A-6586-2517-752D230B384E}" created="2025-12-05T10:46:45.438">
    <ac:txMkLst xmlns:ac="http://schemas.microsoft.com/office/drawing/2013/main/command">
      <pc:docMk xmlns:pc="http://schemas.microsoft.com/office/powerpoint/2013/main/command"/>
      <pc:sldMk xmlns:pc="http://schemas.microsoft.com/office/powerpoint/2013/main/command" cId="591345764" sldId="283"/>
      <ac:spMk id="3" creationId="{491B4855-F102-79EC-FB1A-9660892AD43D}"/>
      <ac:txMk cp="121" len="4">
        <ac:context len="422" hash="358763633"/>
      </ac:txMk>
    </ac:txMkLst>
    <p188:pos x="6623556" y="1137718"/>
    <p188:replyLst>
      <p188:reply id="{48B03D1A-FE20-4BFA-A0A1-1A41A34D0019}" authorId="{6FB0DD59-11E8-DBE2-450F-D4E272B69D6D}" created="2025-12-05T11:19:14.225">
        <p188:txBody>
          <a:bodyPr/>
          <a:lstStyle/>
          <a:p>
            <a:r>
              <a:rPr lang="en-US"/>
              <a:t>As we've been discussing in team meetings, its a soft transition from UKRO to UKRI, so in this event there will be the odd reference to UKRO (eg the portal), but as the slides say we're moving to integrated NCP services across UKRI - so start referring to yourselves as NCPs, and you're organisational identity is UKRI</a:t>
            </a:r>
          </a:p>
        </p188:txBody>
        <p188:extLst>
          <p:ext xmlns:p="http://schemas.openxmlformats.org/presentationml/2006/main" uri="{57CB4572-C831-44C2-8A1C-0ADB6CCDFE69}">
            <p223:reactions xmlns:p223="http://schemas.microsoft.com/office/powerpoint/2022/03/main">
              <p223:rxn type="👍">
                <p223:instance time="2025-12-05T12:42:48.515" authorId="{D97FA7FE-BC5A-6586-2517-752D230B384E}"/>
              </p223:rxn>
            </p223:reactions>
          </p:ext>
        </p188:extLst>
      </p188:reply>
      <p188:reply id="{6E60D71D-CD96-45A2-9D8B-AE62B3864A27}" authorId="{D97FA7FE-BC5A-6586-2517-752D230B384E}" created="2025-12-05T12:43:34.259">
        <p188:txBody>
          <a:bodyPr/>
          <a:lstStyle/>
          <a:p>
            <a:r>
              <a:rPr lang="en-GB"/>
              <a:t>Got it, thanks. Closing this thread</a:t>
            </a:r>
          </a:p>
        </p188:txBody>
        <p188:extLst>
          <p:ext xmlns:p="http://schemas.openxmlformats.org/presentationml/2006/main" uri="{57CB4572-C831-44C2-8A1C-0ADB6CCDFE69}">
            <p223:reactions xmlns:p223="http://schemas.microsoft.com/office/powerpoint/2022/03/main">
              <p223:rxn type="👍">
                <p223:instance time="2025-12-05T13:09:49.948" authorId="{6FB0DD59-11E8-DBE2-450F-D4E272B69D6D}"/>
              </p223:rxn>
            </p223:reactions>
          </p:ext>
        </p188:extLst>
      </p188:reply>
    </p188:replyLst>
    <p188:txBody>
      <a:bodyPr/>
      <a:lstStyle/>
      <a:p>
        <a:r>
          <a:rPr lang="en-GB"/>
          <a:t>[@Emily Clarke - UKRI] could you let us know what is the final comms strategy on this? Are we calling ourselves UKRO for the purpose of this event or not? Any clarification on this before the event would be super</a:t>
        </a:r>
      </a:p>
    </p188:txBody>
  </p188:cm>
  <p188:cm id="{5A1ED7AB-6080-4FD9-87C0-82924DB23B1D}" authorId="{D97FA7FE-BC5A-6586-2517-752D230B384E}" created="2025-12-05T10:47:50.353">
    <ac:txMkLst xmlns:ac="http://schemas.microsoft.com/office/drawing/2013/main/command">
      <pc:docMk xmlns:pc="http://schemas.microsoft.com/office/powerpoint/2013/main/command"/>
      <pc:sldMk xmlns:pc="http://schemas.microsoft.com/office/powerpoint/2013/main/command" cId="591345764" sldId="283"/>
      <ac:spMk id="3" creationId="{491B4855-F102-79EC-FB1A-9660892AD43D}"/>
      <ac:txMk cp="243" len="11">
        <ac:context len="422" hash="358763633"/>
      </ac:txMk>
    </ac:txMkLst>
    <p188:pos x="2452772" y="3563678"/>
    <p188:replyLst>
      <p188:reply id="{3E159288-F93D-4427-AC5F-20D569F6EE7D}" authorId="{6FB0DD59-11E8-DBE2-450F-D4E272B69D6D}" created="2025-12-05T11:16:58.864">
        <p188:txBody>
          <a:bodyPr/>
          <a:lstStyle/>
          <a:p>
            <a:r>
              <a:rPr lang="en-US"/>
              <a:t>We agreed its the UKRO Portal until we make the wider web changes, then yes it will change at that point</a:t>
            </a:r>
          </a:p>
        </p188:txBody>
        <p188:extLst>
          <p:ext xmlns:p="http://schemas.openxmlformats.org/presentationml/2006/main" uri="{57CB4572-C831-44C2-8A1C-0ADB6CCDFE69}">
            <p223:reactions xmlns:p223="http://schemas.microsoft.com/office/powerpoint/2022/03/main">
              <p223:rxn type="👍">
                <p223:instance time="2025-12-05T12:43:07.411" authorId="{D97FA7FE-BC5A-6586-2517-752D230B384E}"/>
              </p223:rxn>
            </p223:reactions>
          </p:ext>
        </p188:extLst>
      </p188:reply>
      <p188:reply id="{F6FDB2F6-08E5-47F3-B777-A76E51803989}" authorId="{D97FA7FE-BC5A-6586-2517-752D230B384E}" created="2025-12-05T12:43:28.683">
        <p188:txBody>
          <a:bodyPr/>
          <a:lstStyle/>
          <a:p>
            <a:r>
              <a:rPr lang="en-GB"/>
              <a:t>Got it, thanks. Closing this thread</a:t>
            </a:r>
          </a:p>
        </p188:txBody>
        <p188:extLst>
          <p:ext xmlns:p="http://schemas.openxmlformats.org/presentationml/2006/main" uri="{57CB4572-C831-44C2-8A1C-0ADB6CCDFE69}">
            <p223:reactions xmlns:p223="http://schemas.microsoft.com/office/powerpoint/2022/03/main">
              <p223:rxn type="👍">
                <p223:instance time="2025-12-05T13:08:56.820" authorId="{6FB0DD59-11E8-DBE2-450F-D4E272B69D6D}"/>
              </p223:rxn>
            </p223:reactions>
          </p:ext>
        </p188:extLst>
      </p188:reply>
      <p188:reply id="{2B016D30-E76B-459D-9651-E6E1A9906E16}" authorId="{6FB0DD59-11E8-DBE2-450F-D4E272B69D6D}" created="2025-12-05T13:09:45.760">
        <p188:txBody>
          <a:bodyPr/>
          <a:lstStyle/>
          <a:p>
            <a:r>
              <a:rPr lang="en-GB"/>
              <a:t>Let's keep discussing as a team, we may want to revise the messaging depending how the Imperial event goes, so please do keep asking questions</a:t>
            </a:r>
          </a:p>
        </p188:txBody>
      </p188:reply>
    </p188:replyLst>
    <p188:txBody>
      <a:bodyPr/>
      <a:lstStyle/>
      <a:p>
        <a:r>
          <a:rPr lang="en-GB"/>
          <a:t>[@Emily Clarke - UKRI] again a clarification on the comms strategy for this would be appreciated - do we still call this “the UKRO portal” or is there a different way we should refer to 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38506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13833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46735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47151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302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156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3413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506706" y="425037"/>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523693" y="1825625"/>
            <a:ext cx="10515600" cy="3775075"/>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318894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AAC-15D6-C347-8D92-4E63B1E04FBE}"/>
              </a:ext>
            </a:extLst>
          </p:cNvPr>
          <p:cNvSpPr txBox="1"/>
          <p:nvPr userDrawn="1"/>
        </p:nvSpPr>
        <p:spPr>
          <a:xfrm>
            <a:off x="403341" y="345182"/>
            <a:ext cx="6356456"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Headline</a:t>
            </a:r>
          </a:p>
        </p:txBody>
      </p:sp>
      <p:sp>
        <p:nvSpPr>
          <p:cNvPr id="4" name="Rectangle 3">
            <a:extLst>
              <a:ext uri="{FF2B5EF4-FFF2-40B4-BE49-F238E27FC236}">
                <a16:creationId xmlns:a16="http://schemas.microsoft.com/office/drawing/2014/main" id="{23B1331F-0BD7-CA42-AD59-82D068CA2028}"/>
              </a:ext>
            </a:extLst>
          </p:cNvPr>
          <p:cNvSpPr/>
          <p:nvPr userDrawn="1"/>
        </p:nvSpPr>
        <p:spPr>
          <a:xfrm>
            <a:off x="416314" y="1387942"/>
            <a:ext cx="8660451" cy="3416320"/>
          </a:xfrm>
          <a:prstGeom prst="rect">
            <a:avLst/>
          </a:prstGeom>
        </p:spPr>
        <p:txBody>
          <a:bodyPr wrap="square">
            <a:spAutoFit/>
          </a:bodyPr>
          <a:lstStyle/>
          <a:p>
            <a:r>
              <a:rPr lang="en-GB" sz="2400" err="1">
                <a:solidFill>
                  <a:srgbClr val="626262"/>
                </a:solidFill>
                <a:latin typeface="Arial" panose="020B0604020202020204" pitchFamily="34" charset="0"/>
                <a:cs typeface="Arial" panose="020B0604020202020204" pitchFamily="34" charset="0"/>
              </a:rPr>
              <a:t>Quisque</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sagittis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purus</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volutpat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consequat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nunc</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congue</a:t>
            </a:r>
            <a:r>
              <a:rPr lang="en-GB" sz="2400">
                <a:solidFill>
                  <a:srgbClr val="626262"/>
                </a:solidFill>
                <a:latin typeface="Arial" panose="020B0604020202020204" pitchFamily="34" charset="0"/>
                <a:cs typeface="Arial" panose="020B0604020202020204" pitchFamily="34" charset="0"/>
              </a:rPr>
              <a:t> nisi vitae </a:t>
            </a:r>
            <a:r>
              <a:rPr lang="en-GB" sz="2400" err="1">
                <a:solidFill>
                  <a:srgbClr val="626262"/>
                </a:solidFill>
                <a:latin typeface="Arial" panose="020B0604020202020204" pitchFamily="34" charset="0"/>
                <a:cs typeface="Arial" panose="020B0604020202020204" pitchFamily="34" charset="0"/>
              </a:rPr>
              <a:t>suscipit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tellus</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 </a:t>
            </a:r>
            <a:r>
              <a:rPr lang="en-GB" sz="2400" err="1">
                <a:solidFill>
                  <a:srgbClr val="626262"/>
                </a:solidFill>
                <a:latin typeface="Arial" panose="020B0604020202020204" pitchFamily="34" charset="0"/>
                <a:cs typeface="Arial" panose="020B0604020202020204" pitchFamily="34" charset="0"/>
              </a:rPr>
              <a:t>diam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maecenas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sed</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enim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viverra</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aliquet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eget</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tellus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cras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adipiscing</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enim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eu</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turpis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egestas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pretium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aenean</a:t>
            </a:r>
            <a:r>
              <a:rPr lang="en-GB" sz="2400">
                <a:solidFill>
                  <a:srgbClr val="626262"/>
                </a:solidFill>
                <a:latin typeface="Arial" panose="020B0604020202020204" pitchFamily="34" charset="0"/>
                <a:cs typeface="Arial" panose="020B0604020202020204" pitchFamily="34" charset="0"/>
              </a:rPr>
              <a:t> pharetra magna ac </a:t>
            </a:r>
            <a:r>
              <a:rPr lang="en-GB" sz="2400" err="1">
                <a:solidFill>
                  <a:srgbClr val="626262"/>
                </a:solidFill>
                <a:latin typeface="Arial" panose="020B0604020202020204" pitchFamily="34" charset="0"/>
                <a:cs typeface="Arial" panose="020B0604020202020204" pitchFamily="34" charset="0"/>
              </a:rPr>
              <a:t>placerat</a:t>
            </a:r>
            <a:r>
              <a:rPr lang="en-GB" sz="2400">
                <a:solidFill>
                  <a:srgbClr val="626262"/>
                </a:solidFill>
                <a:latin typeface="Arial" panose="020B0604020202020204" pitchFamily="34" charset="0"/>
                <a:cs typeface="Arial" panose="020B0604020202020204" pitchFamily="34" charset="0"/>
              </a:rPr>
              <a:t> vestibulum </a:t>
            </a:r>
            <a:r>
              <a:rPr lang="en-GB" sz="2400" err="1">
                <a:solidFill>
                  <a:srgbClr val="626262"/>
                </a:solidFill>
                <a:latin typeface="Arial" panose="020B0604020202020204" pitchFamily="34" charset="0"/>
                <a:cs typeface="Arial" panose="020B0604020202020204" pitchFamily="34" charset="0"/>
              </a:rPr>
              <a:t>lectus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ultrices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eros</a:t>
            </a:r>
            <a:r>
              <a:rPr lang="en-GB" sz="2400">
                <a:solidFill>
                  <a:srgbClr val="626262"/>
                </a:solidFill>
                <a:latin typeface="Arial" panose="020B0604020202020204" pitchFamily="34" charset="0"/>
                <a:cs typeface="Arial" panose="020B0604020202020204" pitchFamily="34" charset="0"/>
              </a:rPr>
              <a:t> in cursus </a:t>
            </a:r>
            <a:r>
              <a:rPr lang="en-GB" sz="2400" err="1">
                <a:solidFill>
                  <a:srgbClr val="626262"/>
                </a:solidFill>
                <a:latin typeface="Arial" panose="020B0604020202020204" pitchFamily="34" charset="0"/>
                <a:cs typeface="Arial" panose="020B0604020202020204" pitchFamily="34" charset="0"/>
              </a:rPr>
              <a:t>turpis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massa</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tincidunt</a:t>
            </a:r>
            <a:r>
              <a:rPr lang="en-GB" sz="2400">
                <a:solidFill>
                  <a:srgbClr val="626262"/>
                </a:solidFill>
                <a:latin typeface="Arial" panose="020B0604020202020204" pitchFamily="34" charset="0"/>
                <a:cs typeface="Arial" panose="020B0604020202020204" pitchFamily="34" charset="0"/>
              </a:rPr>
              <a:t> dui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ornare</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lectus</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est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placerat</a:t>
            </a:r>
            <a:r>
              <a:rPr lang="en-GB" sz="2400">
                <a:solidFill>
                  <a:srgbClr val="626262"/>
                </a:solidFill>
                <a:latin typeface="Arial" panose="020B0604020202020204" pitchFamily="34" charset="0"/>
                <a:cs typeface="Arial" panose="020B0604020202020204" pitchFamily="34" charset="0"/>
              </a:rPr>
              <a:t> in </a:t>
            </a:r>
            <a:r>
              <a:rPr lang="en-GB" sz="2400" err="1">
                <a:solidFill>
                  <a:srgbClr val="626262"/>
                </a:solidFill>
                <a:latin typeface="Arial" panose="020B0604020202020204" pitchFamily="34" charset="0"/>
                <a:cs typeface="Arial" panose="020B0604020202020204" pitchFamily="34" charset="0"/>
              </a:rPr>
              <a:t>egestas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erat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imperdiet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sed</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euismod</a:t>
            </a:r>
            <a:r>
              <a:rPr lang="en-GB" sz="2400">
                <a:solidFill>
                  <a:srgbClr val="626262"/>
                </a:solidFill>
                <a:latin typeface="Arial" panose="020B0604020202020204" pitchFamily="34" charset="0"/>
                <a:cs typeface="Arial" panose="020B0604020202020204" pitchFamily="34" charset="0"/>
              </a:rPr>
              <a:t> nisi porta lorem </a:t>
            </a:r>
            <a:r>
              <a:rPr lang="en-GB" sz="2400" err="1">
                <a:solidFill>
                  <a:srgbClr val="626262"/>
                </a:solidFill>
                <a:latin typeface="Arial" panose="020B0604020202020204" pitchFamily="34" charset="0"/>
                <a:cs typeface="Arial" panose="020B0604020202020204" pitchFamily="34" charset="0"/>
              </a:rPr>
              <a:t>mollis</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aliquam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porttitor</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leo</a:t>
            </a:r>
            <a:r>
              <a:rPr lang="en-GB" sz="2400">
                <a:solidFill>
                  <a:srgbClr val="626262"/>
                </a:solidFill>
                <a:latin typeface="Arial" panose="020B0604020202020204" pitchFamily="34" charset="0"/>
                <a:cs typeface="Arial" panose="020B0604020202020204" pitchFamily="34" charset="0"/>
              </a:rPr>
              <a:t> a </a:t>
            </a:r>
            <a:r>
              <a:rPr lang="en-GB" sz="2400" err="1">
                <a:solidFill>
                  <a:srgbClr val="626262"/>
                </a:solidFill>
                <a:latin typeface="Arial" panose="020B0604020202020204" pitchFamily="34" charset="0"/>
                <a:cs typeface="Arial" panose="020B0604020202020204" pitchFamily="34" charset="0"/>
              </a:rPr>
              <a:t>diam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sollicitudin</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tempor</a:t>
            </a:r>
            <a:r>
              <a:rPr lang="en-GB" sz="2400" b="1">
                <a:solidFill>
                  <a:srgbClr val="626262"/>
                </a:solidFill>
                <a:latin typeface="Arial" panose="020B0604020202020204" pitchFamily="34" charset="0"/>
                <a:cs typeface="Arial" panose="020B0604020202020204" pitchFamily="34" charset="0"/>
              </a:rPr>
              <a:t>.</a:t>
            </a:r>
            <a:endParaRPr lang="en-GB" sz="240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68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4EF0F-7C0F-0784-9D99-06EDE5C2D471}"/>
              </a:ext>
            </a:extLst>
          </p:cNvPr>
          <p:cNvSpPr>
            <a:spLocks noGrp="1"/>
          </p:cNvSpPr>
          <p:nvPr>
            <p:ph type="dt" sz="half" idx="10"/>
          </p:nvPr>
        </p:nvSpPr>
        <p:spPr/>
        <p:txBody>
          <a:bodyPr/>
          <a:lstStyle/>
          <a:p>
            <a:fld id="{9537A337-B8C7-4936-BE7E-441C13CEE99F}" type="datetimeFigureOut">
              <a:rPr lang="en-GB" smtClean="0"/>
              <a:t>03/03/2026</a:t>
            </a:fld>
            <a:endParaRPr lang="en-GB"/>
          </a:p>
        </p:txBody>
      </p:sp>
      <p:sp>
        <p:nvSpPr>
          <p:cNvPr id="3" name="Footer Placeholder 2">
            <a:extLst>
              <a:ext uri="{FF2B5EF4-FFF2-40B4-BE49-F238E27FC236}">
                <a16:creationId xmlns:a16="http://schemas.microsoft.com/office/drawing/2014/main" id="{CBB6E113-2AA0-DE04-B3A4-4697B7E237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FA4CBD-8755-6494-D112-19C8AF34F4B4}"/>
              </a:ext>
            </a:extLst>
          </p:cNvPr>
          <p:cNvSpPr>
            <a:spLocks noGrp="1"/>
          </p:cNvSpPr>
          <p:nvPr>
            <p:ph type="sldNum" sz="quarter" idx="12"/>
          </p:nvPr>
        </p:nvSpPr>
        <p:spPr/>
        <p:txBody>
          <a:bodyPr/>
          <a:lstStyle/>
          <a:p>
            <a:fld id="{E72287AC-01F2-4235-92C7-9B8E259F911F}" type="slidenum">
              <a:rPr lang="en-GB" smtClean="0"/>
              <a:t>‹#›</a:t>
            </a:fld>
            <a:endParaRPr lang="en-GB"/>
          </a:p>
        </p:txBody>
      </p:sp>
    </p:spTree>
    <p:extLst>
      <p:ext uri="{BB962C8B-B14F-4D97-AF65-F5344CB8AC3E}">
        <p14:creationId xmlns:p14="http://schemas.microsoft.com/office/powerpoint/2010/main" val="235586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46242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60035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701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5958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278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a:xfrm>
            <a:off x="523693"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a:xfrm>
            <a:off x="523693" y="1825625"/>
            <a:ext cx="10515600" cy="377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81919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7112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9483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60623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7689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2448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378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3658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8997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50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a:xfrm>
            <a:off x="506706" y="425037"/>
            <a:ext cx="10515600" cy="1325563"/>
          </a:xfrm>
        </p:spPr>
        <p:txBody>
          <a:bodyPr>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91D7F1A5-6600-4ADB-8F08-6AC5EF5763AF}"/>
              </a:ext>
            </a:extLst>
          </p:cNvPr>
          <p:cNvSpPr>
            <a:spLocks noGrp="1"/>
          </p:cNvSpPr>
          <p:nvPr>
            <p:ph idx="1"/>
          </p:nvPr>
        </p:nvSpPr>
        <p:spPr>
          <a:xfrm>
            <a:off x="523693" y="1825625"/>
            <a:ext cx="10515600" cy="377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2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
        <p:nvSpPr>
          <p:cNvPr id="5" name="Title 1">
            <a:extLst>
              <a:ext uri="{FF2B5EF4-FFF2-40B4-BE49-F238E27FC236}">
                <a16:creationId xmlns:a16="http://schemas.microsoft.com/office/drawing/2014/main" id="{E0DC9A56-4728-4E36-B3BE-F828F61377A4}"/>
              </a:ext>
            </a:extLst>
          </p:cNvPr>
          <p:cNvSpPr>
            <a:spLocks noGrp="1"/>
          </p:cNvSpPr>
          <p:nvPr>
            <p:ph type="title"/>
          </p:nvPr>
        </p:nvSpPr>
        <p:spPr>
          <a:xfrm>
            <a:off x="506706" y="425037"/>
            <a:ext cx="10515600" cy="1325563"/>
          </a:xfrm>
        </p:spPr>
        <p:txBody>
          <a:bodyPr>
            <a:normAutofit/>
          </a:bodyPr>
          <a:lstStyle>
            <a:lvl1pPr>
              <a:defRPr sz="3200"/>
            </a:lvl1pPr>
          </a:lstStyle>
          <a:p>
            <a:r>
              <a:rPr lang="en-US"/>
              <a:t>Click to edit Master title style</a:t>
            </a:r>
          </a:p>
        </p:txBody>
      </p:sp>
      <p:sp>
        <p:nvSpPr>
          <p:cNvPr id="6" name="Content Placeholder 2">
            <a:extLst>
              <a:ext uri="{FF2B5EF4-FFF2-40B4-BE49-F238E27FC236}">
                <a16:creationId xmlns:a16="http://schemas.microsoft.com/office/drawing/2014/main" id="{61142E18-D16E-4BB7-86A4-498418F65DFB}"/>
              </a:ext>
            </a:extLst>
          </p:cNvPr>
          <p:cNvSpPr>
            <a:spLocks noGrp="1"/>
          </p:cNvSpPr>
          <p:nvPr>
            <p:ph idx="1" hasCustomPrompt="1"/>
          </p:nvPr>
        </p:nvSpPr>
        <p:spPr>
          <a:xfrm>
            <a:off x="523693" y="1825625"/>
            <a:ext cx="10515600" cy="3775075"/>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35076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161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3/3/2026</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3414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75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5547929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95" r:id="rId12"/>
    <p:sldLayoutId id="2147483668" r:id="rId13"/>
    <p:sldLayoutId id="2147483696" r:id="rId14"/>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3/3/2026</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28042416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ukro.ac.uk/" TargetMode="External"/><Relationship Id="rId2" Type="http://schemas.microsoft.com/office/2018/10/relationships/comments" Target="../comments/modernComment_11B_233F3864.xml"/><Relationship Id="rId1" Type="http://schemas.openxmlformats.org/officeDocument/2006/relationships/slideLayout" Target="../slideLayouts/slideLayout2.xml"/><Relationship Id="rId5" Type="http://schemas.openxmlformats.org/officeDocument/2006/relationships/hyperlink" Target="https://www.gov.uk/business-finance-support/horizon-europe-funding#find-your-uk-national-contact-point-for-advice" TargetMode="External"/><Relationship Id="rId4" Type="http://schemas.openxmlformats.org/officeDocument/2006/relationships/hyperlink" Target="https://iuk-business-connect.org.uk/programme/european/horizon-europ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v.uk/business-finance-support/horizon-europe-funding#find-your-uk-national-contact-point-for-advice" TargetMode="External"/><Relationship Id="rId3" Type="http://schemas.microsoft.com/office/2018/10/relationships/comments" Target="../comments/modernComment_117_B0041383.xml"/><Relationship Id="rId7" Type="http://schemas.openxmlformats.org/officeDocument/2006/relationships/hyperlink" Target="https://iuk-business-connect.org.uk/programme/european/horizon-europ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ukro.ac.uk/" TargetMode="External"/><Relationship Id="rId5" Type="http://schemas.openxmlformats.org/officeDocument/2006/relationships/hyperlink" Target="https://cloud.email.comms.iuk.ukri.org/horizon-europe-sign-up"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ukro@ukro.ac.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mailto:eugrantsfunding@ukri.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785091" y="1921164"/>
            <a:ext cx="8897533" cy="2308324"/>
          </a:xfrm>
          <a:prstGeom prst="rect">
            <a:avLst/>
          </a:prstGeom>
          <a:noFill/>
        </p:spPr>
        <p:txBody>
          <a:bodyPr wrap="square" rtlCol="0" anchor="t">
            <a:spAutoFit/>
          </a:bodyPr>
          <a:lstStyle/>
          <a:p>
            <a:r>
              <a:rPr lang="en-US" sz="4800" b="1" spc="-150">
                <a:solidFill>
                  <a:srgbClr val="002060"/>
                </a:solidFill>
                <a:latin typeface="Arial" panose="020B0604020202020204" pitchFamily="34" charset="0"/>
                <a:cs typeface="Arial" panose="020B0604020202020204" pitchFamily="34" charset="0"/>
              </a:rPr>
              <a:t>Research Managers Event – Supporting participation in Horizon Europe </a:t>
            </a:r>
          </a:p>
        </p:txBody>
      </p:sp>
      <p:sp>
        <p:nvSpPr>
          <p:cNvPr id="7" name="Rectangle 6">
            <a:extLst>
              <a:ext uri="{FF2B5EF4-FFF2-40B4-BE49-F238E27FC236}">
                <a16:creationId xmlns:a16="http://schemas.microsoft.com/office/drawing/2014/main" id="{9A16C876-2514-2E47-9712-09D7232D75F4}"/>
              </a:ext>
            </a:extLst>
          </p:cNvPr>
          <p:cNvSpPr/>
          <p:nvPr/>
        </p:nvSpPr>
        <p:spPr>
          <a:xfrm>
            <a:off x="785091" y="4918078"/>
            <a:ext cx="5745669" cy="461665"/>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Wednesday </a:t>
            </a:r>
            <a:r>
              <a:rPr lang="en-GB" sz="2400">
                <a:solidFill>
                  <a:srgbClr val="626262"/>
                </a:solidFill>
                <a:latin typeface="Arial" panose="020B0604020202020204" pitchFamily="34" charset="0"/>
                <a:cs typeface="Arial" panose="020B0604020202020204" pitchFamily="34" charset="0"/>
              </a:rPr>
              <a:t>28</a:t>
            </a:r>
            <a:r>
              <a:rPr lang="en-GB" sz="2400" baseline="30000">
                <a:solidFill>
                  <a:srgbClr val="626262"/>
                </a:solidFill>
                <a:latin typeface="Arial" panose="020B0604020202020204" pitchFamily="34" charset="0"/>
                <a:cs typeface="Arial" panose="020B0604020202020204" pitchFamily="34" charset="0"/>
              </a:rPr>
              <a:t>th</a:t>
            </a:r>
            <a:r>
              <a:rPr lang="en-GB" sz="2400">
                <a:solidFill>
                  <a:srgbClr val="626262"/>
                </a:solidFill>
                <a:latin typeface="Arial" panose="020B0604020202020204" pitchFamily="34" charset="0"/>
                <a:cs typeface="Arial" panose="020B0604020202020204" pitchFamily="34" charset="0"/>
              </a:rPr>
              <a:t> January 2026</a:t>
            </a:r>
            <a:endParaRPr lang="en-GB" sz="2400" dirty="0">
              <a:solidFill>
                <a:srgbClr val="62626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5E3F99-89A7-874F-8681-561B34E348D4}"/>
              </a:ext>
            </a:extLst>
          </p:cNvPr>
          <p:cNvSpPr txBox="1"/>
          <p:nvPr/>
        </p:nvSpPr>
        <p:spPr>
          <a:xfrm>
            <a:off x="2530258" y="501041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281F-0AF0-D3DD-479E-F7232F06E479}"/>
              </a:ext>
            </a:extLst>
          </p:cNvPr>
          <p:cNvSpPr>
            <a:spLocks noGrp="1"/>
          </p:cNvSpPr>
          <p:nvPr>
            <p:ph type="title"/>
          </p:nvPr>
        </p:nvSpPr>
        <p:spPr>
          <a:xfrm>
            <a:off x="523693" y="333375"/>
            <a:ext cx="10515600" cy="992188"/>
          </a:xfrm>
        </p:spPr>
        <p:txBody>
          <a:bodyPr/>
          <a:lstStyle/>
          <a:p>
            <a:r>
              <a:rPr lang="en-GB"/>
              <a:t>UK National Contact Point Services</a:t>
            </a:r>
          </a:p>
        </p:txBody>
      </p:sp>
      <p:sp>
        <p:nvSpPr>
          <p:cNvPr id="3" name="Content Placeholder 2">
            <a:extLst>
              <a:ext uri="{FF2B5EF4-FFF2-40B4-BE49-F238E27FC236}">
                <a16:creationId xmlns:a16="http://schemas.microsoft.com/office/drawing/2014/main" id="{491B4855-F102-79EC-FB1A-9660892AD43D}"/>
              </a:ext>
            </a:extLst>
          </p:cNvPr>
          <p:cNvSpPr>
            <a:spLocks noGrp="1"/>
          </p:cNvSpPr>
          <p:nvPr>
            <p:ph idx="1"/>
          </p:nvPr>
        </p:nvSpPr>
        <p:spPr>
          <a:xfrm>
            <a:off x="523693" y="1325563"/>
            <a:ext cx="11058707" cy="4697239"/>
          </a:xfrm>
        </p:spPr>
        <p:txBody>
          <a:bodyPr>
            <a:normAutofit/>
          </a:bodyPr>
          <a:lstStyle/>
          <a:p>
            <a:pPr>
              <a:lnSpc>
                <a:spcPct val="110000"/>
              </a:lnSpc>
              <a:buFont typeface="Arial" panose="020B0604020202020204" pitchFamily="34" charset="0"/>
              <a:buChar char="•"/>
            </a:pPr>
            <a:r>
              <a:rPr lang="en-GB" sz="2200"/>
              <a:t>Delivered by UKRI on behalf of the Department for Science, Innovation and Technology </a:t>
            </a:r>
          </a:p>
          <a:p>
            <a:pPr marL="285750" indent="-285750">
              <a:lnSpc>
                <a:spcPct val="110000"/>
              </a:lnSpc>
              <a:buFont typeface="Arial" panose="020B0604020202020204" pitchFamily="34" charset="0"/>
              <a:buChar char="•"/>
            </a:pPr>
            <a:r>
              <a:rPr lang="en-GB" sz="2200"/>
              <a:t>New team structure brings together UKRO with wider NCPs across UKRI</a:t>
            </a:r>
          </a:p>
          <a:p>
            <a:pPr marL="285750" indent="-285750">
              <a:lnSpc>
                <a:spcPct val="110000"/>
              </a:lnSpc>
              <a:buFont typeface="Arial" panose="020B0604020202020204" pitchFamily="34" charset="0"/>
              <a:buChar char="•"/>
            </a:pPr>
            <a:r>
              <a:rPr lang="en-GB" sz="2200"/>
              <a:t>NCP resources include a range of activities to support the entire horizon Europe journey</a:t>
            </a:r>
          </a:p>
          <a:p>
            <a:pPr marL="742950" lvl="1" indent="-285750">
              <a:lnSpc>
                <a:spcPct val="110000"/>
              </a:lnSpc>
              <a:buFont typeface="Arial" panose="020B0604020202020204" pitchFamily="34" charset="0"/>
              <a:buChar char="•"/>
            </a:pPr>
            <a:r>
              <a:rPr lang="en-GB" sz="2200">
                <a:solidFill>
                  <a:schemeClr val="accent3"/>
                </a:solidFill>
                <a:hlinkClick r:id="rId3">
                  <a:extLst>
                    <a:ext uri="{A12FA001-AC4F-418D-AE19-62706E023703}">
                      <ahyp:hlinkClr xmlns:ahyp="http://schemas.microsoft.com/office/drawing/2018/hyperlinkcolor" val="tx"/>
                    </a:ext>
                  </a:extLst>
                </a:hlinkClick>
              </a:rPr>
              <a:t>UKRO portal</a:t>
            </a:r>
            <a:r>
              <a:rPr lang="en-GB" sz="2200">
                <a:solidFill>
                  <a:schemeClr val="accent3"/>
                </a:solidFill>
              </a:rPr>
              <a:t> </a:t>
            </a:r>
            <a:r>
              <a:rPr lang="en-GB" sz="2200"/>
              <a:t>and the </a:t>
            </a:r>
            <a:r>
              <a:rPr lang="en-GB" sz="2200">
                <a:solidFill>
                  <a:schemeClr val="accent3"/>
                </a:solidFill>
                <a:hlinkClick r:id="rId4">
                  <a:extLst>
                    <a:ext uri="{A12FA001-AC4F-418D-AE19-62706E023703}">
                      <ahyp:hlinkClr xmlns:ahyp="http://schemas.microsoft.com/office/drawing/2018/hyperlinkcolor" val="tx"/>
                    </a:ext>
                  </a:extLst>
                </a:hlinkClick>
              </a:rPr>
              <a:t>Horizon Hub</a:t>
            </a:r>
            <a:endParaRPr lang="en-GB" sz="2200">
              <a:solidFill>
                <a:schemeClr val="accent3"/>
              </a:solidFill>
            </a:endParaRPr>
          </a:p>
          <a:p>
            <a:pPr marL="742950" lvl="1" indent="-285750">
              <a:lnSpc>
                <a:spcPct val="110000"/>
              </a:lnSpc>
              <a:buFont typeface="Arial" panose="020B0604020202020204" pitchFamily="34" charset="0"/>
              <a:buChar char="•"/>
            </a:pPr>
            <a:r>
              <a:rPr lang="en-GB" sz="2200"/>
              <a:t>Enquiry Services and signposting covering all 3 Pillars and cross-cutting schemes </a:t>
            </a:r>
          </a:p>
          <a:p>
            <a:pPr marL="742950" lvl="1" indent="-285750">
              <a:lnSpc>
                <a:spcPct val="110000"/>
              </a:lnSpc>
              <a:buFont typeface="Arial" panose="020B0604020202020204" pitchFamily="34" charset="0"/>
              <a:buChar char="•"/>
            </a:pPr>
            <a:r>
              <a:rPr lang="en-GB" sz="2200"/>
              <a:t>Online webinars, trainings, brokerage events, overseas missions</a:t>
            </a:r>
          </a:p>
        </p:txBody>
      </p:sp>
      <p:sp>
        <p:nvSpPr>
          <p:cNvPr id="5" name="TextBox 4">
            <a:extLst>
              <a:ext uri="{FF2B5EF4-FFF2-40B4-BE49-F238E27FC236}">
                <a16:creationId xmlns:a16="http://schemas.microsoft.com/office/drawing/2014/main" id="{CF3EFA29-9F5D-DED3-6721-56F225D9D2BD}"/>
              </a:ext>
            </a:extLst>
          </p:cNvPr>
          <p:cNvSpPr txBox="1"/>
          <p:nvPr/>
        </p:nvSpPr>
        <p:spPr>
          <a:xfrm>
            <a:off x="5281757" y="5820470"/>
            <a:ext cx="7777017" cy="404663"/>
          </a:xfrm>
          <a:prstGeom prst="rect">
            <a:avLst/>
          </a:prstGeom>
          <a:noFill/>
        </p:spPr>
        <p:txBody>
          <a:bodyPr wrap="square">
            <a:spAutoFit/>
          </a:bodyPr>
          <a:lstStyle/>
          <a:p>
            <a:pPr lvl="1">
              <a:lnSpc>
                <a:spcPct val="110000"/>
              </a:lnSpc>
            </a:pPr>
            <a:r>
              <a:rPr lang="en-GB" sz="2000">
                <a:solidFill>
                  <a:schemeClr val="accent3"/>
                </a:solidFill>
                <a:hlinkClick r:id="rId5">
                  <a:extLst>
                    <a:ext uri="{A12FA001-AC4F-418D-AE19-62706E023703}">
                      <ahyp:hlinkClr xmlns:ahyp="http://schemas.microsoft.com/office/drawing/2018/hyperlinkcolor" val="tx"/>
                    </a:ext>
                  </a:extLst>
                </a:hlinkClick>
              </a:rPr>
              <a:t>Contact details for all UK NCPs on UK gov website </a:t>
            </a:r>
            <a:endParaRPr lang="en-GB" sz="2000">
              <a:solidFill>
                <a:schemeClr val="accent3"/>
              </a:solidFill>
            </a:endParaRPr>
          </a:p>
        </p:txBody>
      </p:sp>
    </p:spTree>
    <p:extLst>
      <p:ext uri="{BB962C8B-B14F-4D97-AF65-F5344CB8AC3E}">
        <p14:creationId xmlns:p14="http://schemas.microsoft.com/office/powerpoint/2010/main" val="59134576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a:extLst>
              <a:ext uri="{FF2B5EF4-FFF2-40B4-BE49-F238E27FC236}">
                <a16:creationId xmlns:a16="http://schemas.microsoft.com/office/drawing/2014/main" id="{84923491-3422-1EE8-7757-6154A677C855}"/>
              </a:ext>
            </a:extLst>
          </p:cNvPr>
          <p:cNvSpPr/>
          <p:nvPr/>
        </p:nvSpPr>
        <p:spPr>
          <a:xfrm>
            <a:off x="1213342" y="637440"/>
            <a:ext cx="9403371" cy="6528288"/>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85BD2B28-33C1-4A06-E56B-646BFF25CF03}"/>
              </a:ext>
            </a:extLst>
          </p:cNvPr>
          <p:cNvSpPr/>
          <p:nvPr/>
        </p:nvSpPr>
        <p:spPr>
          <a:xfrm>
            <a:off x="403341" y="298451"/>
            <a:ext cx="7298879" cy="8161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299742-2147-0A46-C38C-94C56ED31C23}"/>
              </a:ext>
            </a:extLst>
          </p:cNvPr>
          <p:cNvSpPr txBox="1"/>
          <p:nvPr/>
        </p:nvSpPr>
        <p:spPr>
          <a:xfrm>
            <a:off x="403341" y="345182"/>
            <a:ext cx="8124709" cy="769441"/>
          </a:xfrm>
          <a:prstGeom prst="rect">
            <a:avLst/>
          </a:prstGeom>
          <a:noFill/>
        </p:spPr>
        <p:txBody>
          <a:bodyPr wrap="square" rtlCol="0" anchor="t">
            <a:spAutoFit/>
          </a:bodyPr>
          <a:lstStyle/>
          <a:p>
            <a:r>
              <a:rPr lang="en-GB" sz="4400" b="1">
                <a:solidFill>
                  <a:srgbClr val="002060"/>
                </a:solidFill>
              </a:rPr>
              <a:t>What support is available?</a:t>
            </a:r>
          </a:p>
        </p:txBody>
      </p:sp>
      <p:pic>
        <p:nvPicPr>
          <p:cNvPr id="34" name="Picture 33">
            <a:extLst>
              <a:ext uri="{FF2B5EF4-FFF2-40B4-BE49-F238E27FC236}">
                <a16:creationId xmlns:a16="http://schemas.microsoft.com/office/drawing/2014/main" id="{04D73E8D-F02F-09F7-D21F-764CF564ECE2}"/>
              </a:ext>
            </a:extLst>
          </p:cNvPr>
          <p:cNvPicPr>
            <a:picLocks noChangeAspect="1"/>
          </p:cNvPicPr>
          <p:nvPr/>
        </p:nvPicPr>
        <p:blipFill>
          <a:blip r:embed="rId3"/>
          <a:stretch>
            <a:fillRect/>
          </a:stretch>
        </p:blipFill>
        <p:spPr>
          <a:xfrm>
            <a:off x="237851" y="830811"/>
            <a:ext cx="9727719" cy="6027189"/>
          </a:xfrm>
          <a:prstGeom prst="rect">
            <a:avLst/>
          </a:prstGeom>
        </p:spPr>
      </p:pic>
      <p:sp>
        <p:nvSpPr>
          <p:cNvPr id="40" name="Rectangle: Top Corners Rounded 4">
            <a:extLst>
              <a:ext uri="{FF2B5EF4-FFF2-40B4-BE49-F238E27FC236}">
                <a16:creationId xmlns:a16="http://schemas.microsoft.com/office/drawing/2014/main" id="{28291566-E8B5-AB13-0F93-9B2689B0EEB4}"/>
              </a:ext>
            </a:extLst>
          </p:cNvPr>
          <p:cNvSpPr txBox="1"/>
          <p:nvPr/>
        </p:nvSpPr>
        <p:spPr>
          <a:xfrm>
            <a:off x="3136370" y="3269276"/>
            <a:ext cx="4357730" cy="6610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3" lvl="1" indent="-171453" algn="ctr" defTabSz="800116">
              <a:lnSpc>
                <a:spcPct val="90000"/>
              </a:lnSpc>
              <a:spcBef>
                <a:spcPct val="0"/>
              </a:spcBef>
            </a:pPr>
            <a:r>
              <a:rPr lang="en-GB" altLang="en-US" sz="1700" b="1">
                <a:solidFill>
                  <a:srgbClr val="002F8E"/>
                </a:solidFill>
                <a:latin typeface="Calibri" panose="020F0502020204030204" pitchFamily="34" charset="0"/>
                <a:ea typeface="Calibri" panose="020F0502020204030204" pitchFamily="34" charset="0"/>
                <a:cs typeface="Calibri" panose="020F0502020204030204" pitchFamily="34" charset="0"/>
              </a:rPr>
              <a:t>Raise awareness</a:t>
            </a:r>
          </a:p>
          <a:p>
            <a:pPr marL="171453" lvl="1" indent="-171453" algn="ctr" defTabSz="800116">
              <a:lnSpc>
                <a:spcPct val="90000"/>
              </a:lnSpc>
              <a:spcBef>
                <a:spcPct val="0"/>
              </a:spcBef>
            </a:pPr>
            <a:r>
              <a:rPr lang="en-GB" altLang="en-US" sz="1500">
                <a:solidFill>
                  <a:srgbClr val="002F8E"/>
                </a:solidFill>
                <a:latin typeface="Calibri" panose="020F0502020204030204" pitchFamily="34" charset="0"/>
                <a:ea typeface="Calibri" panose="020F0502020204030204" pitchFamily="34" charset="0"/>
                <a:cs typeface="Calibri" panose="020F0502020204030204" pitchFamily="34" charset="0"/>
              </a:rPr>
              <a:t>increase participation</a:t>
            </a:r>
          </a:p>
          <a:p>
            <a:pPr marL="171453" lvl="1" indent="-171453" algn="ctr" defTabSz="800116">
              <a:lnSpc>
                <a:spcPct val="90000"/>
              </a:lnSpc>
              <a:spcBef>
                <a:spcPct val="0"/>
              </a:spcBef>
              <a:spcAft>
                <a:spcPct val="15000"/>
              </a:spcAft>
            </a:pPr>
            <a:endParaRPr lang="en-GB" altLang="en-US" sz="1600" b="1">
              <a:solidFill>
                <a:srgbClr val="002F8E"/>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ectangle: Top Corners Rounded 4">
            <a:extLst>
              <a:ext uri="{FF2B5EF4-FFF2-40B4-BE49-F238E27FC236}">
                <a16:creationId xmlns:a16="http://schemas.microsoft.com/office/drawing/2014/main" id="{FD64DB1F-805C-7A2A-302A-E8A05B85E744}"/>
              </a:ext>
            </a:extLst>
          </p:cNvPr>
          <p:cNvSpPr txBox="1"/>
          <p:nvPr/>
        </p:nvSpPr>
        <p:spPr>
          <a:xfrm>
            <a:off x="3053415" y="3810340"/>
            <a:ext cx="4523642" cy="6610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3" lvl="1" indent="-171453" algn="ctr" defTabSz="800116">
              <a:lnSpc>
                <a:spcPct val="90000"/>
              </a:lnSpc>
              <a:spcBef>
                <a:spcPct val="0"/>
              </a:spcBef>
            </a:pPr>
            <a:r>
              <a:rPr lang="en-GB" sz="1700" b="1">
                <a:solidFill>
                  <a:srgbClr val="002F8E"/>
                </a:solidFill>
                <a:latin typeface="Calibri" panose="020F0502020204030204" pitchFamily="34" charset="0"/>
                <a:ea typeface="Calibri" panose="020F0502020204030204" pitchFamily="34" charset="0"/>
                <a:cs typeface="Calibri" panose="020F0502020204030204" pitchFamily="34" charset="0"/>
              </a:rPr>
              <a:t>Assistance, guidance and training</a:t>
            </a:r>
          </a:p>
          <a:p>
            <a:pPr marL="171453" lvl="1" indent="-171453" algn="ctr" defTabSz="800116">
              <a:lnSpc>
                <a:spcPct val="90000"/>
              </a:lnSpc>
              <a:spcBef>
                <a:spcPct val="0"/>
              </a:spcBef>
            </a:pPr>
            <a:r>
              <a:rPr lang="en-GB" sz="1500">
                <a:solidFill>
                  <a:srgbClr val="002F8E"/>
                </a:solidFill>
                <a:latin typeface="Calibri" panose="020F0502020204030204" pitchFamily="34" charset="0"/>
                <a:ea typeface="Calibri" panose="020F0502020204030204" pitchFamily="34" charset="0"/>
                <a:cs typeface="Calibri" panose="020F0502020204030204" pitchFamily="34" charset="0"/>
              </a:rPr>
              <a:t>help simplify the process and</a:t>
            </a:r>
          </a:p>
          <a:p>
            <a:pPr marL="171453" lvl="1" indent="-171453" algn="ctr" defTabSz="800116">
              <a:lnSpc>
                <a:spcPct val="90000"/>
              </a:lnSpc>
              <a:spcBef>
                <a:spcPct val="0"/>
              </a:spcBef>
            </a:pPr>
            <a:r>
              <a:rPr lang="en-GB" sz="1500">
                <a:solidFill>
                  <a:srgbClr val="002F8E"/>
                </a:solidFill>
                <a:latin typeface="Calibri" panose="020F0502020204030204" pitchFamily="34" charset="0"/>
                <a:ea typeface="Calibri" panose="020F0502020204030204" pitchFamily="34" charset="0"/>
                <a:cs typeface="Calibri" panose="020F0502020204030204" pitchFamily="34" charset="0"/>
              </a:rPr>
              <a:t>enhance the quality of applications</a:t>
            </a:r>
          </a:p>
        </p:txBody>
      </p:sp>
      <p:sp>
        <p:nvSpPr>
          <p:cNvPr id="47" name="Rectangle: Top Corners Rounded 4">
            <a:extLst>
              <a:ext uri="{FF2B5EF4-FFF2-40B4-BE49-F238E27FC236}">
                <a16:creationId xmlns:a16="http://schemas.microsoft.com/office/drawing/2014/main" id="{5A6D3B6C-5A9F-DB79-5F69-CF65D34D3644}"/>
              </a:ext>
            </a:extLst>
          </p:cNvPr>
          <p:cNvSpPr txBox="1"/>
          <p:nvPr/>
        </p:nvSpPr>
        <p:spPr>
          <a:xfrm>
            <a:off x="3369387" y="4572182"/>
            <a:ext cx="3891696" cy="6610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3" lvl="1" indent="-171453" algn="ctr" defTabSz="800116">
              <a:lnSpc>
                <a:spcPct val="90000"/>
              </a:lnSpc>
              <a:spcBef>
                <a:spcPct val="0"/>
              </a:spcBef>
            </a:pPr>
            <a:r>
              <a:rPr lang="en-GB" sz="1700" b="1">
                <a:solidFill>
                  <a:srgbClr val="002F8E"/>
                </a:solidFill>
                <a:latin typeface="Calibri" panose="020F0502020204030204" pitchFamily="34" charset="0"/>
                <a:ea typeface="Calibri" panose="020F0502020204030204" pitchFamily="34" charset="0"/>
                <a:cs typeface="Calibri" panose="020F0502020204030204" pitchFamily="34" charset="0"/>
              </a:rPr>
              <a:t>Signposting and cooperation</a:t>
            </a:r>
          </a:p>
          <a:p>
            <a:pPr marL="171453" lvl="1" indent="-171453" algn="ctr" defTabSz="800116">
              <a:lnSpc>
                <a:spcPct val="90000"/>
              </a:lnSpc>
              <a:spcBef>
                <a:spcPct val="0"/>
              </a:spcBef>
            </a:pPr>
            <a:r>
              <a:rPr lang="en-GB" sz="1500">
                <a:solidFill>
                  <a:srgbClr val="002F8E"/>
                </a:solidFill>
                <a:latin typeface="Calibri" panose="020F0502020204030204" pitchFamily="34" charset="0"/>
                <a:ea typeface="Calibri" panose="020F0502020204030204" pitchFamily="34" charset="0"/>
                <a:cs typeface="Calibri" panose="020F0502020204030204" pitchFamily="34" charset="0"/>
              </a:rPr>
              <a:t>help connectivity and</a:t>
            </a:r>
          </a:p>
          <a:p>
            <a:pPr marL="171453" lvl="1" indent="-171453" algn="ctr" defTabSz="800116">
              <a:lnSpc>
                <a:spcPct val="90000"/>
              </a:lnSpc>
              <a:spcBef>
                <a:spcPct val="0"/>
              </a:spcBef>
            </a:pPr>
            <a:r>
              <a:rPr lang="en-GB" sz="1500">
                <a:solidFill>
                  <a:srgbClr val="002F8E"/>
                </a:solidFill>
                <a:latin typeface="Calibri" panose="020F0502020204030204" pitchFamily="34" charset="0"/>
                <a:ea typeface="Calibri" panose="020F0502020204030204" pitchFamily="34" charset="0"/>
                <a:cs typeface="Calibri" panose="020F0502020204030204" pitchFamily="34" charset="0"/>
              </a:rPr>
              <a:t>consortium development</a:t>
            </a:r>
          </a:p>
        </p:txBody>
      </p:sp>
      <p:grpSp>
        <p:nvGrpSpPr>
          <p:cNvPr id="56" name="Group 55">
            <a:extLst>
              <a:ext uri="{FF2B5EF4-FFF2-40B4-BE49-F238E27FC236}">
                <a16:creationId xmlns:a16="http://schemas.microsoft.com/office/drawing/2014/main" id="{FEC0772B-D728-ACF5-4754-39D80A489B77}"/>
              </a:ext>
            </a:extLst>
          </p:cNvPr>
          <p:cNvGrpSpPr/>
          <p:nvPr/>
        </p:nvGrpSpPr>
        <p:grpSpPr>
          <a:xfrm>
            <a:off x="8271795" y="848169"/>
            <a:ext cx="3164419" cy="5862935"/>
            <a:chOff x="8271794" y="848168"/>
            <a:chExt cx="3164419" cy="5862935"/>
          </a:xfrm>
        </p:grpSpPr>
        <p:grpSp>
          <p:nvGrpSpPr>
            <p:cNvPr id="5" name="Group 4">
              <a:extLst>
                <a:ext uri="{FF2B5EF4-FFF2-40B4-BE49-F238E27FC236}">
                  <a16:creationId xmlns:a16="http://schemas.microsoft.com/office/drawing/2014/main" id="{6647502E-B43E-C5B9-89EB-6BDA0E1252CF}"/>
                </a:ext>
              </a:extLst>
            </p:cNvPr>
            <p:cNvGrpSpPr/>
            <p:nvPr/>
          </p:nvGrpSpPr>
          <p:grpSpPr>
            <a:xfrm>
              <a:off x="9344323" y="1705148"/>
              <a:ext cx="1394690" cy="874338"/>
              <a:chOff x="158755" y="4673789"/>
              <a:chExt cx="2078784" cy="1303200"/>
            </a:xfrm>
          </p:grpSpPr>
          <p:sp>
            <p:nvSpPr>
              <p:cNvPr id="7" name="Oval 6">
                <a:extLst>
                  <a:ext uri="{FF2B5EF4-FFF2-40B4-BE49-F238E27FC236}">
                    <a16:creationId xmlns:a16="http://schemas.microsoft.com/office/drawing/2014/main" id="{7CF2EE63-4C96-5452-7975-1B436C1C0ECA}"/>
                  </a:ext>
                </a:extLst>
              </p:cNvPr>
              <p:cNvSpPr/>
              <p:nvPr/>
            </p:nvSpPr>
            <p:spPr>
              <a:xfrm>
                <a:off x="158755" y="4673789"/>
                <a:ext cx="2078784" cy="1303200"/>
              </a:xfrm>
              <a:prstGeom prst="ellipse">
                <a:avLst/>
              </a:prstGeom>
              <a:solidFill>
                <a:srgbClr val="61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EC96722-0FC3-4879-9C3C-C7A2F91B48ED}"/>
                  </a:ext>
                </a:extLst>
              </p:cNvPr>
              <p:cNvSpPr/>
              <p:nvPr/>
            </p:nvSpPr>
            <p:spPr>
              <a:xfrm>
                <a:off x="568147" y="4831416"/>
                <a:ext cx="1260000" cy="9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0" descr="Invest Northern Ireland - Wikipedia">
                <a:extLst>
                  <a:ext uri="{FF2B5EF4-FFF2-40B4-BE49-F238E27FC236}">
                    <a16:creationId xmlns:a16="http://schemas.microsoft.com/office/drawing/2014/main" id="{C0C29EE6-C48F-449E-5799-2B011116E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32" y="4928512"/>
                <a:ext cx="846430" cy="7688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8ADAD509-6F85-55BF-E345-6F40A2D9ADA2}"/>
                </a:ext>
              </a:extLst>
            </p:cNvPr>
            <p:cNvGrpSpPr/>
            <p:nvPr/>
          </p:nvGrpSpPr>
          <p:grpSpPr>
            <a:xfrm>
              <a:off x="8271794" y="848168"/>
              <a:ext cx="1394690" cy="874338"/>
              <a:chOff x="111581" y="2991841"/>
              <a:chExt cx="2078784" cy="1303200"/>
            </a:xfrm>
          </p:grpSpPr>
          <p:sp>
            <p:nvSpPr>
              <p:cNvPr id="13" name="Oval 12">
                <a:extLst>
                  <a:ext uri="{FF2B5EF4-FFF2-40B4-BE49-F238E27FC236}">
                    <a16:creationId xmlns:a16="http://schemas.microsoft.com/office/drawing/2014/main" id="{F8BAF079-3DB4-A9BE-EA7D-55B5326C104E}"/>
                  </a:ext>
                </a:extLst>
              </p:cNvPr>
              <p:cNvSpPr/>
              <p:nvPr/>
            </p:nvSpPr>
            <p:spPr>
              <a:xfrm>
                <a:off x="111581" y="2991841"/>
                <a:ext cx="2078784" cy="13032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90C8C73-CEE4-AB8B-CFED-AE9EFB2E87FC}"/>
                  </a:ext>
                </a:extLst>
              </p:cNvPr>
              <p:cNvSpPr/>
              <p:nvPr/>
            </p:nvSpPr>
            <p:spPr>
              <a:xfrm>
                <a:off x="520973" y="3161068"/>
                <a:ext cx="1260000" cy="9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2" descr="Partners | The Library of Wales">
                <a:extLst>
                  <a:ext uri="{FF2B5EF4-FFF2-40B4-BE49-F238E27FC236}">
                    <a16:creationId xmlns:a16="http://schemas.microsoft.com/office/drawing/2014/main" id="{F1C1638E-6414-2263-69D6-7BEA1ABE1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57" y="3210672"/>
                <a:ext cx="855632" cy="8984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8AFB46D9-0A36-78E0-81A3-8D3EE6532035}"/>
                </a:ext>
              </a:extLst>
            </p:cNvPr>
            <p:cNvGrpSpPr/>
            <p:nvPr/>
          </p:nvGrpSpPr>
          <p:grpSpPr>
            <a:xfrm>
              <a:off x="9948257" y="2741739"/>
              <a:ext cx="1394690" cy="875202"/>
              <a:chOff x="2345014" y="5452303"/>
              <a:chExt cx="2078784" cy="1304488"/>
            </a:xfrm>
          </p:grpSpPr>
          <p:sp>
            <p:nvSpPr>
              <p:cNvPr id="19" name="Oval 18">
                <a:extLst>
                  <a:ext uri="{FF2B5EF4-FFF2-40B4-BE49-F238E27FC236}">
                    <a16:creationId xmlns:a16="http://schemas.microsoft.com/office/drawing/2014/main" id="{C4AEB50B-12D6-B35F-861C-B2FA5100D8A5}"/>
                  </a:ext>
                </a:extLst>
              </p:cNvPr>
              <p:cNvSpPr/>
              <p:nvPr/>
            </p:nvSpPr>
            <p:spPr>
              <a:xfrm>
                <a:off x="2345014" y="5452303"/>
                <a:ext cx="2078784" cy="1304488"/>
              </a:xfrm>
              <a:prstGeom prst="ellipse">
                <a:avLst/>
              </a:prstGeom>
              <a:solidFill>
                <a:srgbClr val="0040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B07F939-09B6-F251-6273-5B9543DF36CA}"/>
                  </a:ext>
                </a:extLst>
              </p:cNvPr>
              <p:cNvSpPr/>
              <p:nvPr/>
            </p:nvSpPr>
            <p:spPr>
              <a:xfrm>
                <a:off x="2754406" y="5623254"/>
                <a:ext cx="1260000" cy="9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F5CAD36D-C6BE-241F-B729-EB4CE04CC53F}"/>
                  </a:ext>
                </a:extLst>
              </p:cNvPr>
              <p:cNvPicPr>
                <a:picLocks noChangeAspect="1"/>
              </p:cNvPicPr>
              <p:nvPr/>
            </p:nvPicPr>
            <p:blipFill>
              <a:blip r:embed="rId6"/>
              <a:stretch>
                <a:fillRect/>
              </a:stretch>
            </p:blipFill>
            <p:spPr>
              <a:xfrm>
                <a:off x="2826181" y="5711984"/>
                <a:ext cx="1135901" cy="800834"/>
              </a:xfrm>
              <a:prstGeom prst="rect">
                <a:avLst/>
              </a:prstGeom>
            </p:spPr>
          </p:pic>
        </p:grpSp>
        <p:pic>
          <p:nvPicPr>
            <p:cNvPr id="38" name="Picture 37">
              <a:extLst>
                <a:ext uri="{FF2B5EF4-FFF2-40B4-BE49-F238E27FC236}">
                  <a16:creationId xmlns:a16="http://schemas.microsoft.com/office/drawing/2014/main" id="{CDECA73E-BDB0-7032-3042-87248413D3A7}"/>
                </a:ext>
              </a:extLst>
            </p:cNvPr>
            <p:cNvPicPr>
              <a:picLocks noChangeAspect="1"/>
            </p:cNvPicPr>
            <p:nvPr/>
          </p:nvPicPr>
          <p:blipFill>
            <a:blip r:embed="rId7"/>
            <a:stretch>
              <a:fillRect/>
            </a:stretch>
          </p:blipFill>
          <p:spPr>
            <a:xfrm>
              <a:off x="10034937" y="3829299"/>
              <a:ext cx="1401276" cy="873696"/>
            </a:xfrm>
            <a:prstGeom prst="rect">
              <a:avLst/>
            </a:prstGeom>
          </p:spPr>
        </p:pic>
        <p:pic>
          <p:nvPicPr>
            <p:cNvPr id="50" name="Picture 49">
              <a:extLst>
                <a:ext uri="{FF2B5EF4-FFF2-40B4-BE49-F238E27FC236}">
                  <a16:creationId xmlns:a16="http://schemas.microsoft.com/office/drawing/2014/main" id="{E5B99B18-7F9F-421F-3655-269BBC98E5F2}"/>
                </a:ext>
              </a:extLst>
            </p:cNvPr>
            <p:cNvPicPr>
              <a:picLocks noChangeAspect="1"/>
            </p:cNvPicPr>
            <p:nvPr/>
          </p:nvPicPr>
          <p:blipFill>
            <a:blip r:embed="rId8"/>
            <a:stretch>
              <a:fillRect/>
            </a:stretch>
          </p:blipFill>
          <p:spPr>
            <a:xfrm>
              <a:off x="9666484" y="4866754"/>
              <a:ext cx="1397914" cy="873696"/>
            </a:xfrm>
            <a:prstGeom prst="rect">
              <a:avLst/>
            </a:prstGeom>
          </p:spPr>
        </p:pic>
        <p:grpSp>
          <p:nvGrpSpPr>
            <p:cNvPr id="52" name="Group 51">
              <a:extLst>
                <a:ext uri="{FF2B5EF4-FFF2-40B4-BE49-F238E27FC236}">
                  <a16:creationId xmlns:a16="http://schemas.microsoft.com/office/drawing/2014/main" id="{61611F6A-FBF6-C605-A1EE-87E36D712963}"/>
                </a:ext>
              </a:extLst>
            </p:cNvPr>
            <p:cNvGrpSpPr/>
            <p:nvPr/>
          </p:nvGrpSpPr>
          <p:grpSpPr>
            <a:xfrm>
              <a:off x="8764050" y="5837407"/>
              <a:ext cx="1312318" cy="873696"/>
              <a:chOff x="9363357" y="2989903"/>
              <a:chExt cx="2534866" cy="1584364"/>
            </a:xfrm>
          </p:grpSpPr>
          <p:sp>
            <p:nvSpPr>
              <p:cNvPr id="54" name="Oval 53">
                <a:extLst>
                  <a:ext uri="{FF2B5EF4-FFF2-40B4-BE49-F238E27FC236}">
                    <a16:creationId xmlns:a16="http://schemas.microsoft.com/office/drawing/2014/main" id="{2D4A00B1-5096-792F-5800-8A6F3CA7ABD3}"/>
                  </a:ext>
                </a:extLst>
              </p:cNvPr>
              <p:cNvSpPr/>
              <p:nvPr/>
            </p:nvSpPr>
            <p:spPr>
              <a:xfrm>
                <a:off x="9363357" y="2989903"/>
                <a:ext cx="2534866" cy="1584364"/>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02EF5180-519C-2A1F-5791-6C3978760F01}"/>
                  </a:ext>
                </a:extLst>
              </p:cNvPr>
              <p:cNvSpPr/>
              <p:nvPr/>
            </p:nvSpPr>
            <p:spPr>
              <a:xfrm>
                <a:off x="9702339" y="3193011"/>
                <a:ext cx="1833725" cy="940107"/>
              </a:xfrm>
              <a:prstGeom prst="rect">
                <a:avLst/>
              </a:prstGeom>
              <a:noFill/>
            </p:spPr>
            <p:txBody>
              <a:bodyPr spcFirstLastPara="1" wrap="none" lIns="91440" tIns="45720" rIns="91440" bIns="45720" numCol="1">
                <a:prstTxWarp prst="textArchUp">
                  <a:avLst>
                    <a:gd name="adj" fmla="val 12408317"/>
                  </a:avLst>
                </a:prstTxWarp>
                <a:spAutoFit/>
              </a:bodyPr>
              <a:lstStyle/>
              <a:p>
                <a:pPr algn="ctr"/>
                <a:r>
                  <a:rPr lang="en-GB" sz="1070">
                    <a:solidFill>
                      <a:schemeClr val="bg1"/>
                    </a:solidFill>
                  </a:rPr>
                  <a:t>European NCP counterparts</a:t>
                </a:r>
              </a:p>
            </p:txBody>
          </p:sp>
        </p:grpSp>
      </p:grpSp>
      <p:sp>
        <p:nvSpPr>
          <p:cNvPr id="57" name="TextBox 56">
            <a:extLst>
              <a:ext uri="{FF2B5EF4-FFF2-40B4-BE49-F238E27FC236}">
                <a16:creationId xmlns:a16="http://schemas.microsoft.com/office/drawing/2014/main" id="{052CBCC6-ED61-53A7-B6D9-45303FB65569}"/>
              </a:ext>
            </a:extLst>
          </p:cNvPr>
          <p:cNvSpPr txBox="1"/>
          <p:nvPr/>
        </p:nvSpPr>
        <p:spPr>
          <a:xfrm>
            <a:off x="4043729" y="2562021"/>
            <a:ext cx="2684454" cy="707886"/>
          </a:xfrm>
          <a:prstGeom prst="rect">
            <a:avLst/>
          </a:prstGeom>
          <a:noFill/>
        </p:spPr>
        <p:txBody>
          <a:bodyPr wrap="none" rtlCol="0">
            <a:spAutoFit/>
          </a:bodyPr>
          <a:lstStyle/>
          <a:p>
            <a:pPr algn="ctr"/>
            <a:r>
              <a:rPr lang="en-GB" sz="2000" b="1">
                <a:solidFill>
                  <a:srgbClr val="002F8E"/>
                </a:solidFill>
                <a:latin typeface="Calibri" panose="020F0502020204030204" pitchFamily="34" charset="0"/>
                <a:ea typeface="Calibri" panose="020F0502020204030204" pitchFamily="34" charset="0"/>
                <a:cs typeface="Calibri" panose="020F0502020204030204" pitchFamily="34" charset="0"/>
              </a:rPr>
              <a:t>Horizon Europe</a:t>
            </a:r>
          </a:p>
          <a:p>
            <a:pPr algn="ctr"/>
            <a:r>
              <a:rPr lang="en-GB" sz="2000" b="1">
                <a:solidFill>
                  <a:srgbClr val="002F8E"/>
                </a:solidFill>
                <a:latin typeface="Calibri" panose="020F0502020204030204" pitchFamily="34" charset="0"/>
                <a:ea typeface="Calibri" panose="020F0502020204030204" pitchFamily="34" charset="0"/>
                <a:cs typeface="Calibri" panose="020F0502020204030204" pitchFamily="34" charset="0"/>
              </a:rPr>
              <a:t>National Contact Points</a:t>
            </a:r>
          </a:p>
        </p:txBody>
      </p:sp>
      <p:sp>
        <p:nvSpPr>
          <p:cNvPr id="2" name="TextBox 1">
            <a:extLst>
              <a:ext uri="{FF2B5EF4-FFF2-40B4-BE49-F238E27FC236}">
                <a16:creationId xmlns:a16="http://schemas.microsoft.com/office/drawing/2014/main" id="{B18A4FF4-BD7A-9CB7-04BF-D696AA2C65C8}"/>
              </a:ext>
            </a:extLst>
          </p:cNvPr>
          <p:cNvSpPr txBox="1"/>
          <p:nvPr/>
        </p:nvSpPr>
        <p:spPr>
          <a:xfrm>
            <a:off x="10813031" y="55113"/>
            <a:ext cx="1374094" cy="290208"/>
          </a:xfrm>
          <a:prstGeom prst="rect">
            <a:avLst/>
          </a:prstGeom>
          <a:noFill/>
        </p:spPr>
        <p:txBody>
          <a:bodyPr wrap="none" rtlCol="0">
            <a:spAutoFit/>
          </a:bodyPr>
          <a:lstStyle/>
          <a:p>
            <a:r>
              <a:rPr lang="en-GB" sz="1286"/>
              <a:t>For external use</a:t>
            </a:r>
          </a:p>
        </p:txBody>
      </p:sp>
    </p:spTree>
    <p:extLst>
      <p:ext uri="{BB962C8B-B14F-4D97-AF65-F5344CB8AC3E}">
        <p14:creationId xmlns:p14="http://schemas.microsoft.com/office/powerpoint/2010/main" val="14112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childTnLst>
                          </p:cTn>
                        </p:par>
                        <p:par>
                          <p:cTn id="27" fill="hold">
                            <p:stCondLst>
                              <p:cond delay="500"/>
                            </p:stCondLst>
                            <p:childTnLst>
                              <p:par>
                                <p:cTn id="28" presetID="16" presetClass="entr" presetSubtype="26"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Horizont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0" grpId="0"/>
      <p:bldP spid="44" grpId="0"/>
      <p:bldP spid="47"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36E2-0B39-2DAA-E010-A589ECD1F5A7}"/>
              </a:ext>
            </a:extLst>
          </p:cNvPr>
          <p:cNvSpPr>
            <a:spLocks noGrp="1"/>
          </p:cNvSpPr>
          <p:nvPr>
            <p:ph type="title"/>
          </p:nvPr>
        </p:nvSpPr>
        <p:spPr>
          <a:xfrm>
            <a:off x="838200" y="365126"/>
            <a:ext cx="10515600" cy="687298"/>
          </a:xfrm>
        </p:spPr>
        <p:txBody>
          <a:bodyPr anchor="ctr">
            <a:normAutofit fontScale="90000"/>
          </a:bodyPr>
          <a:lstStyle/>
          <a:p>
            <a:r>
              <a:rPr lang="en-GB"/>
              <a:t>Forward look</a:t>
            </a:r>
          </a:p>
        </p:txBody>
      </p:sp>
      <p:pic>
        <p:nvPicPr>
          <p:cNvPr id="6" name="Picture 5" descr="A building with a glass roof&#10;&#10;AI-generated content may be incorrect.">
            <a:extLst>
              <a:ext uri="{FF2B5EF4-FFF2-40B4-BE49-F238E27FC236}">
                <a16:creationId xmlns:a16="http://schemas.microsoft.com/office/drawing/2014/main" id="{8BDC74DE-47D9-D35B-CB07-32365D7DAA33}"/>
              </a:ext>
            </a:extLst>
          </p:cNvPr>
          <p:cNvPicPr>
            <a:picLocks noChangeAspect="1"/>
          </p:cNvPicPr>
          <p:nvPr/>
        </p:nvPicPr>
        <p:blipFill>
          <a:blip r:embed="rId2"/>
          <a:srcRect l="5320" r="15193" b="-1"/>
          <a:stretch>
            <a:fillRect/>
          </a:stretch>
        </p:blipFill>
        <p:spPr>
          <a:xfrm>
            <a:off x="871765" y="1332533"/>
            <a:ext cx="4890680" cy="4107032"/>
          </a:xfrm>
          <a:prstGeom prst="rect">
            <a:avLst/>
          </a:prstGeom>
          <a:noFill/>
        </p:spPr>
      </p:pic>
      <p:sp>
        <p:nvSpPr>
          <p:cNvPr id="3" name="Content Placeholder 2">
            <a:extLst>
              <a:ext uri="{FF2B5EF4-FFF2-40B4-BE49-F238E27FC236}">
                <a16:creationId xmlns:a16="http://schemas.microsoft.com/office/drawing/2014/main" id="{722CD51A-D051-B52E-382C-CD3D9B0CCD09}"/>
              </a:ext>
            </a:extLst>
          </p:cNvPr>
          <p:cNvSpPr>
            <a:spLocks noGrp="1"/>
          </p:cNvSpPr>
          <p:nvPr>
            <p:ph sz="half" idx="2"/>
          </p:nvPr>
        </p:nvSpPr>
        <p:spPr>
          <a:xfrm>
            <a:off x="6172200" y="932874"/>
            <a:ext cx="5557790" cy="5244090"/>
          </a:xfrm>
        </p:spPr>
        <p:txBody>
          <a:bodyPr>
            <a:normAutofit/>
          </a:bodyPr>
          <a:lstStyle/>
          <a:p>
            <a:pPr marL="285750" indent="-285750">
              <a:lnSpc>
                <a:spcPct val="114000"/>
              </a:lnSpc>
              <a:spcBef>
                <a:spcPts val="600"/>
              </a:spcBef>
              <a:buFont typeface="Arial" panose="020B0604020202020204" pitchFamily="34" charset="0"/>
              <a:buChar char="•"/>
            </a:pPr>
            <a:r>
              <a:rPr lang="en-GB" sz="2200"/>
              <a:t>Focus on </a:t>
            </a:r>
            <a:r>
              <a:rPr lang="en-GB" sz="2200" b="1"/>
              <a:t>boosting UK participation </a:t>
            </a:r>
            <a:r>
              <a:rPr lang="en-GB" sz="2200"/>
              <a:t>during remainder of Horizon Europe - this is key</a:t>
            </a:r>
          </a:p>
          <a:p>
            <a:pPr marL="285750" indent="-285750">
              <a:lnSpc>
                <a:spcPct val="114000"/>
              </a:lnSpc>
              <a:spcBef>
                <a:spcPts val="600"/>
              </a:spcBef>
              <a:buFont typeface="Arial" panose="020B0604020202020204" pitchFamily="34" charset="0"/>
              <a:buChar char="•"/>
            </a:pPr>
            <a:r>
              <a:rPr lang="en-GB" sz="2200"/>
              <a:t>Continuing to </a:t>
            </a:r>
            <a:r>
              <a:rPr lang="en-GB" sz="2200" b="1"/>
              <a:t>deliver high quality support </a:t>
            </a:r>
            <a:r>
              <a:rPr lang="en-GB" sz="2200"/>
              <a:t>for European engagement, and develop this to better need the needs of all sectors </a:t>
            </a:r>
          </a:p>
          <a:p>
            <a:pPr marL="742950" lvl="1" indent="-285750">
              <a:lnSpc>
                <a:spcPct val="114000"/>
              </a:lnSpc>
              <a:spcBef>
                <a:spcPts val="600"/>
              </a:spcBef>
              <a:buFont typeface="Arial" panose="020B0604020202020204" pitchFamily="34" charset="0"/>
              <a:buChar char="•"/>
            </a:pPr>
            <a:r>
              <a:rPr lang="en-GB" sz="2200"/>
              <a:t>For example, improved website and online resources</a:t>
            </a:r>
          </a:p>
          <a:p>
            <a:pPr marL="285750" indent="-285750">
              <a:lnSpc>
                <a:spcPct val="114000"/>
              </a:lnSpc>
              <a:spcBef>
                <a:spcPts val="600"/>
              </a:spcBef>
              <a:buFont typeface="Arial" panose="020B0604020202020204" pitchFamily="34" charset="0"/>
              <a:buChar char="•"/>
            </a:pPr>
            <a:r>
              <a:rPr lang="en-GB" sz="2200"/>
              <a:t>Looking to </a:t>
            </a:r>
            <a:r>
              <a:rPr lang="en-GB" sz="2200" b="1"/>
              <a:t>FP10 - understanding and influencing </a:t>
            </a:r>
            <a:r>
              <a:rPr lang="en-GB" sz="2200"/>
              <a:t>in line with overall UK position</a:t>
            </a:r>
          </a:p>
          <a:p>
            <a:pPr>
              <a:lnSpc>
                <a:spcPct val="100000"/>
              </a:lnSpc>
            </a:pPr>
            <a:endParaRPr lang="en-GB"/>
          </a:p>
        </p:txBody>
      </p:sp>
    </p:spTree>
    <p:extLst>
      <p:ext uri="{BB962C8B-B14F-4D97-AF65-F5344CB8AC3E}">
        <p14:creationId xmlns:p14="http://schemas.microsoft.com/office/powerpoint/2010/main" val="348614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1483567" y="2160730"/>
            <a:ext cx="8316591" cy="830997"/>
          </a:xfrm>
          <a:prstGeom prst="rect">
            <a:avLst/>
          </a:prstGeom>
          <a:noFill/>
        </p:spPr>
        <p:txBody>
          <a:bodyPr wrap="square" rtlCol="0" anchor="t">
            <a:spAutoFit/>
          </a:bodyPr>
          <a:lstStyle/>
          <a:p>
            <a:r>
              <a:rPr lang="en-US" sz="4800" b="1" spc="-150">
                <a:solidFill>
                  <a:srgbClr val="002060"/>
                </a:solidFill>
                <a:latin typeface="Arial" panose="020B0604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3D21BD8D-9600-F248-84E9-9BA18EB4047B}"/>
              </a:ext>
            </a:extLst>
          </p:cNvPr>
          <p:cNvSpPr/>
          <p:nvPr/>
        </p:nvSpPr>
        <p:spPr>
          <a:xfrm>
            <a:off x="1483567" y="5802368"/>
            <a:ext cx="3322341" cy="646331"/>
          </a:xfrm>
          <a:prstGeom prst="rect">
            <a:avLst/>
          </a:prstGeom>
        </p:spPr>
        <p:txBody>
          <a:bodyPr wrap="square">
            <a:spAutoFit/>
          </a:bodyPr>
          <a:lstStyle/>
          <a:p>
            <a:r>
              <a:rPr lang="en-GB" b="1">
                <a:solidFill>
                  <a:schemeClr val="accent4"/>
                </a:solidFill>
                <a:latin typeface="Arial" panose="020B0604020202020204" pitchFamily="34" charset="0"/>
                <a:cs typeface="Arial" panose="020B0604020202020204" pitchFamily="34" charset="0"/>
              </a:rPr>
              <a:t>LinkedIn: </a:t>
            </a:r>
            <a:r>
              <a:rPr lang="en-GB">
                <a:solidFill>
                  <a:schemeClr val="accent4"/>
                </a:solidFill>
                <a:latin typeface="Arial" panose="020B0604020202020204" pitchFamily="34" charset="0"/>
                <a:cs typeface="Arial" panose="020B0604020202020204" pitchFamily="34" charset="0"/>
              </a:rPr>
              <a:t>UK Research and Innovation</a:t>
            </a:r>
            <a:endParaRPr lang="en-GB" sz="1600">
              <a:solidFill>
                <a:schemeClr val="accent4"/>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57B1967-7D14-D049-9CB6-6F21A1A622D6}"/>
              </a:ext>
            </a:extLst>
          </p:cNvPr>
          <p:cNvSpPr/>
          <p:nvPr/>
        </p:nvSpPr>
        <p:spPr>
          <a:xfrm>
            <a:off x="7386093" y="5802368"/>
            <a:ext cx="3322340" cy="646331"/>
          </a:xfrm>
          <a:prstGeom prst="rect">
            <a:avLst/>
          </a:prstGeom>
        </p:spPr>
        <p:txBody>
          <a:bodyPr wrap="square">
            <a:spAutoFit/>
          </a:bodyPr>
          <a:lstStyle/>
          <a:p>
            <a:r>
              <a:rPr lang="en-GB" b="1">
                <a:solidFill>
                  <a:schemeClr val="accent4"/>
                </a:solidFill>
                <a:latin typeface="Arial" panose="020B0604020202020204" pitchFamily="34" charset="0"/>
                <a:cs typeface="Arial" panose="020B0604020202020204" pitchFamily="34" charset="0"/>
              </a:rPr>
              <a:t>YouTube: </a:t>
            </a:r>
            <a:r>
              <a:rPr lang="en-GB">
                <a:solidFill>
                  <a:schemeClr val="accent4"/>
                </a:solidFill>
                <a:latin typeface="Arial" panose="020B0604020202020204" pitchFamily="34" charset="0"/>
                <a:cs typeface="Arial" panose="020B0604020202020204" pitchFamily="34" charset="0"/>
              </a:rPr>
              <a:t>UK Research and Innovation</a:t>
            </a:r>
            <a:endParaRPr lang="en-GB" sz="1600">
              <a:solidFill>
                <a:schemeClr val="accent4"/>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A63CAD-38ED-D788-12EA-F39BC3118EA4}"/>
              </a:ext>
            </a:extLst>
          </p:cNvPr>
          <p:cNvSpPr txBox="1"/>
          <p:nvPr/>
        </p:nvSpPr>
        <p:spPr>
          <a:xfrm>
            <a:off x="1483567" y="3135086"/>
            <a:ext cx="8108302" cy="1477328"/>
          </a:xfrm>
          <a:prstGeom prst="rect">
            <a:avLst/>
          </a:prstGeom>
          <a:noFill/>
        </p:spPr>
        <p:txBody>
          <a:bodyPr wrap="square" rtlCol="0">
            <a:spAutoFit/>
          </a:bodyPr>
          <a:lstStyle/>
          <a:p>
            <a:r>
              <a:rPr lang="en-GB" b="1">
                <a:solidFill>
                  <a:srgbClr val="2E2D62"/>
                </a:solidFill>
              </a:rPr>
              <a:t>Stay updated on Horizon Europe:</a:t>
            </a:r>
          </a:p>
          <a:p>
            <a:pPr marL="285750" indent="-285750">
              <a:buFont typeface="Wingdings" panose="05000000000000000000" pitchFamily="2" charset="2"/>
              <a:buChar char="§"/>
            </a:pPr>
            <a:r>
              <a:rPr lang="en-GB"/>
              <a:t>Sign up to the </a:t>
            </a:r>
            <a:r>
              <a:rPr lang="en-GB">
                <a:solidFill>
                  <a:schemeClr val="accent3"/>
                </a:solidFill>
                <a:hlinkClick r:id="rId5">
                  <a:extLst>
                    <a:ext uri="{A12FA001-AC4F-418D-AE19-62706E023703}">
                      <ahyp:hlinkClr xmlns:ahyp="http://schemas.microsoft.com/office/drawing/2018/hyperlinkcolor" val="tx"/>
                    </a:ext>
                  </a:extLst>
                </a:hlinkClick>
              </a:rPr>
              <a:t>NCP newsletters</a:t>
            </a:r>
            <a:endParaRPr lang="en-GB">
              <a:solidFill>
                <a:schemeClr val="accent3"/>
              </a:solidFill>
            </a:endParaRPr>
          </a:p>
          <a:p>
            <a:pPr marL="285750" indent="-285750">
              <a:buFont typeface="Wingdings" panose="05000000000000000000" pitchFamily="2" charset="2"/>
              <a:buChar char="§"/>
            </a:pPr>
            <a:r>
              <a:rPr lang="en-GB"/>
              <a:t>Check the </a:t>
            </a:r>
            <a:r>
              <a:rPr lang="en-GB">
                <a:solidFill>
                  <a:schemeClr val="accent3"/>
                </a:solidFill>
                <a:hlinkClick r:id="rId6">
                  <a:extLst>
                    <a:ext uri="{A12FA001-AC4F-418D-AE19-62706E023703}">
                      <ahyp:hlinkClr xmlns:ahyp="http://schemas.microsoft.com/office/drawing/2018/hyperlinkcolor" val="tx"/>
                    </a:ext>
                  </a:extLst>
                </a:hlinkClick>
              </a:rPr>
              <a:t>UKRO portal</a:t>
            </a:r>
            <a:r>
              <a:rPr lang="en-GB">
                <a:solidFill>
                  <a:schemeClr val="accent3"/>
                </a:solidFill>
              </a:rPr>
              <a:t> </a:t>
            </a:r>
            <a:r>
              <a:rPr lang="en-GB"/>
              <a:t>and the </a:t>
            </a:r>
            <a:r>
              <a:rPr lang="en-GB">
                <a:solidFill>
                  <a:schemeClr val="accent3"/>
                </a:solidFill>
                <a:hlinkClick r:id="rId7">
                  <a:extLst>
                    <a:ext uri="{A12FA001-AC4F-418D-AE19-62706E023703}">
                      <ahyp:hlinkClr xmlns:ahyp="http://schemas.microsoft.com/office/drawing/2018/hyperlinkcolor" val="tx"/>
                    </a:ext>
                  </a:extLst>
                </a:hlinkClick>
              </a:rPr>
              <a:t>Horizon Hub</a:t>
            </a:r>
            <a:endParaRPr lang="en-GB">
              <a:solidFill>
                <a:schemeClr val="accent3"/>
              </a:solidFill>
            </a:endParaRPr>
          </a:p>
          <a:p>
            <a:pPr marL="285750" indent="-285750">
              <a:buFont typeface="Wingdings" panose="05000000000000000000" pitchFamily="2" charset="2"/>
              <a:buChar char="§"/>
            </a:pPr>
            <a:r>
              <a:rPr lang="en-GB">
                <a:solidFill>
                  <a:srgbClr val="2E2D62"/>
                </a:solidFill>
              </a:rPr>
              <a:t>Follow UKRO and the NCPs on LinkedIn</a:t>
            </a:r>
          </a:p>
          <a:p>
            <a:pPr marL="285750" indent="-285750">
              <a:buFont typeface="Wingdings" panose="05000000000000000000" pitchFamily="2" charset="2"/>
              <a:buChar char="§"/>
            </a:pPr>
            <a:r>
              <a:rPr lang="en-GB">
                <a:solidFill>
                  <a:srgbClr val="2E2D62"/>
                </a:solidFill>
              </a:rPr>
              <a:t>Contact details for all UK NCPs on </a:t>
            </a:r>
            <a:r>
              <a:rPr lang="en-GB">
                <a:solidFill>
                  <a:schemeClr val="accent3"/>
                </a:solidFill>
                <a:hlinkClick r:id="rId8">
                  <a:extLst>
                    <a:ext uri="{A12FA001-AC4F-418D-AE19-62706E023703}">
                      <ahyp:hlinkClr xmlns:ahyp="http://schemas.microsoft.com/office/drawing/2018/hyperlinkcolor" val="tx"/>
                    </a:ext>
                  </a:extLst>
                </a:hlinkClick>
              </a:rPr>
              <a:t>UK gov website </a:t>
            </a:r>
            <a:endParaRPr lang="en-GB">
              <a:solidFill>
                <a:schemeClr val="accent3"/>
              </a:solidFill>
            </a:endParaRPr>
          </a:p>
        </p:txBody>
      </p:sp>
    </p:spTree>
    <p:extLst>
      <p:ext uri="{BB962C8B-B14F-4D97-AF65-F5344CB8AC3E}">
        <p14:creationId xmlns:p14="http://schemas.microsoft.com/office/powerpoint/2010/main" val="295305715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15C7-6907-2D61-E705-6DF938C33BC1}"/>
              </a:ext>
            </a:extLst>
          </p:cNvPr>
          <p:cNvSpPr>
            <a:spLocks noGrp="1"/>
          </p:cNvSpPr>
          <p:nvPr>
            <p:ph type="title"/>
          </p:nvPr>
        </p:nvSpPr>
        <p:spPr/>
        <p:txBody>
          <a:bodyPr/>
          <a:lstStyle/>
          <a:p>
            <a:r>
              <a:rPr lang="en-GB"/>
              <a:t>Purpose of today </a:t>
            </a:r>
          </a:p>
        </p:txBody>
      </p:sp>
      <p:sp>
        <p:nvSpPr>
          <p:cNvPr id="3" name="Content Placeholder 2">
            <a:extLst>
              <a:ext uri="{FF2B5EF4-FFF2-40B4-BE49-F238E27FC236}">
                <a16:creationId xmlns:a16="http://schemas.microsoft.com/office/drawing/2014/main" id="{BB5F2D54-04B2-96A6-CEC5-E2818F3BFF8F}"/>
              </a:ext>
            </a:extLst>
          </p:cNvPr>
          <p:cNvSpPr>
            <a:spLocks noGrp="1"/>
          </p:cNvSpPr>
          <p:nvPr>
            <p:ph idx="1"/>
          </p:nvPr>
        </p:nvSpPr>
        <p:spPr/>
        <p:txBody>
          <a:bodyPr>
            <a:normAutofit/>
          </a:bodyPr>
          <a:lstStyle/>
          <a:p>
            <a:pPr>
              <a:lnSpc>
                <a:spcPct val="114000"/>
              </a:lnSpc>
            </a:pPr>
            <a:r>
              <a:rPr lang="en-GB" sz="2400" dirty="0"/>
              <a:t>To deliver targeted, practical and collaborative training that empowers UK research support professionals to maximise engagement with Horizon Europe and prepare for FP10</a:t>
            </a:r>
          </a:p>
          <a:p>
            <a:pPr>
              <a:lnSpc>
                <a:spcPct val="114000"/>
              </a:lnSpc>
            </a:pPr>
            <a:r>
              <a:rPr lang="en-GB" sz="2400" dirty="0"/>
              <a:t>The build on and strengthen relationships between UK research staff </a:t>
            </a:r>
          </a:p>
          <a:p>
            <a:pPr>
              <a:lnSpc>
                <a:spcPct val="114000"/>
              </a:lnSpc>
            </a:pPr>
            <a:endParaRPr lang="en-GB" sz="2400" dirty="0"/>
          </a:p>
        </p:txBody>
      </p:sp>
    </p:spTree>
    <p:extLst>
      <p:ext uri="{BB962C8B-B14F-4D97-AF65-F5344CB8AC3E}">
        <p14:creationId xmlns:p14="http://schemas.microsoft.com/office/powerpoint/2010/main" val="4434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15C7-6907-2D61-E705-6DF938C33BC1}"/>
              </a:ext>
            </a:extLst>
          </p:cNvPr>
          <p:cNvSpPr>
            <a:spLocks noGrp="1"/>
          </p:cNvSpPr>
          <p:nvPr>
            <p:ph type="title"/>
          </p:nvPr>
        </p:nvSpPr>
        <p:spPr/>
        <p:txBody>
          <a:bodyPr/>
          <a:lstStyle/>
          <a:p>
            <a:r>
              <a:rPr lang="en-GB"/>
              <a:t>Agenda</a:t>
            </a:r>
          </a:p>
        </p:txBody>
      </p:sp>
      <p:sp>
        <p:nvSpPr>
          <p:cNvPr id="5" name="Rectangle 2">
            <a:extLst>
              <a:ext uri="{FF2B5EF4-FFF2-40B4-BE49-F238E27FC236}">
                <a16:creationId xmlns:a16="http://schemas.microsoft.com/office/drawing/2014/main" id="{1C0D7961-A162-D7C9-21EF-0E7BBFD06F48}"/>
              </a:ext>
            </a:extLst>
          </p:cNvPr>
          <p:cNvSpPr>
            <a:spLocks noGrp="1" noChangeArrowheads="1"/>
          </p:cNvSpPr>
          <p:nvPr>
            <p:ph idx="1"/>
          </p:nvPr>
        </p:nvSpPr>
        <p:spPr bwMode="auto">
          <a:xfrm>
            <a:off x="619038" y="1493873"/>
            <a:ext cx="11285883" cy="421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lnSpc>
                <a:spcPct val="114000"/>
              </a:lnSpc>
              <a:spcAft>
                <a:spcPct val="0"/>
              </a:spcAft>
              <a:buSzTx/>
              <a:tabLst/>
            </a:pPr>
            <a:r>
              <a:rPr lang="en-US" altLang="en-US" sz="2000" dirty="0"/>
              <a:t>Welcome &amp; policy context – UKRI, University of Leicester and DSIT updates, including FP10 and the Spending Review</a:t>
            </a:r>
          </a:p>
          <a:p>
            <a:pPr marR="0" lvl="0" fontAlgn="base">
              <a:lnSpc>
                <a:spcPct val="114000"/>
              </a:lnSpc>
              <a:spcAft>
                <a:spcPct val="0"/>
              </a:spcAft>
              <a:buSzTx/>
              <a:tabLst/>
            </a:pPr>
            <a:r>
              <a:rPr lang="en-US" altLang="en-US" sz="2000" dirty="0"/>
              <a:t>Horizon Europe pillars – Key novelties and updates across Pillar I (MSCA), Pillar II, and Pillar III (EIC &amp; EIT)</a:t>
            </a:r>
          </a:p>
          <a:p>
            <a:pPr marR="0" lvl="0" fontAlgn="base">
              <a:lnSpc>
                <a:spcPct val="114000"/>
              </a:lnSpc>
              <a:spcAft>
                <a:spcPct val="0"/>
              </a:spcAft>
              <a:buSzTx/>
              <a:tabLst/>
            </a:pPr>
            <a:r>
              <a:rPr lang="en-US" altLang="en-US" sz="2000" dirty="0"/>
              <a:t>Networking &amp; collaboration – Structured networking with peers and UKRI Brussels</a:t>
            </a:r>
          </a:p>
          <a:p>
            <a:pPr marR="0" lvl="0" fontAlgn="base">
              <a:lnSpc>
                <a:spcPct val="114000"/>
              </a:lnSpc>
              <a:spcAft>
                <a:spcPct val="0"/>
              </a:spcAft>
              <a:buSzTx/>
              <a:tabLst/>
            </a:pPr>
            <a:r>
              <a:rPr lang="en-US" altLang="en-US" sz="2000" dirty="0"/>
              <a:t>Cross-cutting opportunities – COST developments and wider Horizon Europe insights</a:t>
            </a:r>
          </a:p>
          <a:p>
            <a:pPr marR="0" lvl="0" fontAlgn="base">
              <a:lnSpc>
                <a:spcPct val="114000"/>
              </a:lnSpc>
              <a:spcAft>
                <a:spcPct val="0"/>
              </a:spcAft>
              <a:buSzTx/>
              <a:tabLst/>
            </a:pPr>
            <a:r>
              <a:rPr lang="en-US" altLang="en-US" sz="2000" dirty="0"/>
              <a:t>Grant preparation support – Practical sessions on preparing applications, AI in proposal writing, and lump sum funding</a:t>
            </a:r>
          </a:p>
          <a:p>
            <a:pPr marR="0" lvl="0" fontAlgn="base">
              <a:lnSpc>
                <a:spcPct val="114000"/>
              </a:lnSpc>
              <a:spcAft>
                <a:spcPct val="0"/>
              </a:spcAft>
              <a:buSzTx/>
              <a:tabLst/>
            </a:pPr>
            <a:r>
              <a:rPr lang="en-US" altLang="en-US" sz="2000" dirty="0"/>
              <a:t>Looking ahead – Sector challenges, lobbying for Horizon Europe, and next steps as we enter the final two years</a:t>
            </a:r>
          </a:p>
        </p:txBody>
      </p:sp>
    </p:spTree>
    <p:extLst>
      <p:ext uri="{BB962C8B-B14F-4D97-AF65-F5344CB8AC3E}">
        <p14:creationId xmlns:p14="http://schemas.microsoft.com/office/powerpoint/2010/main" val="19225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15C7-6907-2D61-E705-6DF938C33BC1}"/>
              </a:ext>
            </a:extLst>
          </p:cNvPr>
          <p:cNvSpPr>
            <a:spLocks noGrp="1"/>
          </p:cNvSpPr>
          <p:nvPr>
            <p:ph type="title"/>
          </p:nvPr>
        </p:nvSpPr>
        <p:spPr/>
        <p:txBody>
          <a:bodyPr/>
          <a:lstStyle/>
          <a:p>
            <a:r>
              <a:rPr lang="en-GB"/>
              <a:t>Housekeeping</a:t>
            </a:r>
          </a:p>
        </p:txBody>
      </p:sp>
      <p:sp>
        <p:nvSpPr>
          <p:cNvPr id="3" name="Content Placeholder 2">
            <a:extLst>
              <a:ext uri="{FF2B5EF4-FFF2-40B4-BE49-F238E27FC236}">
                <a16:creationId xmlns:a16="http://schemas.microsoft.com/office/drawing/2014/main" id="{BB5F2D54-04B2-96A6-CEC5-E2818F3BFF8F}"/>
              </a:ext>
            </a:extLst>
          </p:cNvPr>
          <p:cNvSpPr>
            <a:spLocks noGrp="1"/>
          </p:cNvSpPr>
          <p:nvPr>
            <p:ph idx="1"/>
          </p:nvPr>
        </p:nvSpPr>
        <p:spPr/>
        <p:txBody>
          <a:bodyPr vert="horz" lIns="91440" tIns="45720" rIns="91440" bIns="45720" rtlCol="0" anchor="t">
            <a:normAutofit/>
          </a:bodyPr>
          <a:lstStyle/>
          <a:p>
            <a:pPr>
              <a:lnSpc>
                <a:spcPct val="134000"/>
              </a:lnSpc>
              <a:spcBef>
                <a:spcPts val="0"/>
              </a:spcBef>
              <a:spcAft>
                <a:spcPts val="600"/>
              </a:spcAft>
            </a:pPr>
            <a:r>
              <a:rPr lang="en-GB" sz="1400" dirty="0">
                <a:latin typeface="Arial"/>
                <a:cs typeface="Arial"/>
              </a:rPr>
              <a:t>Tea/Coffee and refreshments will be provided throughout the day, please help yourself</a:t>
            </a:r>
          </a:p>
          <a:p>
            <a:pPr>
              <a:lnSpc>
                <a:spcPct val="134000"/>
              </a:lnSpc>
              <a:spcBef>
                <a:spcPts val="0"/>
              </a:spcBef>
              <a:spcAft>
                <a:spcPts val="600"/>
              </a:spcAft>
            </a:pPr>
            <a:r>
              <a:rPr lang="en-GB" sz="1400" dirty="0">
                <a:latin typeface="Arial"/>
                <a:cs typeface="Arial"/>
              </a:rPr>
              <a:t>Restroom facilities are located on the lower ground floor and ground floor, both next to the lifts.</a:t>
            </a:r>
          </a:p>
          <a:p>
            <a:pPr>
              <a:lnSpc>
                <a:spcPct val="134000"/>
              </a:lnSpc>
              <a:spcBef>
                <a:spcPts val="0"/>
              </a:spcBef>
              <a:spcAft>
                <a:spcPts val="600"/>
              </a:spcAft>
            </a:pPr>
            <a:r>
              <a:rPr lang="en-GB" sz="1400" dirty="0">
                <a:latin typeface="Arial"/>
                <a:cs typeface="Arial"/>
              </a:rPr>
              <a:t>No fire alarms are expected – if an alarm does sound, please make your way outside the Imperial College Main Entrance (back through the registration area).</a:t>
            </a:r>
          </a:p>
          <a:p>
            <a:pPr>
              <a:lnSpc>
                <a:spcPct val="134000"/>
              </a:lnSpc>
              <a:spcBef>
                <a:spcPts val="0"/>
              </a:spcBef>
              <a:spcAft>
                <a:spcPts val="600"/>
              </a:spcAft>
            </a:pPr>
            <a:r>
              <a:rPr lang="en-GB" sz="1400" dirty="0">
                <a:latin typeface="Arial"/>
                <a:cs typeface="Arial"/>
              </a:rPr>
              <a:t>We encourage constructive dialogue, inclusive behaviour and respect for speakers and other attendees </a:t>
            </a:r>
          </a:p>
          <a:p>
            <a:pPr>
              <a:lnSpc>
                <a:spcPct val="134000"/>
              </a:lnSpc>
              <a:spcBef>
                <a:spcPts val="0"/>
              </a:spcBef>
              <a:spcAft>
                <a:spcPts val="600"/>
              </a:spcAft>
            </a:pPr>
            <a:r>
              <a:rPr lang="en-GB" sz="1400" dirty="0">
                <a:latin typeface="Arial"/>
                <a:cs typeface="Arial"/>
              </a:rPr>
              <a:t>UKRI staff will be taking photos throughout the day</a:t>
            </a:r>
          </a:p>
          <a:p>
            <a:pPr>
              <a:lnSpc>
                <a:spcPct val="134000"/>
              </a:lnSpc>
              <a:spcBef>
                <a:spcPts val="0"/>
              </a:spcBef>
              <a:spcAft>
                <a:spcPts val="600"/>
              </a:spcAft>
            </a:pPr>
            <a:r>
              <a:rPr lang="en-GB" sz="1400" dirty="0">
                <a:latin typeface="Arial"/>
                <a:cs typeface="Arial"/>
              </a:rPr>
              <a:t>Wi-Fi is available via </a:t>
            </a:r>
            <a:r>
              <a:rPr lang="en-GB" sz="1400" dirty="0" err="1">
                <a:latin typeface="Arial"/>
                <a:cs typeface="Arial"/>
              </a:rPr>
              <a:t>eduroam</a:t>
            </a:r>
            <a:r>
              <a:rPr lang="en-GB" sz="1400" dirty="0">
                <a:latin typeface="Arial"/>
                <a:cs typeface="Arial"/>
              </a:rPr>
              <a:t> or The Cloud</a:t>
            </a:r>
          </a:p>
          <a:p>
            <a:pPr>
              <a:lnSpc>
                <a:spcPct val="134000"/>
              </a:lnSpc>
              <a:spcBef>
                <a:spcPts val="0"/>
              </a:spcBef>
              <a:spcAft>
                <a:spcPts val="600"/>
              </a:spcAft>
            </a:pPr>
            <a:r>
              <a:rPr lang="en-GB" sz="1400" dirty="0">
                <a:latin typeface="Arial"/>
                <a:cs typeface="Arial"/>
              </a:rPr>
              <a:t>There will be live Q&amp;A during each session. We appreciate there may be lots of questions, if we do not get around to answering all questions, please approach us throughout the day or drop your questions to </a:t>
            </a:r>
            <a:r>
              <a:rPr lang="en-GB" sz="1400" b="1" dirty="0">
                <a:solidFill>
                  <a:schemeClr val="accent3"/>
                </a:solidFill>
                <a:latin typeface="Arial"/>
                <a:cs typeface="Arial"/>
                <a:hlinkClick r:id="rId2">
                  <a:extLst>
                    <a:ext uri="{A12FA001-AC4F-418D-AE19-62706E023703}">
                      <ahyp:hlinkClr xmlns:ahyp="http://schemas.microsoft.com/office/drawing/2018/hyperlinkcolor" val="tx"/>
                    </a:ext>
                  </a:extLst>
                </a:hlinkClick>
              </a:rPr>
              <a:t>ukro@ukro.ac.uk</a:t>
            </a:r>
            <a:r>
              <a:rPr lang="en-GB" sz="1400" dirty="0">
                <a:latin typeface="Arial"/>
                <a:cs typeface="Arial"/>
              </a:rPr>
              <a:t> </a:t>
            </a:r>
          </a:p>
          <a:p>
            <a:pPr marL="0" indent="0">
              <a:lnSpc>
                <a:spcPct val="134000"/>
              </a:lnSpc>
              <a:spcBef>
                <a:spcPts val="0"/>
              </a:spcBef>
              <a:spcAft>
                <a:spcPts val="600"/>
              </a:spcAft>
              <a:buNone/>
            </a:pPr>
            <a:endParaRPr lang="en-GB" sz="1400" dirty="0">
              <a:latin typeface="Arial"/>
              <a:cs typeface="Arial"/>
            </a:endParaRPr>
          </a:p>
          <a:p>
            <a:pPr marL="0" indent="0">
              <a:lnSpc>
                <a:spcPct val="134000"/>
              </a:lnSpc>
              <a:spcBef>
                <a:spcPts val="0"/>
              </a:spcBef>
              <a:spcAft>
                <a:spcPts val="600"/>
              </a:spcAft>
              <a:buNone/>
            </a:pPr>
            <a:endParaRPr lang="en-GB" dirty="0"/>
          </a:p>
          <a:p>
            <a:pPr marL="0" indent="0">
              <a:lnSpc>
                <a:spcPct val="134000"/>
              </a:lnSpc>
              <a:spcBef>
                <a:spcPts val="0"/>
              </a:spcBef>
              <a:spcAft>
                <a:spcPts val="600"/>
              </a:spcAft>
              <a:buNone/>
            </a:pPr>
            <a:endParaRPr lang="en-GB" dirty="0"/>
          </a:p>
        </p:txBody>
      </p:sp>
    </p:spTree>
    <p:extLst>
      <p:ext uri="{BB962C8B-B14F-4D97-AF65-F5344CB8AC3E}">
        <p14:creationId xmlns:p14="http://schemas.microsoft.com/office/powerpoint/2010/main" val="162182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764209" y="1725221"/>
            <a:ext cx="8897533" cy="3847207"/>
          </a:xfrm>
          <a:prstGeom prst="rect">
            <a:avLst/>
          </a:prstGeom>
          <a:noFill/>
        </p:spPr>
        <p:txBody>
          <a:bodyPr wrap="square" rtlCol="0" anchor="t">
            <a:spAutoFit/>
          </a:bodyPr>
          <a:lstStyle/>
          <a:p>
            <a:endParaRPr lang="en-US" sz="3600" b="1" spc="-150" dirty="0">
              <a:solidFill>
                <a:srgbClr val="002060"/>
              </a:solidFill>
              <a:latin typeface="Arial" panose="020B0604020202020204" pitchFamily="34" charset="0"/>
              <a:cs typeface="Arial" panose="020B0604020202020204" pitchFamily="34" charset="0"/>
            </a:endParaRPr>
          </a:p>
          <a:p>
            <a:r>
              <a:rPr lang="en-US" sz="3600" b="1" dirty="0">
                <a:solidFill>
                  <a:srgbClr val="002060"/>
                </a:solidFill>
                <a:latin typeface="Arial" panose="020B0604020202020204" pitchFamily="34" charset="0"/>
                <a:cs typeface="Arial" panose="020B0604020202020204" pitchFamily="34" charset="0"/>
              </a:rPr>
              <a:t>Research Managers Event – Supporting participation in Horizon Europe </a:t>
            </a:r>
          </a:p>
          <a:p>
            <a:endParaRPr lang="en-US" sz="3200" b="1" spc="-150" dirty="0">
              <a:solidFill>
                <a:srgbClr val="676767"/>
              </a:solidFill>
              <a:latin typeface="Arial" panose="020B0604020202020204" pitchFamily="34" charset="0"/>
              <a:cs typeface="Arial" panose="020B0604020202020204" pitchFamily="34" charset="0"/>
            </a:endParaRPr>
          </a:p>
          <a:p>
            <a:endParaRPr lang="en-US" sz="3200" b="1" spc="-150" dirty="0">
              <a:solidFill>
                <a:srgbClr val="676767"/>
              </a:solidFill>
              <a:latin typeface="Arial" panose="020B0604020202020204" pitchFamily="34" charset="0"/>
              <a:cs typeface="Arial" panose="020B0604020202020204" pitchFamily="34" charset="0"/>
            </a:endParaRPr>
          </a:p>
          <a:p>
            <a:r>
              <a:rPr lang="en-US" sz="2400" dirty="0">
                <a:solidFill>
                  <a:srgbClr val="676767"/>
                </a:solidFill>
                <a:latin typeface="Arial" panose="020B0604020202020204" pitchFamily="34" charset="0"/>
                <a:cs typeface="Arial" panose="020B0604020202020204" pitchFamily="34" charset="0"/>
              </a:rPr>
              <a:t>Emily Clarke</a:t>
            </a:r>
          </a:p>
          <a:p>
            <a:r>
              <a:rPr lang="en-US" sz="2400" dirty="0">
                <a:solidFill>
                  <a:srgbClr val="676767"/>
                </a:solidFill>
                <a:latin typeface="Arial" panose="020B0604020202020204" pitchFamily="34" charset="0"/>
                <a:cs typeface="Arial" panose="020B0604020202020204" pitchFamily="34" charset="0"/>
              </a:rPr>
              <a:t>Associate Director of European Funding</a:t>
            </a:r>
            <a:br>
              <a:rPr lang="en-US" sz="2400" dirty="0">
                <a:solidFill>
                  <a:srgbClr val="676767"/>
                </a:solidFill>
                <a:latin typeface="Arial" panose="020B0604020202020204" pitchFamily="34" charset="0"/>
                <a:cs typeface="Arial" panose="020B0604020202020204" pitchFamily="34" charset="0"/>
              </a:rPr>
            </a:br>
            <a:r>
              <a:rPr lang="en-US" sz="2400" dirty="0">
                <a:solidFill>
                  <a:srgbClr val="676767"/>
                </a:solidFill>
                <a:latin typeface="Arial" panose="020B0604020202020204" pitchFamily="34" charset="0"/>
                <a:cs typeface="Arial" panose="020B0604020202020204" pitchFamily="34" charset="0"/>
              </a:rPr>
              <a:t>Wednesday 28</a:t>
            </a:r>
            <a:r>
              <a:rPr lang="en-US" sz="2400" baseline="30000" dirty="0">
                <a:solidFill>
                  <a:srgbClr val="676767"/>
                </a:solidFill>
                <a:latin typeface="Arial" panose="020B0604020202020204" pitchFamily="34" charset="0"/>
                <a:cs typeface="Arial" panose="020B0604020202020204" pitchFamily="34" charset="0"/>
              </a:rPr>
              <a:t>th</a:t>
            </a:r>
            <a:r>
              <a:rPr lang="en-US" sz="2400" dirty="0">
                <a:solidFill>
                  <a:srgbClr val="676767"/>
                </a:solidFill>
                <a:latin typeface="Arial" panose="020B0604020202020204" pitchFamily="34" charset="0"/>
                <a:cs typeface="Arial" panose="020B0604020202020204" pitchFamily="34" charset="0"/>
              </a:rPr>
              <a:t> January 2026</a:t>
            </a:r>
            <a:endParaRPr lang="en-GB" sz="2400" dirty="0">
              <a:solidFill>
                <a:srgbClr val="62626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5E3F99-89A7-874F-8681-561B34E348D4}"/>
              </a:ext>
            </a:extLst>
          </p:cNvPr>
          <p:cNvSpPr txBox="1"/>
          <p:nvPr/>
        </p:nvSpPr>
        <p:spPr>
          <a:xfrm>
            <a:off x="2530258" y="501041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4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35D0-47D2-FA0A-2420-12558EA32AAC}"/>
              </a:ext>
            </a:extLst>
          </p:cNvPr>
          <p:cNvSpPr>
            <a:spLocks noGrp="1"/>
          </p:cNvSpPr>
          <p:nvPr>
            <p:ph type="title"/>
          </p:nvPr>
        </p:nvSpPr>
        <p:spPr>
          <a:xfrm>
            <a:off x="523693" y="244550"/>
            <a:ext cx="10927572" cy="1329069"/>
          </a:xfrm>
        </p:spPr>
        <p:txBody>
          <a:bodyPr>
            <a:normAutofit/>
          </a:bodyPr>
          <a:lstStyle/>
          <a:p>
            <a:r>
              <a:rPr lang="en-GB" sz="3600"/>
              <a:t>UKRI support for UK participation in Horizon Europe</a:t>
            </a:r>
          </a:p>
        </p:txBody>
      </p:sp>
      <p:sp>
        <p:nvSpPr>
          <p:cNvPr id="3" name="Content Placeholder 2">
            <a:extLst>
              <a:ext uri="{FF2B5EF4-FFF2-40B4-BE49-F238E27FC236}">
                <a16:creationId xmlns:a16="http://schemas.microsoft.com/office/drawing/2014/main" id="{E230B794-88A6-A5D2-E01C-C1E729CF3A5A}"/>
              </a:ext>
            </a:extLst>
          </p:cNvPr>
          <p:cNvSpPr>
            <a:spLocks noGrp="1"/>
          </p:cNvSpPr>
          <p:nvPr>
            <p:ph idx="1"/>
          </p:nvPr>
        </p:nvSpPr>
        <p:spPr/>
        <p:txBody>
          <a:bodyPr>
            <a:normAutofit/>
          </a:bodyPr>
          <a:lstStyle/>
          <a:p>
            <a:pPr>
              <a:lnSpc>
                <a:spcPct val="110000"/>
              </a:lnSpc>
              <a:buFont typeface="Arial" panose="020B0604020202020204" pitchFamily="34" charset="0"/>
              <a:buChar char="•"/>
            </a:pPr>
            <a:r>
              <a:rPr lang="en-GB" sz="2200"/>
              <a:t>Operational changes to the delivery of support for Horizon Europe engagement </a:t>
            </a:r>
          </a:p>
          <a:p>
            <a:pPr>
              <a:lnSpc>
                <a:spcPct val="110000"/>
              </a:lnSpc>
              <a:buFont typeface="Arial" panose="020B0604020202020204" pitchFamily="34" charset="0"/>
              <a:buChar char="•"/>
            </a:pPr>
            <a:r>
              <a:rPr lang="en-GB" sz="2200"/>
              <a:t>Opportunity to work towards a more sustainable and coherent support structure </a:t>
            </a:r>
          </a:p>
          <a:p>
            <a:pPr>
              <a:lnSpc>
                <a:spcPct val="110000"/>
              </a:lnSpc>
              <a:buFont typeface="Arial" panose="020B0604020202020204" pitchFamily="34" charset="0"/>
              <a:buChar char="•"/>
            </a:pPr>
            <a:r>
              <a:rPr lang="en-GB" sz="2200"/>
              <a:t>Integrating different teams - the Horizon Guarantee, the National Contact Points, and UKRI Brussels</a:t>
            </a:r>
          </a:p>
          <a:p>
            <a:pPr>
              <a:lnSpc>
                <a:spcPct val="110000"/>
              </a:lnSpc>
            </a:pPr>
            <a:endParaRPr lang="en-GB" sz="2200"/>
          </a:p>
        </p:txBody>
      </p:sp>
    </p:spTree>
    <p:extLst>
      <p:ext uri="{BB962C8B-B14F-4D97-AF65-F5344CB8AC3E}">
        <p14:creationId xmlns:p14="http://schemas.microsoft.com/office/powerpoint/2010/main" val="31394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2C2C1B-0986-D306-8E2E-7B94F63B293F}"/>
              </a:ext>
            </a:extLst>
          </p:cNvPr>
          <p:cNvSpPr/>
          <p:nvPr/>
        </p:nvSpPr>
        <p:spPr>
          <a:xfrm>
            <a:off x="6142961" y="563418"/>
            <a:ext cx="1952625" cy="12474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Associate Director EU</a:t>
            </a:r>
          </a:p>
        </p:txBody>
      </p:sp>
      <p:sp>
        <p:nvSpPr>
          <p:cNvPr id="5" name="Rectangle: Rounded Corners 4">
            <a:extLst>
              <a:ext uri="{FF2B5EF4-FFF2-40B4-BE49-F238E27FC236}">
                <a16:creationId xmlns:a16="http://schemas.microsoft.com/office/drawing/2014/main" id="{29169C4B-07D1-6F86-ED8B-B97CF1B2C10F}"/>
              </a:ext>
            </a:extLst>
          </p:cNvPr>
          <p:cNvSpPr/>
          <p:nvPr/>
        </p:nvSpPr>
        <p:spPr>
          <a:xfrm>
            <a:off x="9551519" y="2634093"/>
            <a:ext cx="1952625" cy="12277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Horizon Europe Guarantee</a:t>
            </a:r>
          </a:p>
        </p:txBody>
      </p:sp>
      <p:sp>
        <p:nvSpPr>
          <p:cNvPr id="6" name="Rectangle: Rounded Corners 5">
            <a:extLst>
              <a:ext uri="{FF2B5EF4-FFF2-40B4-BE49-F238E27FC236}">
                <a16:creationId xmlns:a16="http://schemas.microsoft.com/office/drawing/2014/main" id="{50764025-EA19-7E87-D722-DC2867681904}"/>
              </a:ext>
            </a:extLst>
          </p:cNvPr>
          <p:cNvSpPr/>
          <p:nvPr/>
        </p:nvSpPr>
        <p:spPr>
          <a:xfrm>
            <a:off x="6142962" y="2526145"/>
            <a:ext cx="1952625" cy="12277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National Contact Points and wider support</a:t>
            </a:r>
          </a:p>
        </p:txBody>
      </p:sp>
      <p:sp>
        <p:nvSpPr>
          <p:cNvPr id="7" name="Rectangle: Rounded Corners 6">
            <a:extLst>
              <a:ext uri="{FF2B5EF4-FFF2-40B4-BE49-F238E27FC236}">
                <a16:creationId xmlns:a16="http://schemas.microsoft.com/office/drawing/2014/main" id="{E6730381-F8DA-40F9-BDE2-8ABCB91DD002}"/>
              </a:ext>
            </a:extLst>
          </p:cNvPr>
          <p:cNvSpPr/>
          <p:nvPr/>
        </p:nvSpPr>
        <p:spPr>
          <a:xfrm>
            <a:off x="2840010" y="2609610"/>
            <a:ext cx="1952625" cy="12277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UKRI Brussels</a:t>
            </a:r>
          </a:p>
        </p:txBody>
      </p:sp>
      <p:cxnSp>
        <p:nvCxnSpPr>
          <p:cNvPr id="10" name="Connector: Elbow 9">
            <a:extLst>
              <a:ext uri="{FF2B5EF4-FFF2-40B4-BE49-F238E27FC236}">
                <a16:creationId xmlns:a16="http://schemas.microsoft.com/office/drawing/2014/main" id="{31EB851A-8801-62A4-310F-CC9D870EFBEC}"/>
              </a:ext>
            </a:extLst>
          </p:cNvPr>
          <p:cNvCxnSpPr>
            <a:cxnSpLocks/>
            <a:stCxn id="4" idx="2"/>
            <a:endCxn id="5" idx="0"/>
          </p:cNvCxnSpPr>
          <p:nvPr/>
        </p:nvCxnSpPr>
        <p:spPr>
          <a:xfrm rot="16200000" flipH="1">
            <a:off x="8411918" y="518178"/>
            <a:ext cx="823271" cy="3408558"/>
          </a:xfrm>
          <a:prstGeom prst="bentConnector3">
            <a:avLst>
              <a:gd name="adj1" fmla="val 47904"/>
            </a:avLst>
          </a:prstGeom>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id="{688EAECD-114F-301C-E93D-21DD350790FD}"/>
              </a:ext>
            </a:extLst>
          </p:cNvPr>
          <p:cNvCxnSpPr>
            <a:cxnSpLocks/>
            <a:stCxn id="4" idx="2"/>
            <a:endCxn id="6" idx="0"/>
          </p:cNvCxnSpPr>
          <p:nvPr/>
        </p:nvCxnSpPr>
        <p:spPr>
          <a:xfrm rot="16200000" flipH="1">
            <a:off x="6761613" y="2168482"/>
            <a:ext cx="715323"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0AA388A7-7A61-6F4D-9804-424317BFDF43}"/>
              </a:ext>
            </a:extLst>
          </p:cNvPr>
          <p:cNvCxnSpPr>
            <a:cxnSpLocks/>
            <a:stCxn id="4" idx="2"/>
            <a:endCxn id="7" idx="0"/>
          </p:cNvCxnSpPr>
          <p:nvPr/>
        </p:nvCxnSpPr>
        <p:spPr>
          <a:xfrm rot="5400000">
            <a:off x="5068405" y="558741"/>
            <a:ext cx="798788" cy="3302951"/>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84C6B031-8169-9772-F7FF-23DACDBBD9D2}"/>
              </a:ext>
            </a:extLst>
          </p:cNvPr>
          <p:cNvSpPr/>
          <p:nvPr/>
        </p:nvSpPr>
        <p:spPr>
          <a:xfrm>
            <a:off x="2873160" y="4331855"/>
            <a:ext cx="1886324" cy="12277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Europe policy monitoring and influence </a:t>
            </a:r>
          </a:p>
        </p:txBody>
      </p:sp>
      <p:sp>
        <p:nvSpPr>
          <p:cNvPr id="22" name="Rectangle: Rounded Corners 21">
            <a:extLst>
              <a:ext uri="{FF2B5EF4-FFF2-40B4-BE49-F238E27FC236}">
                <a16:creationId xmlns:a16="http://schemas.microsoft.com/office/drawing/2014/main" id="{5046C7EF-C807-13D0-B81A-AB80EDE60AA1}"/>
              </a:ext>
            </a:extLst>
          </p:cNvPr>
          <p:cNvSpPr/>
          <p:nvPr/>
        </p:nvSpPr>
        <p:spPr>
          <a:xfrm>
            <a:off x="9584669" y="4331855"/>
            <a:ext cx="1886324" cy="12277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UKRI Guarantee grant delivery </a:t>
            </a:r>
          </a:p>
        </p:txBody>
      </p:sp>
      <p:sp>
        <p:nvSpPr>
          <p:cNvPr id="23" name="Rectangle: Rounded Corners 22">
            <a:extLst>
              <a:ext uri="{FF2B5EF4-FFF2-40B4-BE49-F238E27FC236}">
                <a16:creationId xmlns:a16="http://schemas.microsoft.com/office/drawing/2014/main" id="{C3E1E536-57ED-3B0E-839D-EC0BC9B273B4}"/>
              </a:ext>
            </a:extLst>
          </p:cNvPr>
          <p:cNvSpPr/>
          <p:nvPr/>
        </p:nvSpPr>
        <p:spPr>
          <a:xfrm>
            <a:off x="5509331" y="4331855"/>
            <a:ext cx="3237139" cy="174976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UKRO Portal</a:t>
            </a:r>
            <a:br>
              <a:rPr lang="en-GB">
                <a:solidFill>
                  <a:schemeClr val="tx2"/>
                </a:solidFill>
              </a:rPr>
            </a:br>
            <a:r>
              <a:rPr lang="en-GB">
                <a:solidFill>
                  <a:schemeClr val="tx2"/>
                </a:solidFill>
              </a:rPr>
              <a:t>Horizon Hub</a:t>
            </a:r>
          </a:p>
          <a:p>
            <a:pPr algn="ctr"/>
            <a:r>
              <a:rPr lang="en-GB">
                <a:solidFill>
                  <a:schemeClr val="tx2"/>
                </a:solidFill>
              </a:rPr>
              <a:t>Enquiry Services</a:t>
            </a:r>
          </a:p>
          <a:p>
            <a:pPr algn="ctr"/>
            <a:r>
              <a:rPr lang="en-GB">
                <a:solidFill>
                  <a:schemeClr val="tx2"/>
                </a:solidFill>
              </a:rPr>
              <a:t>Webinars and training</a:t>
            </a:r>
          </a:p>
          <a:p>
            <a:pPr algn="ctr"/>
            <a:r>
              <a:rPr lang="en-GB">
                <a:solidFill>
                  <a:schemeClr val="tx2"/>
                </a:solidFill>
              </a:rPr>
              <a:t>Brokerage and missions</a:t>
            </a:r>
          </a:p>
        </p:txBody>
      </p:sp>
      <p:cxnSp>
        <p:nvCxnSpPr>
          <p:cNvPr id="26" name="Straight Connector 25">
            <a:extLst>
              <a:ext uri="{FF2B5EF4-FFF2-40B4-BE49-F238E27FC236}">
                <a16:creationId xmlns:a16="http://schemas.microsoft.com/office/drawing/2014/main" id="{720F963A-B50E-DBB0-F4B5-5659A2579518}"/>
              </a:ext>
            </a:extLst>
          </p:cNvPr>
          <p:cNvCxnSpPr>
            <a:cxnSpLocks/>
            <a:stCxn id="7" idx="2"/>
            <a:endCxn id="21" idx="0"/>
          </p:cNvCxnSpPr>
          <p:nvPr/>
        </p:nvCxnSpPr>
        <p:spPr>
          <a:xfrm flipH="1">
            <a:off x="3816322" y="3837357"/>
            <a:ext cx="1" cy="49449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AEA9FF0-6872-F572-EC76-514272FE0366}"/>
              </a:ext>
            </a:extLst>
          </p:cNvPr>
          <p:cNvSpPr txBox="1">
            <a:spLocks/>
          </p:cNvSpPr>
          <p:nvPr/>
        </p:nvSpPr>
        <p:spPr>
          <a:xfrm>
            <a:off x="312385" y="444121"/>
            <a:ext cx="4984233" cy="1227748"/>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a:lstStyle>
          <a:p>
            <a:pPr>
              <a:lnSpc>
                <a:spcPct val="120000"/>
              </a:lnSpc>
            </a:pPr>
            <a:r>
              <a:rPr lang="en-GB"/>
              <a:t>UKRI support for UK participation in Horizon Europe</a:t>
            </a:r>
          </a:p>
        </p:txBody>
      </p:sp>
      <p:cxnSp>
        <p:nvCxnSpPr>
          <p:cNvPr id="20" name="Connector: Elbow 19">
            <a:extLst>
              <a:ext uri="{FF2B5EF4-FFF2-40B4-BE49-F238E27FC236}">
                <a16:creationId xmlns:a16="http://schemas.microsoft.com/office/drawing/2014/main" id="{FA5FF428-796C-B110-7DEF-3E3C175D903A}"/>
              </a:ext>
            </a:extLst>
          </p:cNvPr>
          <p:cNvCxnSpPr>
            <a:cxnSpLocks/>
            <a:stCxn id="6" idx="2"/>
            <a:endCxn id="23" idx="0"/>
          </p:cNvCxnSpPr>
          <p:nvPr/>
        </p:nvCxnSpPr>
        <p:spPr>
          <a:xfrm rot="16200000" flipH="1">
            <a:off x="6834607" y="4038560"/>
            <a:ext cx="577963" cy="862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43FED34-0D3F-FDC5-A2EB-A4C37CF18D0B}"/>
              </a:ext>
            </a:extLst>
          </p:cNvPr>
          <p:cNvCxnSpPr>
            <a:cxnSpLocks/>
            <a:stCxn id="5" idx="2"/>
            <a:endCxn id="22" idx="0"/>
          </p:cNvCxnSpPr>
          <p:nvPr/>
        </p:nvCxnSpPr>
        <p:spPr>
          <a:xfrm flipH="1">
            <a:off x="10527831" y="3861840"/>
            <a:ext cx="1" cy="47001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36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8D9C-43DA-F82A-351E-AB7C0A17EF77}"/>
              </a:ext>
            </a:extLst>
          </p:cNvPr>
          <p:cNvSpPr>
            <a:spLocks noGrp="1"/>
          </p:cNvSpPr>
          <p:nvPr>
            <p:ph type="title"/>
          </p:nvPr>
        </p:nvSpPr>
        <p:spPr/>
        <p:txBody>
          <a:bodyPr/>
          <a:lstStyle/>
          <a:p>
            <a:r>
              <a:rPr lang="en-GB"/>
              <a:t>Horizon Europe Guarantee </a:t>
            </a:r>
          </a:p>
        </p:txBody>
      </p:sp>
      <p:sp>
        <p:nvSpPr>
          <p:cNvPr id="3" name="Content Placeholder 2">
            <a:extLst>
              <a:ext uri="{FF2B5EF4-FFF2-40B4-BE49-F238E27FC236}">
                <a16:creationId xmlns:a16="http://schemas.microsoft.com/office/drawing/2014/main" id="{191F67DB-0F85-72AC-D9FF-437AD86039C6}"/>
              </a:ext>
            </a:extLst>
          </p:cNvPr>
          <p:cNvSpPr>
            <a:spLocks noGrp="1"/>
          </p:cNvSpPr>
          <p:nvPr>
            <p:ph idx="1"/>
          </p:nvPr>
        </p:nvSpPr>
        <p:spPr/>
        <p:txBody>
          <a:bodyPr/>
          <a:lstStyle/>
          <a:p>
            <a:pPr>
              <a:lnSpc>
                <a:spcPct val="114000"/>
              </a:lnSpc>
              <a:spcBef>
                <a:spcPts val="0"/>
              </a:spcBef>
              <a:spcAft>
                <a:spcPts val="600"/>
              </a:spcAft>
            </a:pPr>
            <a:r>
              <a:rPr lang="en-GB" sz="2200" dirty="0"/>
              <a:t>Final calls closed on 27 November 2025</a:t>
            </a:r>
          </a:p>
          <a:p>
            <a:pPr lvl="1">
              <a:lnSpc>
                <a:spcPct val="114000"/>
              </a:lnSpc>
              <a:spcBef>
                <a:spcPts val="0"/>
              </a:spcBef>
              <a:spcAft>
                <a:spcPts val="600"/>
              </a:spcAft>
            </a:pPr>
            <a:r>
              <a:rPr lang="en-GB" sz="1800" dirty="0"/>
              <a:t>In case of late applications – please contact the team directly at </a:t>
            </a:r>
            <a:r>
              <a:rPr lang="en-GB" sz="1800" b="1" dirty="0">
                <a:hlinkClick r:id="rId2" tooltip="mailto:eugrantsfunding@ukri.org"/>
              </a:rPr>
              <a:t>eugrantsfunding@ukri.org</a:t>
            </a:r>
            <a:r>
              <a:rPr lang="en-GB" sz="1800" dirty="0"/>
              <a:t> as soon as possible</a:t>
            </a:r>
          </a:p>
          <a:p>
            <a:pPr>
              <a:lnSpc>
                <a:spcPct val="114000"/>
              </a:lnSpc>
              <a:spcBef>
                <a:spcPts val="0"/>
              </a:spcBef>
              <a:spcAft>
                <a:spcPts val="600"/>
              </a:spcAft>
            </a:pPr>
            <a:r>
              <a:rPr lang="en-GB" sz="2200" dirty="0"/>
              <a:t>Will have awarded </a:t>
            </a:r>
            <a:r>
              <a:rPr lang="en-GB" sz="2200" b="1" dirty="0"/>
              <a:t>£2.19bn</a:t>
            </a:r>
          </a:p>
          <a:p>
            <a:pPr>
              <a:lnSpc>
                <a:spcPct val="114000"/>
              </a:lnSpc>
              <a:spcBef>
                <a:spcPts val="0"/>
              </a:spcBef>
              <a:spcAft>
                <a:spcPts val="600"/>
              </a:spcAft>
            </a:pPr>
            <a:r>
              <a:rPr lang="en-GB" sz="2200" dirty="0"/>
              <a:t>Thank you for all your support in making this work</a:t>
            </a:r>
          </a:p>
          <a:p>
            <a:pPr>
              <a:lnSpc>
                <a:spcPct val="114000"/>
              </a:lnSpc>
              <a:spcBef>
                <a:spcPts val="0"/>
              </a:spcBef>
              <a:spcAft>
                <a:spcPts val="600"/>
              </a:spcAft>
            </a:pPr>
            <a:endParaRPr lang="en-GB" dirty="0"/>
          </a:p>
        </p:txBody>
      </p:sp>
    </p:spTree>
    <p:extLst>
      <p:ext uri="{BB962C8B-B14F-4D97-AF65-F5344CB8AC3E}">
        <p14:creationId xmlns:p14="http://schemas.microsoft.com/office/powerpoint/2010/main" val="87057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8013-0E67-5370-BD8E-25864804D26C}"/>
              </a:ext>
            </a:extLst>
          </p:cNvPr>
          <p:cNvSpPr>
            <a:spLocks noGrp="1"/>
          </p:cNvSpPr>
          <p:nvPr>
            <p:ph type="title"/>
          </p:nvPr>
        </p:nvSpPr>
        <p:spPr>
          <a:xfrm>
            <a:off x="488731" y="0"/>
            <a:ext cx="10139855" cy="1325563"/>
          </a:xfrm>
        </p:spPr>
        <p:txBody>
          <a:bodyPr anchor="ctr">
            <a:normAutofit/>
          </a:bodyPr>
          <a:lstStyle/>
          <a:p>
            <a:r>
              <a:rPr lang="en-GB"/>
              <a:t>UKRI Brussels </a:t>
            </a:r>
          </a:p>
        </p:txBody>
      </p:sp>
      <p:sp>
        <p:nvSpPr>
          <p:cNvPr id="3" name="Content Placeholder 2">
            <a:extLst>
              <a:ext uri="{FF2B5EF4-FFF2-40B4-BE49-F238E27FC236}">
                <a16:creationId xmlns:a16="http://schemas.microsoft.com/office/drawing/2014/main" id="{073A485D-CE8A-A6AF-D21E-46FBA2A7875E}"/>
              </a:ext>
            </a:extLst>
          </p:cNvPr>
          <p:cNvSpPr>
            <a:spLocks noGrp="1"/>
          </p:cNvSpPr>
          <p:nvPr>
            <p:ph sz="half" idx="1"/>
          </p:nvPr>
        </p:nvSpPr>
        <p:spPr>
          <a:xfrm>
            <a:off x="614855" y="1325563"/>
            <a:ext cx="5738648" cy="4851400"/>
          </a:xfrm>
        </p:spPr>
        <p:txBody>
          <a:bodyPr>
            <a:normAutofit/>
          </a:bodyPr>
          <a:lstStyle/>
          <a:p>
            <a:pPr>
              <a:lnSpc>
                <a:spcPct val="114000"/>
              </a:lnSpc>
              <a:buFont typeface="Arial" panose="020B0604020202020204" pitchFamily="34" charset="0"/>
              <a:buChar char="•"/>
            </a:pPr>
            <a:r>
              <a:rPr lang="en-GB" sz="2200"/>
              <a:t>All stakeholders – including HEI sector – emphasised the importance of Brussels presence</a:t>
            </a:r>
          </a:p>
          <a:p>
            <a:pPr marL="285750" indent="-285750">
              <a:lnSpc>
                <a:spcPct val="114000"/>
              </a:lnSpc>
              <a:buFont typeface="Arial" panose="020B0604020202020204" pitchFamily="34" charset="0"/>
              <a:buChar char="•"/>
            </a:pPr>
            <a:r>
              <a:rPr lang="en-GB" sz="2200"/>
              <a:t>Establishing a UKRI Brussels overseas office in Spring 2026, co-located at UK Mission to the EU</a:t>
            </a:r>
          </a:p>
          <a:p>
            <a:pPr marL="285750" indent="-285750">
              <a:lnSpc>
                <a:spcPct val="114000"/>
              </a:lnSpc>
              <a:buFont typeface="Arial" panose="020B0604020202020204" pitchFamily="34" charset="0"/>
              <a:buChar char="•"/>
            </a:pPr>
            <a:r>
              <a:rPr lang="en-GB" sz="2200"/>
              <a:t>Will operate in a similar fashion to UKRI other overseas offices in Washington DC, Ottawa, New Delhi and Beijing</a:t>
            </a:r>
          </a:p>
          <a:p>
            <a:endParaRPr lang="en-GB" sz="1800"/>
          </a:p>
        </p:txBody>
      </p:sp>
      <p:pic>
        <p:nvPicPr>
          <p:cNvPr id="5" name="Picture 4" descr="A building with gold accents&#10;&#10;AI-generated content may be incorrect.">
            <a:extLst>
              <a:ext uri="{FF2B5EF4-FFF2-40B4-BE49-F238E27FC236}">
                <a16:creationId xmlns:a16="http://schemas.microsoft.com/office/drawing/2014/main" id="{6E71774C-624B-B817-8448-C6B4A8CE2B42}"/>
              </a:ext>
            </a:extLst>
          </p:cNvPr>
          <p:cNvPicPr>
            <a:picLocks noChangeAspect="1"/>
          </p:cNvPicPr>
          <p:nvPr/>
        </p:nvPicPr>
        <p:blipFill>
          <a:blip r:embed="rId2"/>
          <a:srcRect l="14630" r="6179" b="-3"/>
          <a:stretch>
            <a:fillRect/>
          </a:stretch>
        </p:blipFill>
        <p:spPr>
          <a:xfrm>
            <a:off x="6521668" y="1325563"/>
            <a:ext cx="5181600" cy="4351338"/>
          </a:xfrm>
          <a:prstGeom prst="rect">
            <a:avLst/>
          </a:prstGeom>
          <a:noFill/>
        </p:spPr>
      </p:pic>
    </p:spTree>
    <p:extLst>
      <p:ext uri="{BB962C8B-B14F-4D97-AF65-F5344CB8AC3E}">
        <p14:creationId xmlns:p14="http://schemas.microsoft.com/office/powerpoint/2010/main" val="1334582305"/>
      </p:ext>
    </p:extLst>
  </p:cSld>
  <p:clrMapOvr>
    <a:masterClrMapping/>
  </p:clrMapOvr>
</p:sld>
</file>

<file path=ppt/theme/theme1.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BF8FA948-E0F3-4F10-9DC6-04A5E8AC7CB5}"/>
    </a:ext>
  </a:extLst>
</a:theme>
</file>

<file path=ppt/theme/theme2.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5AFAF9BC-A7FC-4511-8A22-BFAE4DE510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6ebd4db-6f78-4d9b-a8bd-dda683c55855">6HYZPCKXR67N-904599621-165493</_dlc_DocId>
    <_dlc_DocIdUrl xmlns="36ebd4db-6f78-4d9b-a8bd-dda683c55855">
      <Url>https://ukri.sharepoint.com/sites/og_UKRO/_layouts/15/DocIdRedir.aspx?ID=6HYZPCKXR67N-904599621-165493</Url>
      <Description>6HYZPCKXR67N-904599621-165493</Description>
    </_dlc_DocIdUrl>
    <TaxCatchAll xmlns="2e24dfb7-a69e-40eb-b94f-44b9ca9c25ed" xsi:nil="true"/>
    <lcf76f155ced4ddcb4097134ff3c332f xmlns="74f390bb-360c-48b0-93f4-ee70ab145e86">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C3530174739AF4F96212F895B41B814" ma:contentTypeVersion="22" ma:contentTypeDescription="Create a new document." ma:contentTypeScope="" ma:versionID="1534c7b8afa3438fb6265b0614498c53">
  <xsd:schema xmlns:xsd="http://www.w3.org/2001/XMLSchema" xmlns:xs="http://www.w3.org/2001/XMLSchema" xmlns:p="http://schemas.microsoft.com/office/2006/metadata/properties" xmlns:ns2="36ebd4db-6f78-4d9b-a8bd-dda683c55855" xmlns:ns3="74f390bb-360c-48b0-93f4-ee70ab145e86" xmlns:ns4="2e24dfb7-a69e-40eb-b94f-44b9ca9c25ed" targetNamespace="http://schemas.microsoft.com/office/2006/metadata/properties" ma:root="true" ma:fieldsID="23051ee2d6876c71584c14ceb5efa824" ns2:_="" ns3:_="" ns4:_="">
    <xsd:import namespace="36ebd4db-6f78-4d9b-a8bd-dda683c55855"/>
    <xsd:import namespace="74f390bb-360c-48b0-93f4-ee70ab145e86"/>
    <xsd:import namespace="2e24dfb7-a69e-40eb-b94f-44b9ca9c25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bd4db-6f78-4d9b-a8bd-dda683c55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f390bb-360c-48b0-93f4-ee70ab145e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0697fe-e63d-4b13-b1ca-036afad04734}" ma:internalName="TaxCatchAll" ma:showField="CatchAllData" ma:web="36ebd4db-6f78-4d9b-a8bd-dda683c5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D2B572-9DB2-484E-87AD-DCA51D1D4404}">
  <ds:schemaRefs>
    <ds:schemaRef ds:uri="http://purl.org/dc/terms/"/>
    <ds:schemaRef ds:uri="http://schemas.microsoft.com/office/infopath/2007/PartnerControls"/>
    <ds:schemaRef ds:uri="http://www.w3.org/XML/1998/namespace"/>
    <ds:schemaRef ds:uri="2e24dfb7-a69e-40eb-b94f-44b9ca9c25ed"/>
    <ds:schemaRef ds:uri="http://purl.org/dc/elements/1.1/"/>
    <ds:schemaRef ds:uri="http://schemas.openxmlformats.org/package/2006/metadata/core-properties"/>
    <ds:schemaRef ds:uri="http://schemas.microsoft.com/office/2006/documentManagement/types"/>
    <ds:schemaRef ds:uri="74f390bb-360c-48b0-93f4-ee70ab145e86"/>
    <ds:schemaRef ds:uri="36ebd4db-6f78-4d9b-a8bd-dda683c5585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F5B2654-3992-43F1-812C-AFCA6FF86043}">
  <ds:schemaRefs>
    <ds:schemaRef ds:uri="http://schemas.microsoft.com/sharepoint/events"/>
  </ds:schemaRefs>
</ds:datastoreItem>
</file>

<file path=customXml/itemProps3.xml><?xml version="1.0" encoding="utf-8"?>
<ds:datastoreItem xmlns:ds="http://schemas.openxmlformats.org/officeDocument/2006/customXml" ds:itemID="{36DEC3B6-822F-4320-9CC4-316BC062CD96}">
  <ds:schemaRefs>
    <ds:schemaRef ds:uri="2e24dfb7-a69e-40eb-b94f-44b9ca9c25ed"/>
    <ds:schemaRef ds:uri="36ebd4db-6f78-4d9b-a8bd-dda683c55855"/>
    <ds:schemaRef ds:uri="74f390bb-360c-48b0-93f4-ee70ab145e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31E60A1-0927-42A1-A130-DF3D1B9F9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UKRI_master_template_BASIC_Nov19</Template>
  <TotalTime>0</TotalTime>
  <Words>835</Words>
  <Application>Microsoft Office PowerPoint</Application>
  <PresentationFormat>Widescreen</PresentationFormat>
  <Paragraphs>92</Paragraphs>
  <Slides>13</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Wingdings</vt:lpstr>
      <vt:lpstr>Font and logo master</vt:lpstr>
      <vt:lpstr>Font master without logo</vt:lpstr>
      <vt:lpstr>PowerPoint Presentation</vt:lpstr>
      <vt:lpstr>Purpose of today </vt:lpstr>
      <vt:lpstr>Agenda</vt:lpstr>
      <vt:lpstr>Housekeeping</vt:lpstr>
      <vt:lpstr>PowerPoint Presentation</vt:lpstr>
      <vt:lpstr>UKRI support for UK participation in Horizon Europe</vt:lpstr>
      <vt:lpstr>PowerPoint Presentation</vt:lpstr>
      <vt:lpstr>Horizon Europe Guarantee </vt:lpstr>
      <vt:lpstr>UKRI Brussels </vt:lpstr>
      <vt:lpstr>UK National Contact Point Services</vt:lpstr>
      <vt:lpstr>PowerPoint Presentation</vt:lpstr>
      <vt:lpstr>Forward look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 Drury - UKRI</dc:creator>
  <cp:lastModifiedBy>Laura Joiner - UKRI</cp:lastModifiedBy>
  <cp:revision>2</cp:revision>
  <dcterms:created xsi:type="dcterms:W3CDTF">2025-12-04T10:31:30Z</dcterms:created>
  <dcterms:modified xsi:type="dcterms:W3CDTF">2026-03-03T10:27:28Z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0x0101004C3530174739AF4F96212F895B41B814</vt:lpwstr>
  </property>
  <property fmtid="{D5CDD505-2E9C-101B-9397-08002B2CF9AE}" pid="3" name="_dlc_DocIdItemGuid">
    <vt:lpwstr>af8c9810-d96d-407b-9342-d7ce9bf108ab</vt:lpwstr>
  </property>
  <property fmtid="{D5CDD505-2E9C-101B-9397-08002B2CF9AE}" pid="4" name="MediaServiceImageTags">
    <vt:lpwstr/>
  </property>
  <property fmtid="{D5CDD505-2E9C-101B-9397-08002B2CF9AE}" pid="5" name="MSIP_Label_34c27a6e-c833-42bb-83c2-622284533524_Enabled">
    <vt:lpwstr>true</vt:lpwstr>
  </property>
  <property fmtid="{D5CDD505-2E9C-101B-9397-08002B2CF9AE}" pid="6" name="MSIP_Label_34c27a6e-c833-42bb-83c2-622284533524_SetDate">
    <vt:lpwstr>2026-03-03T10:27:28Z</vt:lpwstr>
  </property>
  <property fmtid="{D5CDD505-2E9C-101B-9397-08002B2CF9AE}" pid="7" name="MSIP_Label_34c27a6e-c833-42bb-83c2-622284533524_Method">
    <vt:lpwstr>Standard</vt:lpwstr>
  </property>
  <property fmtid="{D5CDD505-2E9C-101B-9397-08002B2CF9AE}" pid="8" name="MSIP_Label_34c27a6e-c833-42bb-83c2-622284533524_Name">
    <vt:lpwstr>Official - Public</vt:lpwstr>
  </property>
  <property fmtid="{D5CDD505-2E9C-101B-9397-08002B2CF9AE}" pid="9" name="MSIP_Label_34c27a6e-c833-42bb-83c2-622284533524_SiteId">
    <vt:lpwstr>8bb7e08e-daa4-4a8e-927e-fca38db04b7e</vt:lpwstr>
  </property>
  <property fmtid="{D5CDD505-2E9C-101B-9397-08002B2CF9AE}" pid="10" name="MSIP_Label_34c27a6e-c833-42bb-83c2-622284533524_ActionId">
    <vt:lpwstr>20ed04b2-42bb-4225-b92c-edb0d89561e2</vt:lpwstr>
  </property>
  <property fmtid="{D5CDD505-2E9C-101B-9397-08002B2CF9AE}" pid="11" name="MSIP_Label_34c27a6e-c833-42bb-83c2-622284533524_ContentBits">
    <vt:lpwstr>0</vt:lpwstr>
  </property>
  <property fmtid="{D5CDD505-2E9C-101B-9397-08002B2CF9AE}" pid="12" name="MSIP_Label_34c27a6e-c833-42bb-83c2-622284533524_Tag">
    <vt:lpwstr>10, 3, 0, 1</vt:lpwstr>
  </property>
</Properties>
</file>