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14" r:id="rId2"/>
    <p:sldId id="705" r:id="rId3"/>
    <p:sldId id="729" r:id="rId4"/>
    <p:sldId id="719" r:id="rId5"/>
    <p:sldId id="730" r:id="rId6"/>
    <p:sldId id="550" r:id="rId7"/>
    <p:sldId id="701" r:id="rId8"/>
    <p:sldId id="723" r:id="rId9"/>
    <p:sldId id="706" r:id="rId10"/>
    <p:sldId id="727" r:id="rId11"/>
    <p:sldId id="724" r:id="rId12"/>
    <p:sldId id="725" r:id="rId13"/>
    <p:sldId id="726" r:id="rId14"/>
    <p:sldId id="72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11B5"/>
    <a:srgbClr val="003399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2" autoAdjust="0"/>
    <p:restoredTop sz="66080" autoAdjust="0"/>
  </p:normalViewPr>
  <p:slideViewPr>
    <p:cSldViewPr snapToGrid="0">
      <p:cViewPr varScale="1">
        <p:scale>
          <a:sx n="42" d="100"/>
          <a:sy n="42" d="100"/>
        </p:scale>
        <p:origin x="6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C3F9A-6A27-40D9-B39E-E6D17852E04D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2F53-7192-4E4E-8911-230B42657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3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F34E8-99FE-4EC1-A766-ED69DAEFD1A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3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C1FEF-FD20-B975-6E46-A8AC83F0D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037646-5439-CD07-15C9-5C3488C3A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ED502C-76C1-A8FF-2DFA-93E12988B2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2DA75-889C-8E8D-1149-5728E6E7E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92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DFFD2-424A-3809-BA64-76ED7766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2ABCD3-1C2F-A5E2-46E8-98FAFA13C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D5C5F6-4D4C-AD02-4484-B53F95110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85C6-7BF2-78E6-892B-90AD532FE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99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5834C-7980-23EE-5847-7F3142C4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CA485-F385-1E10-2CA4-C61F213F3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85D257-6C4B-CFA6-B2E9-573A5BD0B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8EDAF-A417-72DE-AB67-EC65996A9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44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D97CE-B82B-033C-E877-98E30A185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97441-46E8-1B93-603F-29B74B35B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CF4F1A-FB38-38C0-5735-09D7EABB5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A03B3-844B-6CF9-8900-B0F67C83D2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01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44C5A-6C8F-49E7-2012-7C89E6C70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A54AC-FD48-6DFE-3211-158781562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785895-103F-EBCA-2A67-FA889F2EE6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169EE-22C6-464C-A707-D34076AF2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5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8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607B-BC83-1C44-A501-8F981FF41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9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5883-AE82-4982-4E81-7003336E8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69070-5E95-9C50-FB47-2D7571124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5C21CE-30C9-5A38-1E9D-813A6AE41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FE27A-16EA-8791-C6E9-0F62409DD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34E8-99FE-4EC1-A766-ED69DAEFD1A6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24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25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28AA8-30DD-9428-61C1-A6A503CB8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C5FA5-A057-3626-DE96-26FF929DB5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A6F93-673B-11F8-0EDD-2DE8A95E7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868FD-64DA-03E5-24F7-A70E9252D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79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4EC89-EE6F-8F01-B3FC-20F7B85D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CB5F20-C377-6B7E-E4C3-2E09AECF2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FC30D5-1BE6-C874-8B0E-AFB1CEB9D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D6378-50BD-3DFF-5968-BDE494CD7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8EF5-D95E-5792-7053-6A0814411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FFB2B-7820-0636-BEF9-CA46242F4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086CD9-B3A9-E779-80A8-DCAC2B85D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7D504-24BE-59F1-3D3E-1217A4B45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12F53-7192-4E4E-8911-230B426578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0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BA04-0B4E-41F4-B3A0-1489330A8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95" y="1971303"/>
            <a:ext cx="7416141" cy="1538659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FE668-DD65-45FE-9632-B91D111B7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696" y="3602038"/>
            <a:ext cx="741614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F8C80-30A4-411E-9533-8712894C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696" y="6356350"/>
            <a:ext cx="4613564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Information correct as of presentation date</a:t>
            </a:r>
          </a:p>
        </p:txBody>
      </p:sp>
      <p:pic>
        <p:nvPicPr>
          <p:cNvPr id="7" name="Picture 2" descr="The European Commission has adopted the main work programme of Horizon  Europe for the period 2021-2022">
            <a:extLst>
              <a:ext uri="{FF2B5EF4-FFF2-40B4-BE49-F238E27FC236}">
                <a16:creationId xmlns:a16="http://schemas.microsoft.com/office/drawing/2014/main" id="{7E4EE2B8-BD14-4CAB-A81A-33E4E3FEA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2526873"/>
            <a:ext cx="4467101" cy="27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9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3E452-3BD3-435F-8B9C-27BA49A50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2821" y="1825624"/>
            <a:ext cx="11560628" cy="47829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83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BBB96-1255-4EB4-9C58-124BA2DDA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1911926"/>
            <a:ext cx="3164279" cy="4750129"/>
          </a:xfrm>
          <a:prstGeom prst="rect">
            <a:avLst/>
          </a:prstGeom>
        </p:spPr>
        <p:txBody>
          <a:bodyPr vert="eaVert"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A52DF-BD7F-4EA1-912F-C8C466BC9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2821" y="1911927"/>
            <a:ext cx="8269679" cy="47501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2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89EF-46BA-46D1-9AA5-E6AE5C84D171}" type="datetimeFigureOut">
              <a:rPr lang="en-GB" smtClean="0"/>
              <a:pPr/>
              <a:t>11/02/2026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103F-F0D0-4326-BD50-9F8D8FA14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89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4D96-F913-4E79-8F0C-1C18C8C1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96" y="2416629"/>
            <a:ext cx="11566566" cy="419198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3318E7-65AB-4D78-B445-3524B08324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325" y="1929803"/>
            <a:ext cx="11563350" cy="422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7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DE04-285B-408E-BBB3-716FB1E3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21" y="1900052"/>
            <a:ext cx="11560628" cy="1840675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B2A45-65C6-433E-991F-3E1375F78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21" y="3806042"/>
            <a:ext cx="11560628" cy="27728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90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6B94-7364-489D-BE4A-03D394324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883" y="1825624"/>
            <a:ext cx="5722917" cy="47948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27973-B338-4422-AB3E-0301FF831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22916" cy="4794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89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8A8FB-53B8-4C4F-B9D1-992FCCADE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22" y="1681163"/>
            <a:ext cx="56947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EE809-3C34-4D52-9B5A-7E1DF013F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822" y="2505075"/>
            <a:ext cx="5694754" cy="41213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2A9C7-34AB-4734-9C33-576803257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169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B26B5-D98D-44B2-96F4-7A8E14691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16978" cy="41213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2147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6D7510-FFF5-49E3-8898-3BA089B8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3" y="1885164"/>
            <a:ext cx="11578442" cy="13255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12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B7B76-076A-46A9-B769-62E2D977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1888177"/>
            <a:ext cx="4498893" cy="463137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D6B3B-EEA4-4322-8801-ABD84FAC0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888177"/>
            <a:ext cx="6692137" cy="4667001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7DC81-BC75-4311-943A-04A312EC1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132" y="2410691"/>
            <a:ext cx="4498893" cy="41444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51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1A7D-7F82-4199-9B86-CDD3FEDE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14" y="1905990"/>
            <a:ext cx="4449411" cy="531421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A0963-A070-451E-9C03-9A9605DF1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905990"/>
            <a:ext cx="6686199" cy="47085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45F5E-A283-433E-81B1-B62336416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614" y="2499756"/>
            <a:ext cx="4449411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52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412988-A540-4B99-9876-70F3A74BBC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13" y="928928"/>
            <a:ext cx="796701" cy="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7BC98-1E03-4F86-AB33-7514655B4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4967" y="1905301"/>
            <a:ext cx="11570109" cy="475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36C02-2A72-427F-8CB0-8BDFE676D9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64039" y="1061883"/>
            <a:ext cx="2169619" cy="6857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855943-DE21-4152-B565-3A9850AD9BD2}"/>
              </a:ext>
            </a:extLst>
          </p:cNvPr>
          <p:cNvCxnSpPr/>
          <p:nvPr userDrawn="1"/>
        </p:nvCxnSpPr>
        <p:spPr>
          <a:xfrm>
            <a:off x="294968" y="1776867"/>
            <a:ext cx="115701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DD8281-3BFB-4A82-BECD-5150C3D506D3}"/>
              </a:ext>
            </a:extLst>
          </p:cNvPr>
          <p:cNvSpPr txBox="1">
            <a:spLocks/>
          </p:cNvSpPr>
          <p:nvPr userDrawn="1"/>
        </p:nvSpPr>
        <p:spPr>
          <a:xfrm>
            <a:off x="360282" y="1129810"/>
            <a:ext cx="5819775" cy="4118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 Funding Team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12779-BAB5-4655-9A91-041303B12B1F}"/>
              </a:ext>
            </a:extLst>
          </p:cNvPr>
          <p:cNvSpPr/>
          <p:nvPr userDrawn="1"/>
        </p:nvSpPr>
        <p:spPr>
          <a:xfrm>
            <a:off x="839075" y="1493468"/>
            <a:ext cx="3733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RESEARCH AND INNOVATION SERVICE</a:t>
            </a:r>
          </a:p>
        </p:txBody>
      </p:sp>
    </p:spTree>
    <p:extLst>
      <p:ext uri="{BB962C8B-B14F-4D97-AF65-F5344CB8AC3E}">
        <p14:creationId xmlns:p14="http://schemas.microsoft.com/office/powerpoint/2010/main" val="339044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universityofleeds/streamlining-eu-support-and-processes-c9nra289p7z9e3x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ido.com/powerpoint-polling?utm_source=powerpoint&amp;utm_medium=placeholder-slide" TargetMode="External"/><Relationship Id="rId13" Type="http://schemas.openxmlformats.org/officeDocument/2006/relationships/image" Target="../media/image9.svg"/><Relationship Id="rId3" Type="http://schemas.openxmlformats.org/officeDocument/2006/relationships/tags" Target="../tags/tag4.xml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hyperlink" Target="https://www.slido.com/support/ppi/how-to-change-the-design" TargetMode="External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7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.M.Armstrong@leeds.ac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hyperlink" Target="https://www.slido.com/powerpoint-polling?utm_source=powerpoint&amp;utm_medium=placeholder-slide" TargetMode="External"/><Relationship Id="rId12" Type="http://schemas.openxmlformats.org/officeDocument/2006/relationships/image" Target="../media/image9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svg"/><Relationship Id="rId11" Type="http://schemas.openxmlformats.org/officeDocument/2006/relationships/image" Target="../media/image8.png"/><Relationship Id="rId5" Type="http://schemas.openxmlformats.org/officeDocument/2006/relationships/image" Target="../media/image11.png"/><Relationship Id="rId10" Type="http://schemas.openxmlformats.org/officeDocument/2006/relationships/hyperlink" Target="https://www.slido.com/support/ppi/how-to-change-the-design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ltGray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AD1396-D8D1-4F62-AA5F-9CB6A67A9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694" y="2446317"/>
            <a:ext cx="7416141" cy="1550533"/>
          </a:xfrm>
        </p:spPr>
        <p:txBody>
          <a:bodyPr/>
          <a:lstStyle/>
          <a:p>
            <a:r>
              <a:rPr lang="en-US" dirty="0"/>
              <a:t>Supporting Applications in Horizon Europe 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987F0A-B61C-454C-8A64-6051C956B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695" y="4059197"/>
            <a:ext cx="7416140" cy="1410194"/>
          </a:xfrm>
        </p:spPr>
        <p:txBody>
          <a:bodyPr/>
          <a:lstStyle/>
          <a:p>
            <a:r>
              <a:rPr lang="en-GB" dirty="0"/>
              <a:t>Thursday 12</a:t>
            </a:r>
            <a:r>
              <a:rPr lang="en-GB" baseline="30000" dirty="0"/>
              <a:t>th</a:t>
            </a:r>
            <a:r>
              <a:rPr lang="en-GB" dirty="0"/>
              <a:t> February 2026</a:t>
            </a:r>
          </a:p>
        </p:txBody>
      </p:sp>
    </p:spTree>
    <p:extLst>
      <p:ext uri="{BB962C8B-B14F-4D97-AF65-F5344CB8AC3E}">
        <p14:creationId xmlns:p14="http://schemas.microsoft.com/office/powerpoint/2010/main" val="242322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BD366-6932-56AC-4170-2C0BB023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4F6085-2379-C4EF-6FA7-131E25B4BAEF}"/>
              </a:ext>
            </a:extLst>
          </p:cNvPr>
          <p:cNvSpPr txBox="1"/>
          <p:nvPr/>
        </p:nvSpPr>
        <p:spPr>
          <a:xfrm>
            <a:off x="260372" y="2049469"/>
            <a:ext cx="1167125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Make the first draft as good as it can be before you look at it!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(annotated template, recorded presentations, successful example, mentor)</a:t>
            </a:r>
            <a:endParaRPr 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Checklist (based on evaluation criteria)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can it be improved enough?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Focus on “Tier 2” – this is where you can make a difference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Appropriate peer review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– Scientific / Research Excellence by researchers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make sure they know what they are reviewing. EU Team for whether the proposal is saying what reviewers are looking for. Impact and Implementation – more EU Team focus. CHX for Impact.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Talk to successful applicants about how they did it. Talk to those who have evaluated.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ESR analysis and past feedback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AB629-9C74-CE48-69A9-E58E24E4FD5F}"/>
              </a:ext>
            </a:extLst>
          </p:cNvPr>
          <p:cNvSpPr txBox="1"/>
          <p:nvPr/>
        </p:nvSpPr>
        <p:spPr>
          <a:xfrm>
            <a:off x="4818611" y="1058487"/>
            <a:ext cx="445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Proposals</a:t>
            </a:r>
          </a:p>
        </p:txBody>
      </p:sp>
    </p:spTree>
    <p:extLst>
      <p:ext uri="{BB962C8B-B14F-4D97-AF65-F5344CB8AC3E}">
        <p14:creationId xmlns:p14="http://schemas.microsoft.com/office/powerpoint/2010/main" val="112290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89CC4-7E07-7134-22E6-B22A77E1A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397B14-4A82-125B-EFF1-CDAFD0A1F7CD}"/>
              </a:ext>
            </a:extLst>
          </p:cNvPr>
          <p:cNvSpPr txBox="1"/>
          <p:nvPr/>
        </p:nvSpPr>
        <p:spPr>
          <a:xfrm>
            <a:off x="294321" y="2049469"/>
            <a:ext cx="11671255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Front-loaded effort to save time going forward – support docs and intranet can cut-off the “easy” queries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Once support structure is in place, much easier and more efficient to maintain and tweak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However, level of activity over last 18 months has meant we are just fire-fighting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So….need to refine support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37CE8-11A4-7B24-DEBE-24A2276BBC69}"/>
              </a:ext>
            </a:extLst>
          </p:cNvPr>
          <p:cNvSpPr txBox="1"/>
          <p:nvPr/>
        </p:nvSpPr>
        <p:spPr>
          <a:xfrm>
            <a:off x="4818611" y="105848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Support</a:t>
            </a:r>
          </a:p>
        </p:txBody>
      </p:sp>
    </p:spTree>
    <p:extLst>
      <p:ext uri="{BB962C8B-B14F-4D97-AF65-F5344CB8AC3E}">
        <p14:creationId xmlns:p14="http://schemas.microsoft.com/office/powerpoint/2010/main" val="78266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02E9E-2275-268A-FC2E-39882680B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67E23C-1DCA-5D3E-8623-4850181776D3}"/>
              </a:ext>
            </a:extLst>
          </p:cNvPr>
          <p:cNvSpPr txBox="1"/>
          <p:nvPr/>
        </p:nvSpPr>
        <p:spPr>
          <a:xfrm>
            <a:off x="3865418" y="933797"/>
            <a:ext cx="6553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More with Less Resource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D866F99-0BAF-095E-9F96-7FC841FB7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265217"/>
            <a:ext cx="7302885" cy="4107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3F507-98B0-63C5-0496-61CCEC0DDD67}"/>
              </a:ext>
            </a:extLst>
          </p:cNvPr>
          <p:cNvSpPr txBox="1"/>
          <p:nvPr/>
        </p:nvSpPr>
        <p:spPr>
          <a:xfrm>
            <a:off x="7633856" y="3429000"/>
            <a:ext cx="3865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Team Away Day to refine and re-focus support</a:t>
            </a:r>
          </a:p>
        </p:txBody>
      </p:sp>
    </p:spTree>
    <p:extLst>
      <p:ext uri="{BB962C8B-B14F-4D97-AF65-F5344CB8AC3E}">
        <p14:creationId xmlns:p14="http://schemas.microsoft.com/office/powerpoint/2010/main" val="113535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08280-8E06-AE31-8F2C-3A00A9D14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D8429A-0ECB-60AF-8721-35C69C555967}"/>
              </a:ext>
            </a:extLst>
          </p:cNvPr>
          <p:cNvSpPr txBox="1"/>
          <p:nvPr/>
        </p:nvSpPr>
        <p:spPr>
          <a:xfrm>
            <a:off x="294321" y="2049469"/>
            <a:ext cx="1167125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EU Support is institutional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do what you don’t do – save time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Developing quick fixes saves time in the long run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Get feedback on what you do and what people want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Embrace AI – it won’t be taking your job, it will be freeing you to be less procedural and more innovative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Identify opportunities, review proposals, create comms and guides, analyse ESRs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Network – share ideas and best practice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36496-CC80-D36B-93BB-C126B358323C}"/>
              </a:ext>
            </a:extLst>
          </p:cNvPr>
          <p:cNvSpPr txBox="1"/>
          <p:nvPr/>
        </p:nvSpPr>
        <p:spPr>
          <a:xfrm>
            <a:off x="4818611" y="105848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360841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A2E3D-3CCF-6A2B-A8E3-06BAC53FA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AB74C76-D909-0EE9-BF45-7AD883251F2D}"/>
              </a:ext>
            </a:extLst>
          </p:cNvPr>
          <p:cNvSpPr txBox="1"/>
          <p:nvPr/>
        </p:nvSpPr>
        <p:spPr>
          <a:xfrm>
            <a:off x="294321" y="2049469"/>
            <a:ext cx="116712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one realistic action would you introduce to your support if you had a free choice?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would you choose this?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are the barriers? How could you overcome them?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e.g. is there existing activity in the same area but for different funders? (e.g. peer review mechanism), other services, refining or reducing tasks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outputs would you create? What overall outcome would you be hoping for?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CAA6B-FA23-11AA-AA3F-A402F588D577}"/>
              </a:ext>
            </a:extLst>
          </p:cNvPr>
          <p:cNvSpPr txBox="1"/>
          <p:nvPr/>
        </p:nvSpPr>
        <p:spPr>
          <a:xfrm>
            <a:off x="4818611" y="105848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25742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FB97F-A2B9-A0A2-DF17-59711774B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8BE6A7-174A-ADF6-0368-BC76EDB94460}"/>
              </a:ext>
            </a:extLst>
          </p:cNvPr>
          <p:cNvSpPr txBox="1"/>
          <p:nvPr/>
        </p:nvSpPr>
        <p:spPr>
          <a:xfrm>
            <a:off x="294322" y="2049469"/>
            <a:ext cx="1160335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listen to me?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This is not the paradigm!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 will focus on:</a:t>
            </a:r>
          </a:p>
          <a:p>
            <a:pPr marL="2114550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we support EU applications and awards</a:t>
            </a:r>
          </a:p>
          <a:p>
            <a:pPr marL="2114550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it has changed post-association</a:t>
            </a:r>
          </a:p>
          <a:p>
            <a:pPr marL="2114550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we (plan to) balance resource vs increased demand</a:t>
            </a:r>
          </a:p>
          <a:p>
            <a:pPr marL="2114550" lvl="4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lvl="4" indent="-3603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But first – let’s see how much resource we have in the room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D07F7-1BE2-3992-E895-1791205BACC9}"/>
              </a:ext>
            </a:extLst>
          </p:cNvPr>
          <p:cNvSpPr txBox="1"/>
          <p:nvPr/>
        </p:nvSpPr>
        <p:spPr>
          <a:xfrm>
            <a:off x="4569229" y="1072342"/>
            <a:ext cx="4339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we start….</a:t>
            </a:r>
          </a:p>
        </p:txBody>
      </p:sp>
    </p:spTree>
    <p:extLst>
      <p:ext uri="{BB962C8B-B14F-4D97-AF65-F5344CB8AC3E}">
        <p14:creationId xmlns:p14="http://schemas.microsoft.com/office/powerpoint/2010/main" val="441712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CB0D6C-27BE-701D-9C33-3D8206E0EA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F9621D-09C6-EFAE-9A8D-45738549EDA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 dirty="0">
                <a:solidFill>
                  <a:srgbClr val="000000"/>
                </a:solidFill>
              </a:rPr>
              <a:t>How much </a:t>
            </a:r>
            <a:r>
              <a:rPr lang="en-GB" sz="4000" b="1" dirty="0" err="1">
                <a:solidFill>
                  <a:srgbClr val="000000"/>
                </a:solidFill>
              </a:rPr>
              <a:t>fte</a:t>
            </a:r>
            <a:r>
              <a:rPr lang="en-GB" sz="4000" b="1" dirty="0">
                <a:solidFill>
                  <a:srgbClr val="000000"/>
                </a:solidFill>
              </a:rPr>
              <a:t> supporting EU proposals do you have?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443E26-AAA2-1888-92E1-5DC29315F3CD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D41B35-4C89-5CCC-2206-839173FF4767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4DA736C3-4701-B236-E210-64A2582385CD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 dirty="0">
                <a:solidFill>
                  <a:srgbClr val="198038"/>
                </a:solidFill>
              </a:rPr>
              <a:t>Do not edit
</a:t>
            </a:r>
            <a:r>
              <a:rPr lang="en-GB" sz="2200" dirty="0">
                <a:solidFill>
                  <a:srgbClr val="1980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 dirty="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BF0DD5C-1B27-B2D1-1B70-0FE89CF50D37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66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59C61002-FF0A-1B46-A603-CB73A64E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</a:t>
            </a:r>
            <a:r>
              <a:rPr lang="en-US" baseline="0" dirty="0"/>
              <a:t> hierarchy and formatting information slide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421B8-7FC1-4A34-F145-89326FF40F03}"/>
              </a:ext>
            </a:extLst>
          </p:cNvPr>
          <p:cNvGrpSpPr/>
          <p:nvPr/>
        </p:nvGrpSpPr>
        <p:grpSpPr>
          <a:xfrm>
            <a:off x="321771" y="3073862"/>
            <a:ext cx="7977015" cy="3465217"/>
            <a:chOff x="2107492" y="1068284"/>
            <a:chExt cx="7977015" cy="346521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4E8F1E-0160-FE15-F005-03BAA9B1BF71}"/>
                </a:ext>
              </a:extLst>
            </p:cNvPr>
            <p:cNvGrpSpPr/>
            <p:nvPr/>
          </p:nvGrpSpPr>
          <p:grpSpPr>
            <a:xfrm>
              <a:off x="2107492" y="1068284"/>
              <a:ext cx="7977015" cy="3465217"/>
              <a:chOff x="2141524" y="1074634"/>
              <a:chExt cx="7977015" cy="346521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AA86E5E-A758-DCB9-B0EB-520F63894EA9}"/>
                  </a:ext>
                </a:extLst>
              </p:cNvPr>
              <p:cNvGrpSpPr/>
              <p:nvPr/>
            </p:nvGrpSpPr>
            <p:grpSpPr>
              <a:xfrm>
                <a:off x="2141524" y="1074634"/>
                <a:ext cx="7977015" cy="3464710"/>
                <a:chOff x="2141524" y="1074634"/>
                <a:chExt cx="7977015" cy="3464710"/>
              </a:xfrm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16FD806C-A542-68D9-90B8-3857404A9FDC}"/>
                    </a:ext>
                  </a:extLst>
                </p:cNvPr>
                <p:cNvSpPr/>
                <p:nvPr/>
              </p:nvSpPr>
              <p:spPr>
                <a:xfrm>
                  <a:off x="5346439" y="1074634"/>
                  <a:ext cx="1674421" cy="932213"/>
                </a:xfrm>
                <a:prstGeom prst="roundRect">
                  <a:avLst/>
                </a:prstGeom>
                <a:solidFill>
                  <a:srgbClr val="0033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200"/>
                    </a:spcAft>
                  </a:pPr>
                  <a:r>
                    <a:rPr lang="en-GB" sz="1400" b="1" dirty="0"/>
                    <a:t>Ben Williams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1150" dirty="0"/>
                    <a:t>Head of EU Funding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1000" u="sng" dirty="0"/>
                    <a:t>B.A.Williams@leeds.ac.uk</a:t>
                  </a: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2569BF01-E3BA-28A2-A342-56DB4550B840}"/>
                    </a:ext>
                  </a:extLst>
                </p:cNvPr>
                <p:cNvSpPr/>
                <p:nvPr/>
              </p:nvSpPr>
              <p:spPr>
                <a:xfrm>
                  <a:off x="4442237" y="2361211"/>
                  <a:ext cx="1674421" cy="932213"/>
                </a:xfrm>
                <a:prstGeom prst="roundRect">
                  <a:avLst/>
                </a:prstGeom>
                <a:solidFill>
                  <a:srgbClr val="003399">
                    <a:alpha val="69804"/>
                  </a:srgbClr>
                </a:solidFill>
                <a:ln>
                  <a:solidFill>
                    <a:srgbClr val="003399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/>
                    <a:t>Sophia Verhaeghe</a:t>
                  </a:r>
                  <a:br>
                    <a:rPr lang="en-GB" sz="1400" b="1" dirty="0"/>
                  </a:br>
                  <a:r>
                    <a:rPr lang="en-GB" sz="1200" dirty="0"/>
                    <a:t>(on mat leave)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900" u="sng" dirty="0"/>
                    <a:t>S.Verhaeghe@leeds.ac.uk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7F01CFE-76D2-9E01-A76F-3B7658ECED5E}"/>
                    </a:ext>
                  </a:extLst>
                </p:cNvPr>
                <p:cNvSpPr/>
                <p:nvPr/>
              </p:nvSpPr>
              <p:spPr>
                <a:xfrm>
                  <a:off x="6252116" y="2359474"/>
                  <a:ext cx="1674421" cy="932213"/>
                </a:xfrm>
                <a:prstGeom prst="roundRect">
                  <a:avLst/>
                </a:prstGeom>
                <a:solidFill>
                  <a:srgbClr val="003399">
                    <a:alpha val="69804"/>
                  </a:srgbClr>
                </a:solidFill>
                <a:ln>
                  <a:solidFill>
                    <a:srgbClr val="003399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/>
                    <a:t>Jess Clarke 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1000" u="sng" dirty="0"/>
                    <a:t>j.clarke2@leeds.ac.uk</a:t>
                  </a: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1C7033D-8FA6-2010-58D0-C351732492CD}"/>
                    </a:ext>
                  </a:extLst>
                </p:cNvPr>
                <p:cNvSpPr/>
                <p:nvPr/>
              </p:nvSpPr>
              <p:spPr>
                <a:xfrm>
                  <a:off x="2545272" y="3607131"/>
                  <a:ext cx="1734364" cy="932213"/>
                </a:xfrm>
                <a:prstGeom prst="roundRect">
                  <a:avLst/>
                </a:prstGeom>
                <a:solidFill>
                  <a:srgbClr val="003399">
                    <a:alpha val="69804"/>
                  </a:srgbClr>
                </a:solidFill>
                <a:ln>
                  <a:solidFill>
                    <a:srgbClr val="003399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/>
                    <a:t>Cigdem Tasci Tochniti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1000" u="sng" dirty="0"/>
                    <a:t>C.TasciTochniti@leeds.ac.uk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731387D0-02A9-6A68-0FD8-6F329B752EC6}"/>
                    </a:ext>
                  </a:extLst>
                </p:cNvPr>
                <p:cNvSpPr/>
                <p:nvPr/>
              </p:nvSpPr>
              <p:spPr>
                <a:xfrm>
                  <a:off x="2514599" y="2351068"/>
                  <a:ext cx="1674421" cy="932213"/>
                </a:xfrm>
                <a:prstGeom prst="roundRect">
                  <a:avLst/>
                </a:prstGeom>
                <a:solidFill>
                  <a:srgbClr val="003399">
                    <a:alpha val="69804"/>
                  </a:srgbClr>
                </a:solidFill>
                <a:ln>
                  <a:solidFill>
                    <a:srgbClr val="003399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/>
                    <a:t>Su Laithwaite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950" u="sng" dirty="0"/>
                    <a:t>S.A.Laithwaite@leeds.ac.uk</a:t>
                  </a: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037B723-D12C-BD1F-BEBA-C2BDC92D1871}"/>
                    </a:ext>
                  </a:extLst>
                </p:cNvPr>
                <p:cNvSpPr/>
                <p:nvPr/>
              </p:nvSpPr>
              <p:spPr>
                <a:xfrm>
                  <a:off x="8056056" y="2349304"/>
                  <a:ext cx="1674421" cy="932213"/>
                </a:xfrm>
                <a:prstGeom prst="roundRect">
                  <a:avLst/>
                </a:prstGeom>
                <a:solidFill>
                  <a:srgbClr val="FFCC00"/>
                </a:solidFill>
                <a:ln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>
                      <a:solidFill>
                        <a:srgbClr val="003399"/>
                      </a:solidFill>
                    </a:rPr>
                    <a:t>Keri Dunning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1000" u="sng" dirty="0">
                      <a:solidFill>
                        <a:srgbClr val="003399"/>
                      </a:solidFill>
                    </a:rPr>
                    <a:t>K.L.Dunning@leeds.ac.uk</a:t>
                  </a:r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AEA1D61C-C7CB-168D-4E06-F20FC22880A8}"/>
                    </a:ext>
                  </a:extLst>
                </p:cNvPr>
                <p:cNvSpPr/>
                <p:nvPr/>
              </p:nvSpPr>
              <p:spPr>
                <a:xfrm>
                  <a:off x="8056056" y="3607130"/>
                  <a:ext cx="1674421" cy="932213"/>
                </a:xfrm>
                <a:prstGeom prst="roundRect">
                  <a:avLst/>
                </a:prstGeom>
                <a:solidFill>
                  <a:srgbClr val="FFCC00"/>
                </a:solidFill>
                <a:ln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>
                      <a:solidFill>
                        <a:srgbClr val="003399"/>
                      </a:solidFill>
                    </a:rPr>
                    <a:t>Martika Cawley</a:t>
                  </a:r>
                </a:p>
                <a:p>
                  <a:pPr algn="ctr">
                    <a:spcAft>
                      <a:spcPts val="400"/>
                    </a:spcAft>
                  </a:pPr>
                  <a:r>
                    <a:rPr lang="en-GB" sz="1000" u="sng" dirty="0">
                      <a:solidFill>
                        <a:srgbClr val="003399"/>
                      </a:solidFill>
                    </a:rPr>
                    <a:t>M.Cawley1@leeds.ac.uk</a:t>
                  </a:r>
                </a:p>
              </p:txBody>
            </p: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29C5CE9-3E38-9579-1373-AE7DC78CD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82485" y="2195452"/>
                  <a:ext cx="5602330" cy="0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15616DA6-BB54-CD21-8AE8-8426A8705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2485" y="2188411"/>
                  <a:ext cx="0" cy="172800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9DE170B2-B3B7-2641-5B62-A72F33C80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82485" y="3425042"/>
                  <a:ext cx="2" cy="182089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BC0763C-B597-C006-CCE7-6D4C8840F7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03271" y="3427131"/>
                  <a:ext cx="0" cy="187200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76EC196F-6F3D-2777-33E1-02340BA5E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2486" y="3445327"/>
                  <a:ext cx="2020785" cy="0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2C08B23-9964-3F9D-D9AD-80ECB6337A4B}"/>
                    </a:ext>
                  </a:extLst>
                </p:cNvPr>
                <p:cNvCxnSpPr/>
                <p:nvPr/>
              </p:nvCxnSpPr>
              <p:spPr>
                <a:xfrm flipV="1">
                  <a:off x="4314083" y="2209307"/>
                  <a:ext cx="0" cy="1236020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EA9911D-BCBF-4197-81EB-BDCB5D0224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098858" y="2188411"/>
                  <a:ext cx="2" cy="172800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EB0C8A6-4955-291A-0082-DA280E651881}"/>
                    </a:ext>
                  </a:extLst>
                </p:cNvPr>
                <p:cNvCxnSpPr/>
                <p:nvPr/>
              </p:nvCxnSpPr>
              <p:spPr>
                <a:xfrm flipV="1">
                  <a:off x="8984815" y="3286270"/>
                  <a:ext cx="1" cy="313707"/>
                </a:xfrm>
                <a:prstGeom prst="line">
                  <a:avLst/>
                </a:prstGeom>
                <a:ln w="3810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9A99E616-BD82-0A96-2EA8-84FCEC10587B}"/>
                    </a:ext>
                  </a:extLst>
                </p:cNvPr>
                <p:cNvSpPr/>
                <p:nvPr/>
              </p:nvSpPr>
              <p:spPr>
                <a:xfrm>
                  <a:off x="2141524" y="2498650"/>
                  <a:ext cx="237497" cy="1981938"/>
                </a:xfrm>
                <a:prstGeom prst="roundRect">
                  <a:avLst/>
                </a:prstGeom>
                <a:solidFill>
                  <a:srgbClr val="003399">
                    <a:alpha val="69804"/>
                  </a:srgbClr>
                </a:solidFill>
                <a:ln>
                  <a:solidFill>
                    <a:srgbClr val="003399">
                      <a:alpha val="69804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/>
                    <a:t>Pre-award</a:t>
                  </a: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91D19058-B7EB-9554-BDC7-06F40A0BED2C}"/>
                    </a:ext>
                  </a:extLst>
                </p:cNvPr>
                <p:cNvSpPr/>
                <p:nvPr/>
              </p:nvSpPr>
              <p:spPr>
                <a:xfrm>
                  <a:off x="9890939" y="2498650"/>
                  <a:ext cx="227600" cy="1981938"/>
                </a:xfrm>
                <a:prstGeom prst="roundRect">
                  <a:avLst/>
                </a:prstGeom>
                <a:solidFill>
                  <a:srgbClr val="FFCC00"/>
                </a:solidFill>
                <a:ln>
                  <a:solidFill>
                    <a:srgbClr val="FF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>
                    <a:spcAft>
                      <a:spcPts val="400"/>
                    </a:spcAft>
                  </a:pPr>
                  <a:r>
                    <a:rPr lang="en-GB" sz="1400" b="1" dirty="0">
                      <a:solidFill>
                        <a:srgbClr val="003399"/>
                      </a:solidFill>
                    </a:rPr>
                    <a:t>Post-award</a:t>
                  </a:r>
                </a:p>
              </p:txBody>
            </p:sp>
          </p:grp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4B50D89-CCB8-6E21-31CC-51AFE42F4288}"/>
                  </a:ext>
                </a:extLst>
              </p:cNvPr>
              <p:cNvSpPr/>
              <p:nvPr/>
            </p:nvSpPr>
            <p:spPr>
              <a:xfrm>
                <a:off x="4440098" y="3607638"/>
                <a:ext cx="1901550" cy="932213"/>
              </a:xfrm>
              <a:prstGeom prst="roundRect">
                <a:avLst/>
              </a:prstGeom>
              <a:solidFill>
                <a:srgbClr val="003399">
                  <a:alpha val="69804"/>
                </a:srgbClr>
              </a:solidFill>
              <a:ln>
                <a:solidFill>
                  <a:srgbClr val="003399">
                    <a:alpha val="69804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400"/>
                  </a:spcAft>
                </a:pPr>
                <a:r>
                  <a:rPr lang="en-GB" sz="1400" b="1" dirty="0"/>
                  <a:t>Kelly Armstrong</a:t>
                </a:r>
              </a:p>
              <a:p>
                <a:pPr algn="ctr">
                  <a:spcAft>
                    <a:spcPts val="400"/>
                  </a:spcAft>
                </a:pPr>
                <a:r>
                  <a:rPr lang="en-GB" sz="1100" dirty="0">
                    <a:solidFill>
                      <a:schemeClr val="bg1"/>
                    </a:solidFill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K.M.Armstrong@leeds.ac.uk</a:t>
                </a:r>
                <a:r>
                  <a:rPr lang="en-GB" sz="1100" dirty="0"/>
                  <a:t> 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86D2E22-68A7-0525-511A-7285265D58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984813" y="2188411"/>
                <a:ext cx="2" cy="172800"/>
              </a:xfrm>
              <a:prstGeom prst="line">
                <a:avLst/>
              </a:prstGeom>
              <a:ln w="3810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8887A6-EACB-9794-EDFF-7E7D6A957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0321" y="2002142"/>
              <a:ext cx="0" cy="221712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C2C980-CF8D-6197-7E1D-7CC3179194CB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H="1">
              <a:off x="5245415" y="2354861"/>
              <a:ext cx="1" cy="2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786219-D23B-E251-3DA2-365DC6114B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75105" y="2190908"/>
              <a:ext cx="2" cy="172800"/>
            </a:xfrm>
            <a:prstGeom prst="line">
              <a:avLst/>
            </a:prstGeom>
            <a:ln w="381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FB028E1B-4CC7-73C2-41B3-125D78715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967" y="123153"/>
            <a:ext cx="5177229" cy="38829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E9E71-3AF7-1885-38A3-6C24BBB68242}"/>
              </a:ext>
            </a:extLst>
          </p:cNvPr>
          <p:cNvSpPr txBox="1"/>
          <p:nvPr/>
        </p:nvSpPr>
        <p:spPr>
          <a:xfrm>
            <a:off x="9246796" y="4803136"/>
            <a:ext cx="263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people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4771DB-B66F-AB61-7D75-561BCD178B29}"/>
              </a:ext>
            </a:extLst>
          </p:cNvPr>
          <p:cNvSpPr txBox="1"/>
          <p:nvPr/>
        </p:nvSpPr>
        <p:spPr>
          <a:xfrm>
            <a:off x="9246797" y="5330648"/>
            <a:ext cx="263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6.8fte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6B13A8-6813-3EDE-2710-43DD351703C5}"/>
              </a:ext>
            </a:extLst>
          </p:cNvPr>
          <p:cNvSpPr txBox="1"/>
          <p:nvPr/>
        </p:nvSpPr>
        <p:spPr>
          <a:xfrm>
            <a:off x="8459248" y="5858160"/>
            <a:ext cx="3266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support reflects this resource</a:t>
            </a:r>
          </a:p>
        </p:txBody>
      </p:sp>
    </p:spTree>
    <p:extLst>
      <p:ext uri="{BB962C8B-B14F-4D97-AF65-F5344CB8AC3E}">
        <p14:creationId xmlns:p14="http://schemas.microsoft.com/office/powerpoint/2010/main" val="41326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79014D-368E-2C4D-699A-5E0B30F9CC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4693" y="1742703"/>
            <a:ext cx="2371696" cy="2371696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A78A7-066D-3151-9A8C-482820964DE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2851" y="1000897"/>
            <a:ext cx="8486226" cy="3855308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b="1">
                <a:solidFill>
                  <a:srgbClr val="000000"/>
                </a:solidFill>
              </a:rPr>
              <a:t>What one aspect of proposal support is of most importance / interest to you?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CB3764-E10E-DA4D-C0BB-4C565960219C}"/>
              </a:ext>
            </a:extLst>
          </p:cNvPr>
          <p:cNvSpPr/>
          <p:nvPr/>
        </p:nvSpPr>
        <p:spPr>
          <a:xfrm>
            <a:off x="0" y="5820032"/>
            <a:ext cx="12192001" cy="1037968"/>
          </a:xfrm>
          <a:prstGeom prst="rect">
            <a:avLst/>
          </a:prstGeom>
          <a:solidFill>
            <a:srgbClr val="198038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1155" tIns="259404" rIns="1852888" bIns="203818" rtlCol="0" anchor="ctr">
            <a:normAutofit fontScale="92500"/>
          </a:bodyPr>
          <a:lstStyle/>
          <a:p>
            <a:r>
              <a:rPr lang="en-GB" sz="2600">
                <a:solidFill>
                  <a:srgbClr val="FFFFFF"/>
                </a:solidFill>
              </a:rPr>
              <a:t>The </a:t>
            </a:r>
            <a:r>
              <a:rPr lang="en-GB" sz="26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 app</a:t>
            </a:r>
            <a:r>
              <a:rPr lang="en-GB" sz="2600">
                <a:solidFill>
                  <a:srgbClr val="FFFFFF"/>
                </a:solidFill>
              </a:rPr>
              <a:t> must be installed on every computer you’re presenting from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1271B25-C998-6A6B-803E-B0156FC9CCB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62" y="6190785"/>
            <a:ext cx="296462" cy="296462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68936A1C-8A6B-5AD7-0D0B-45AAAF2BFD6D}"/>
              </a:ext>
            </a:extLst>
          </p:cNvPr>
          <p:cNvSpPr/>
          <p:nvPr/>
        </p:nvSpPr>
        <p:spPr>
          <a:xfrm rot="2700000">
            <a:off x="9620371" y="514924"/>
            <a:ext cx="3335198" cy="778213"/>
          </a:xfrm>
          <a:prstGeom prst="trapezoid">
            <a:avLst>
              <a:gd name="adj" fmla="val 100000"/>
            </a:avLst>
          </a:prstGeom>
          <a:solidFill>
            <a:srgbClr val="EDFAF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>
            <a:normAutofit fontScale="70000" lnSpcReduction="20000"/>
          </a:bodyPr>
          <a:lstStyle/>
          <a:p>
            <a:pPr algn="ctr"/>
            <a:r>
              <a:rPr lang="en-GB" sz="2600" b="1">
                <a:solidFill>
                  <a:srgbClr val="198038"/>
                </a:solidFill>
              </a:rPr>
              <a:t>Do not edit
</a:t>
            </a:r>
            <a:r>
              <a:rPr lang="en-GB" sz="2200">
                <a:solidFill>
                  <a:srgbClr val="1980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change the design</a:t>
            </a:r>
            <a:endParaRPr lang="en-GB" sz="2200">
              <a:solidFill>
                <a:srgbClr val="19803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D6CC21-CF44-E33E-A605-FCD6F344611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6748" y="6153727"/>
            <a:ext cx="1111733" cy="3705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52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5DE1A-CF38-63F0-B0E2-A238E03FA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E59B1C-D074-F5B7-4A03-1D6856CFB394}"/>
              </a:ext>
            </a:extLst>
          </p:cNvPr>
          <p:cNvSpPr/>
          <p:nvPr/>
        </p:nvSpPr>
        <p:spPr>
          <a:xfrm>
            <a:off x="4189068" y="3244334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and Innovation Service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5F2D0B0-0B24-88CA-EA6E-D7ACEA13DD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536" y="1700809"/>
            <a:ext cx="8435280" cy="4137323"/>
          </a:xfrm>
        </p:spPr>
        <p:txBody>
          <a:bodyPr>
            <a:noAutofit/>
          </a:bodyPr>
          <a:lstStyle/>
          <a:p>
            <a:pPr>
              <a:buNone/>
            </a:pPr>
            <a:endParaRPr lang="en-GB" dirty="0"/>
          </a:p>
          <a:p>
            <a:pPr marL="457200" indent="-457200">
              <a:defRPr/>
            </a:pPr>
            <a:endParaRPr lang="en-GB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237C9FF-E6AB-4C40-C649-F5203DFBB05B}"/>
              </a:ext>
            </a:extLst>
          </p:cNvPr>
          <p:cNvSpPr txBox="1">
            <a:spLocks/>
          </p:cNvSpPr>
          <p:nvPr/>
        </p:nvSpPr>
        <p:spPr>
          <a:xfrm>
            <a:off x="2493105" y="950950"/>
            <a:ext cx="8964488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Re-engaging our academics</a:t>
            </a:r>
            <a:endParaRPr lang="en-GB" sz="28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27F68D-4EBF-2B35-ABB4-CA6B21D18D93}"/>
              </a:ext>
            </a:extLst>
          </p:cNvPr>
          <p:cNvSpPr/>
          <p:nvPr/>
        </p:nvSpPr>
        <p:spPr>
          <a:xfrm>
            <a:off x="2207568" y="227483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F8042-F3CD-0A4D-F6F7-59C707060D68}"/>
              </a:ext>
            </a:extLst>
          </p:cNvPr>
          <p:cNvSpPr txBox="1"/>
          <p:nvPr/>
        </p:nvSpPr>
        <p:spPr>
          <a:xfrm>
            <a:off x="1775521" y="197580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Need to adapt strategy to be more than ‘business as usual’</a:t>
            </a:r>
          </a:p>
        </p:txBody>
      </p:sp>
      <p:pic>
        <p:nvPicPr>
          <p:cNvPr id="15" name="Picture 14" descr="A group of papers with text on them&#10;&#10;Description automatically generated">
            <a:extLst>
              <a:ext uri="{FF2B5EF4-FFF2-40B4-BE49-F238E27FC236}">
                <a16:creationId xmlns:a16="http://schemas.microsoft.com/office/drawing/2014/main" id="{075D2A4C-DDDA-5BB5-CF12-125DD4F35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 trans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61" y="3002177"/>
            <a:ext cx="3661777" cy="24430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6AA7D14B-D6B6-E54C-CBE2-D5E90DEF4E4D}"/>
              </a:ext>
            </a:extLst>
          </p:cNvPr>
          <p:cNvGrpSpPr/>
          <p:nvPr/>
        </p:nvGrpSpPr>
        <p:grpSpPr>
          <a:xfrm>
            <a:off x="5812846" y="3060978"/>
            <a:ext cx="4273139" cy="646331"/>
            <a:chOff x="4288845" y="3060977"/>
            <a:chExt cx="4273139" cy="646331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55900BF4-906B-7B32-F966-26CDDDA10C52}"/>
                </a:ext>
              </a:extLst>
            </p:cNvPr>
            <p:cNvSpPr/>
            <p:nvPr/>
          </p:nvSpPr>
          <p:spPr>
            <a:xfrm>
              <a:off x="4288845" y="3148057"/>
              <a:ext cx="1656184" cy="3693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FFB98-9DE4-6266-2964-C39C0C0E3132}"/>
                </a:ext>
              </a:extLst>
            </p:cNvPr>
            <p:cNvSpPr txBox="1"/>
            <p:nvPr/>
          </p:nvSpPr>
          <p:spPr>
            <a:xfrm>
              <a:off x="6163628" y="3060977"/>
              <a:ext cx="2398356" cy="646331"/>
            </a:xfrm>
            <a:custGeom>
              <a:avLst/>
              <a:gdLst>
                <a:gd name="connsiteX0" fmla="*/ 0 w 2398356"/>
                <a:gd name="connsiteY0" fmla="*/ 0 h 646331"/>
                <a:gd name="connsiteX1" fmla="*/ 575605 w 2398356"/>
                <a:gd name="connsiteY1" fmla="*/ 0 h 646331"/>
                <a:gd name="connsiteX2" fmla="*/ 1103244 w 2398356"/>
                <a:gd name="connsiteY2" fmla="*/ 0 h 646331"/>
                <a:gd name="connsiteX3" fmla="*/ 1750800 w 2398356"/>
                <a:gd name="connsiteY3" fmla="*/ 0 h 646331"/>
                <a:gd name="connsiteX4" fmla="*/ 2398356 w 2398356"/>
                <a:gd name="connsiteY4" fmla="*/ 0 h 646331"/>
                <a:gd name="connsiteX5" fmla="*/ 2398356 w 2398356"/>
                <a:gd name="connsiteY5" fmla="*/ 646331 h 646331"/>
                <a:gd name="connsiteX6" fmla="*/ 1846734 w 2398356"/>
                <a:gd name="connsiteY6" fmla="*/ 646331 h 646331"/>
                <a:gd name="connsiteX7" fmla="*/ 1295112 w 2398356"/>
                <a:gd name="connsiteY7" fmla="*/ 646331 h 646331"/>
                <a:gd name="connsiteX8" fmla="*/ 647556 w 2398356"/>
                <a:gd name="connsiteY8" fmla="*/ 646331 h 646331"/>
                <a:gd name="connsiteX9" fmla="*/ 0 w 2398356"/>
                <a:gd name="connsiteY9" fmla="*/ 646331 h 646331"/>
                <a:gd name="connsiteX10" fmla="*/ 0 w 2398356"/>
                <a:gd name="connsiteY10" fmla="*/ 0 h 64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8356" h="646331" extrusionOk="0">
                  <a:moveTo>
                    <a:pt x="0" y="0"/>
                  </a:moveTo>
                  <a:cubicBezTo>
                    <a:pt x="232704" y="-3959"/>
                    <a:pt x="426107" y="9201"/>
                    <a:pt x="575605" y="0"/>
                  </a:cubicBezTo>
                  <a:cubicBezTo>
                    <a:pt x="725103" y="-9201"/>
                    <a:pt x="866281" y="14111"/>
                    <a:pt x="1103244" y="0"/>
                  </a:cubicBezTo>
                  <a:cubicBezTo>
                    <a:pt x="1340207" y="-14111"/>
                    <a:pt x="1506426" y="-13798"/>
                    <a:pt x="1750800" y="0"/>
                  </a:cubicBezTo>
                  <a:cubicBezTo>
                    <a:pt x="1995174" y="13798"/>
                    <a:pt x="2118537" y="-27239"/>
                    <a:pt x="2398356" y="0"/>
                  </a:cubicBezTo>
                  <a:cubicBezTo>
                    <a:pt x="2429312" y="233906"/>
                    <a:pt x="2421132" y="437436"/>
                    <a:pt x="2398356" y="646331"/>
                  </a:cubicBezTo>
                  <a:cubicBezTo>
                    <a:pt x="2148459" y="654533"/>
                    <a:pt x="1959099" y="621557"/>
                    <a:pt x="1846734" y="646331"/>
                  </a:cubicBezTo>
                  <a:cubicBezTo>
                    <a:pt x="1734369" y="671105"/>
                    <a:pt x="1527402" y="641354"/>
                    <a:pt x="1295112" y="646331"/>
                  </a:cubicBezTo>
                  <a:cubicBezTo>
                    <a:pt x="1062822" y="651308"/>
                    <a:pt x="960057" y="630870"/>
                    <a:pt x="647556" y="646331"/>
                  </a:cubicBezTo>
                  <a:cubicBezTo>
                    <a:pt x="335055" y="661792"/>
                    <a:pt x="311581" y="672653"/>
                    <a:pt x="0" y="646331"/>
                  </a:cubicBezTo>
                  <a:cubicBezTo>
                    <a:pt x="-11696" y="394072"/>
                    <a:pt x="-16628" y="198448"/>
                    <a:pt x="0" y="0"/>
                  </a:cubicBezTo>
                  <a:close/>
                </a:path>
              </a:pathLst>
            </a:custGeom>
            <a:noFill/>
            <a:ln w="19050">
              <a:solidFill>
                <a:srgbClr val="13099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GB" dirty="0"/>
                <a:t>+ Re-engagement with Horizon Europe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19DCFF-FD3C-1EFB-EB90-25731638DE1D}"/>
              </a:ext>
            </a:extLst>
          </p:cNvPr>
          <p:cNvSpPr txBox="1"/>
          <p:nvPr/>
        </p:nvSpPr>
        <p:spPr>
          <a:xfrm>
            <a:off x="6959842" y="4189730"/>
            <a:ext cx="166363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Under-represented schemes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4DF86-C505-9511-D062-34C08525F4C2}"/>
              </a:ext>
            </a:extLst>
          </p:cNvPr>
          <p:cNvSpPr txBox="1"/>
          <p:nvPr/>
        </p:nvSpPr>
        <p:spPr>
          <a:xfrm>
            <a:off x="8896861" y="4189730"/>
            <a:ext cx="166363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ECRs and First-time applicants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D754CB-D2D3-9B12-5282-8E9A07284BC4}"/>
              </a:ext>
            </a:extLst>
          </p:cNvPr>
          <p:cNvSpPr txBox="1"/>
          <p:nvPr/>
        </p:nvSpPr>
        <p:spPr>
          <a:xfrm>
            <a:off x="6959842" y="5095669"/>
            <a:ext cx="166363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Wider spread of activity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2E6C73-31A4-ECB6-CA3D-B2A51F64EC95}"/>
              </a:ext>
            </a:extLst>
          </p:cNvPr>
          <p:cNvSpPr txBox="1"/>
          <p:nvPr/>
        </p:nvSpPr>
        <p:spPr>
          <a:xfrm>
            <a:off x="8896861" y="4964642"/>
            <a:ext cx="166363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External Networks and engagement</a:t>
            </a:r>
          </a:p>
          <a:p>
            <a:pPr algn="ctr"/>
            <a:endParaRPr lang="en-GB" sz="14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F2A692-5DBC-5722-413D-98E9B69B2463}"/>
              </a:ext>
            </a:extLst>
          </p:cNvPr>
          <p:cNvSpPr txBox="1"/>
          <p:nvPr/>
        </p:nvSpPr>
        <p:spPr>
          <a:xfrm>
            <a:off x="6959842" y="5922868"/>
            <a:ext cx="1663636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Remove Barriers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0668A2-EC8B-7DE0-11E5-380BF5B0A225}"/>
              </a:ext>
            </a:extLst>
          </p:cNvPr>
          <p:cNvSpPr txBox="1"/>
          <p:nvPr/>
        </p:nvSpPr>
        <p:spPr>
          <a:xfrm>
            <a:off x="8886806" y="5907112"/>
            <a:ext cx="166363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Brussels Office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201C3E-A745-7D12-3A50-77DF836D76D9}"/>
              </a:ext>
            </a:extLst>
          </p:cNvPr>
          <p:cNvGrpSpPr/>
          <p:nvPr/>
        </p:nvGrpSpPr>
        <p:grpSpPr>
          <a:xfrm>
            <a:off x="4694586" y="4109121"/>
            <a:ext cx="2280763" cy="2235255"/>
            <a:chOff x="3170585" y="4109120"/>
            <a:chExt cx="2280763" cy="2235255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7F064772-0017-C50D-4496-EA986766F19F}"/>
                </a:ext>
              </a:extLst>
            </p:cNvPr>
            <p:cNvSpPr/>
            <p:nvPr/>
          </p:nvSpPr>
          <p:spPr>
            <a:xfrm rot="8582427">
              <a:off x="4104207" y="5486248"/>
              <a:ext cx="935582" cy="24421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B4669A65-0C53-F7DD-AF8B-74F1F00D8401}"/>
                </a:ext>
              </a:extLst>
            </p:cNvPr>
            <p:cNvSpPr/>
            <p:nvPr/>
          </p:nvSpPr>
          <p:spPr>
            <a:xfrm rot="5400000">
              <a:off x="3075989" y="5561648"/>
              <a:ext cx="465698" cy="27650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Left Brace 31">
              <a:extLst>
                <a:ext uri="{FF2B5EF4-FFF2-40B4-BE49-F238E27FC236}">
                  <a16:creationId xmlns:a16="http://schemas.microsoft.com/office/drawing/2014/main" id="{1C1B2569-9C5D-8EAD-C118-F822BD8CCAD4}"/>
                </a:ext>
              </a:extLst>
            </p:cNvPr>
            <p:cNvSpPr/>
            <p:nvPr/>
          </p:nvSpPr>
          <p:spPr>
            <a:xfrm>
              <a:off x="5055271" y="4109120"/>
              <a:ext cx="396077" cy="2235255"/>
            </a:xfrm>
            <a:prstGeom prst="leftBrace">
              <a:avLst>
                <a:gd name="adj1" fmla="val 44547"/>
                <a:gd name="adj2" fmla="val 50401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47D8D4-105C-2866-3A94-8C449D23F9C4}"/>
              </a:ext>
            </a:extLst>
          </p:cNvPr>
          <p:cNvGrpSpPr/>
          <p:nvPr/>
        </p:nvGrpSpPr>
        <p:grpSpPr>
          <a:xfrm>
            <a:off x="2076020" y="5758345"/>
            <a:ext cx="3653402" cy="674834"/>
            <a:chOff x="552020" y="5758345"/>
            <a:chExt cx="3653402" cy="67483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5952B0-1B2F-37B8-7A5D-8CBEBD4F99DF}"/>
                </a:ext>
              </a:extLst>
            </p:cNvPr>
            <p:cNvSpPr txBox="1"/>
            <p:nvPr/>
          </p:nvSpPr>
          <p:spPr>
            <a:xfrm>
              <a:off x="2541786" y="5982147"/>
              <a:ext cx="16636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B050"/>
                  </a:solidFill>
                </a:rPr>
                <a:t>Celebrate Success</a:t>
              </a:r>
            </a:p>
          </p:txBody>
        </p:sp>
        <p:pic>
          <p:nvPicPr>
            <p:cNvPr id="36" name="Picture 35" descr="A group of people with hats&#10;&#10;Description automatically generated">
              <a:extLst>
                <a:ext uri="{FF2B5EF4-FFF2-40B4-BE49-F238E27FC236}">
                  <a16:creationId xmlns:a16="http://schemas.microsoft.com/office/drawing/2014/main" id="{4A756355-0DB6-F1E3-8AE8-E9737A3CA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20" y="5758345"/>
              <a:ext cx="2045427" cy="674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1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539B1-03AC-2E46-B84A-CEB12F5A63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0048" y="1166149"/>
            <a:ext cx="5781675" cy="422275"/>
          </a:xfrm>
        </p:spPr>
        <p:txBody>
          <a:bodyPr/>
          <a:lstStyle/>
          <a:p>
            <a:r>
              <a:rPr lang="en-GB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Horizon Europe – Info and Support</a:t>
            </a:r>
            <a:endParaRPr lang="en-GB" sz="2400" b="1" dirty="0">
              <a:solidFill>
                <a:srgbClr val="0000F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DAC2D-CCF9-2B45-B369-614536382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3822" y="2352078"/>
            <a:ext cx="8758217" cy="31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53F70-C6DA-F0EE-C4C8-072CCC36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3E1C0F-2F85-EBE2-AE1E-69B7D048AF96}"/>
              </a:ext>
            </a:extLst>
          </p:cNvPr>
          <p:cNvSpPr txBox="1"/>
          <p:nvPr/>
        </p:nvSpPr>
        <p:spPr>
          <a:xfrm>
            <a:off x="218807" y="5654604"/>
            <a:ext cx="11910151" cy="1077218"/>
          </a:xfrm>
          <a:prstGeom prst="rect">
            <a:avLst/>
          </a:prstGeom>
          <a:solidFill>
            <a:schemeClr val="bg2">
              <a:lumMod val="90000"/>
              <a:alpha val="13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MSCA Fellows Forum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Database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performance stats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External networking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ERLY (Regional Network), National Network, Post-Award network, ARMA SIG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A2A81-7415-086F-7418-C4E855D0C940}"/>
              </a:ext>
            </a:extLst>
          </p:cNvPr>
          <p:cNvSpPr txBox="1"/>
          <p:nvPr/>
        </p:nvSpPr>
        <p:spPr>
          <a:xfrm>
            <a:off x="4818610" y="1058487"/>
            <a:ext cx="497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 (by phase)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C6D896-E0B7-A97F-1D03-73BFF2B45387}"/>
              </a:ext>
            </a:extLst>
          </p:cNvPr>
          <p:cNvSpPr txBox="1"/>
          <p:nvPr/>
        </p:nvSpPr>
        <p:spPr>
          <a:xfrm>
            <a:off x="152399" y="1905506"/>
            <a:ext cx="2978727" cy="3508653"/>
          </a:xfrm>
          <a:prstGeom prst="rect">
            <a:avLst/>
          </a:prstGeom>
          <a:solidFill>
            <a:schemeClr val="accent1">
              <a:alpha val="3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New starters / FTA –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EU Team Brochure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Presentations –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bespoke for Schools/groups/faculties, scheme specific..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Comms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– Newsletter, Social Media, Intranet, Events calendar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Matching opportunities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proactive as well as reactive</a:t>
            </a:r>
            <a:endParaRPr lang="en-GB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D693E-DFF4-3F24-EBAF-CAF1E0AF275C}"/>
              </a:ext>
            </a:extLst>
          </p:cNvPr>
          <p:cNvSpPr txBox="1"/>
          <p:nvPr/>
        </p:nvSpPr>
        <p:spPr>
          <a:xfrm>
            <a:off x="3237111" y="1905506"/>
            <a:ext cx="3359725" cy="3570208"/>
          </a:xfrm>
          <a:prstGeom prst="rect">
            <a:avLst/>
          </a:prstGeom>
          <a:solidFill>
            <a:schemeClr val="accent4">
              <a:lumMod val="20000"/>
              <a:lumOff val="80000"/>
              <a:alpha val="59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TEAMS site for collaboration / sharing –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e.g. info forms for costings and admin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Pump-priming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Proposal review –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guide for local review, EU Team review of all Leeds-coordinated proposals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Portal admin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Parts A for Leeds and partners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Successful examples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Mock interviews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1CE197-37CC-1F7B-0055-79AC3CBAAC4E}"/>
              </a:ext>
            </a:extLst>
          </p:cNvPr>
          <p:cNvSpPr txBox="1"/>
          <p:nvPr/>
        </p:nvSpPr>
        <p:spPr>
          <a:xfrm>
            <a:off x="8970121" y="1908753"/>
            <a:ext cx="3131127" cy="3600986"/>
          </a:xfrm>
          <a:prstGeom prst="rect">
            <a:avLst/>
          </a:prstGeom>
          <a:solidFill>
            <a:srgbClr val="C00000">
              <a:alpha val="27000"/>
            </a:srgb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Evidence for and submission of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Claims and audits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External audit 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Internal process compliance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e.g. COST, facilities, student fees, VISAs</a:t>
            </a:r>
          </a:p>
          <a:p>
            <a:pPr>
              <a:spcAft>
                <a:spcPts val="1200"/>
              </a:spcAft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Legal and financial management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amendments, justifying activities, problem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86BCE-FB65-0A31-122F-6A4E5133FCE9}"/>
              </a:ext>
            </a:extLst>
          </p:cNvPr>
          <p:cNvSpPr txBox="1"/>
          <p:nvPr/>
        </p:nvSpPr>
        <p:spPr>
          <a:xfrm>
            <a:off x="6688966" y="1905506"/>
            <a:ext cx="2189025" cy="3570208"/>
          </a:xfrm>
          <a:prstGeom prst="rect">
            <a:avLst/>
          </a:prstGeom>
          <a:solidFill>
            <a:schemeClr val="accent6">
              <a:lumMod val="20000"/>
              <a:lumOff val="80000"/>
              <a:alpha val="53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Grant Prep Tracker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Signatories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SyGMA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Agreements –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managing process for Consortium Agreements etc.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BDD2C-720B-C033-203B-84B65C305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620AF-84A2-4B10-77DC-781EB8AF5052}"/>
              </a:ext>
            </a:extLst>
          </p:cNvPr>
          <p:cNvSpPr txBox="1"/>
          <p:nvPr/>
        </p:nvSpPr>
        <p:spPr>
          <a:xfrm>
            <a:off x="4818611" y="105848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 Up Support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74F488-3F28-4B92-0ED0-18898EE764DB}"/>
              </a:ext>
            </a:extLst>
          </p:cNvPr>
          <p:cNvSpPr/>
          <p:nvPr/>
        </p:nvSpPr>
        <p:spPr>
          <a:xfrm>
            <a:off x="2812298" y="5308220"/>
            <a:ext cx="1277389" cy="584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CrowdHelix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D166CA-D08E-A328-34E6-D3853A733220}"/>
              </a:ext>
            </a:extLst>
          </p:cNvPr>
          <p:cNvSpPr/>
          <p:nvPr/>
        </p:nvSpPr>
        <p:spPr>
          <a:xfrm>
            <a:off x="4324003" y="5750710"/>
            <a:ext cx="1694498" cy="8572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Trusted Research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2CD7B0-F89D-69DC-0F0B-314555C97BAC}"/>
              </a:ext>
            </a:extLst>
          </p:cNvPr>
          <p:cNvSpPr/>
          <p:nvPr/>
        </p:nvSpPr>
        <p:spPr>
          <a:xfrm>
            <a:off x="4834262" y="2032154"/>
            <a:ext cx="1429789" cy="584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Library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719410-3851-4223-5D1F-0DF59B2CBB73}"/>
              </a:ext>
            </a:extLst>
          </p:cNvPr>
          <p:cNvSpPr/>
          <p:nvPr/>
        </p:nvSpPr>
        <p:spPr>
          <a:xfrm>
            <a:off x="1667123" y="4187210"/>
            <a:ext cx="1884219" cy="8825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Secretariat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FECD8F-3F1C-EDF3-B008-BF82315631E8}"/>
              </a:ext>
            </a:extLst>
          </p:cNvPr>
          <p:cNvSpPr/>
          <p:nvPr/>
        </p:nvSpPr>
        <p:spPr>
          <a:xfrm>
            <a:off x="7940776" y="4278816"/>
            <a:ext cx="1694498" cy="72838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Contracts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39F0E7-2584-BF4C-E1EE-4485D058AA2D}"/>
              </a:ext>
            </a:extLst>
          </p:cNvPr>
          <p:cNvSpPr/>
          <p:nvPr/>
        </p:nvSpPr>
        <p:spPr>
          <a:xfrm>
            <a:off x="8231547" y="3339714"/>
            <a:ext cx="1403727" cy="584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Comms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A2330F-E27F-C45E-9D12-AB50962E0C05}"/>
              </a:ext>
            </a:extLst>
          </p:cNvPr>
          <p:cNvSpPr/>
          <p:nvPr/>
        </p:nvSpPr>
        <p:spPr>
          <a:xfrm>
            <a:off x="7008626" y="2324542"/>
            <a:ext cx="1277389" cy="584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HR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E56195-2E70-2253-F747-613FEE5DDA97}"/>
              </a:ext>
            </a:extLst>
          </p:cNvPr>
          <p:cNvSpPr/>
          <p:nvPr/>
        </p:nvSpPr>
        <p:spPr>
          <a:xfrm>
            <a:off x="1745673" y="3339715"/>
            <a:ext cx="1277389" cy="5847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RIDMs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8EE952-BB80-B0FA-8B49-5776D0C0465F}"/>
              </a:ext>
            </a:extLst>
          </p:cNvPr>
          <p:cNvSpPr/>
          <p:nvPr/>
        </p:nvSpPr>
        <p:spPr>
          <a:xfrm>
            <a:off x="7713930" y="5361529"/>
            <a:ext cx="1277389" cy="5847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School Admin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301ACC-7C37-4F8B-BA0D-462D5051D887}"/>
              </a:ext>
            </a:extLst>
          </p:cNvPr>
          <p:cNvSpPr/>
          <p:nvPr/>
        </p:nvSpPr>
        <p:spPr>
          <a:xfrm>
            <a:off x="2812299" y="2324542"/>
            <a:ext cx="1277389" cy="5847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FRIO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5F20BEB-59C3-D823-AAEE-BA6D66241D2A}"/>
              </a:ext>
            </a:extLst>
          </p:cNvPr>
          <p:cNvSpPr/>
          <p:nvPr/>
        </p:nvSpPr>
        <p:spPr>
          <a:xfrm>
            <a:off x="4541045" y="3285395"/>
            <a:ext cx="2402204" cy="10802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EU TEAM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CDD226-8BDB-D182-29CA-14D96DA24945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3023062" y="3632103"/>
            <a:ext cx="1517983" cy="24295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65533D-3050-9C35-EAB6-9B60D1AC1650}"/>
              </a:ext>
            </a:extLst>
          </p:cNvPr>
          <p:cNvCxnSpPr>
            <a:cxnSpLocks/>
          </p:cNvCxnSpPr>
          <p:nvPr/>
        </p:nvCxnSpPr>
        <p:spPr>
          <a:xfrm>
            <a:off x="3965171" y="2819980"/>
            <a:ext cx="717665" cy="45967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F51CD8-F860-9ADA-2083-5E67CA9089E4}"/>
              </a:ext>
            </a:extLst>
          </p:cNvPr>
          <p:cNvCxnSpPr>
            <a:cxnSpLocks/>
          </p:cNvCxnSpPr>
          <p:nvPr/>
        </p:nvCxnSpPr>
        <p:spPr>
          <a:xfrm>
            <a:off x="5604574" y="2616929"/>
            <a:ext cx="0" cy="671421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84E42A-0B34-7B8A-6D9E-E47C94DA2E29}"/>
              </a:ext>
            </a:extLst>
          </p:cNvPr>
          <p:cNvCxnSpPr>
            <a:cxnSpLocks/>
          </p:cNvCxnSpPr>
          <p:nvPr/>
        </p:nvCxnSpPr>
        <p:spPr>
          <a:xfrm flipH="1">
            <a:off x="6902583" y="2917070"/>
            <a:ext cx="476447" cy="35673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D6124E-0532-5C4A-3059-C0C248A945B3}"/>
              </a:ext>
            </a:extLst>
          </p:cNvPr>
          <p:cNvCxnSpPr>
            <a:cxnSpLocks/>
          </p:cNvCxnSpPr>
          <p:nvPr/>
        </p:nvCxnSpPr>
        <p:spPr>
          <a:xfrm flipH="1">
            <a:off x="7008626" y="3644250"/>
            <a:ext cx="1068574" cy="3013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3CA7EF-1F5B-696B-9B17-2B1C4C4B7370}"/>
              </a:ext>
            </a:extLst>
          </p:cNvPr>
          <p:cNvCxnSpPr>
            <a:cxnSpLocks/>
          </p:cNvCxnSpPr>
          <p:nvPr/>
        </p:nvCxnSpPr>
        <p:spPr>
          <a:xfrm flipH="1">
            <a:off x="3712773" y="4187210"/>
            <a:ext cx="762895" cy="318647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4F36BC-E922-4F17-C5D8-3A511C8579EE}"/>
              </a:ext>
            </a:extLst>
          </p:cNvPr>
          <p:cNvCxnSpPr>
            <a:cxnSpLocks/>
          </p:cNvCxnSpPr>
          <p:nvPr/>
        </p:nvCxnSpPr>
        <p:spPr>
          <a:xfrm flipH="1">
            <a:off x="3957127" y="4458761"/>
            <a:ext cx="908280" cy="918212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78A32FA-8AAD-15B5-890A-0D0035F90162}"/>
              </a:ext>
            </a:extLst>
          </p:cNvPr>
          <p:cNvCxnSpPr>
            <a:cxnSpLocks/>
          </p:cNvCxnSpPr>
          <p:nvPr/>
        </p:nvCxnSpPr>
        <p:spPr>
          <a:xfrm flipH="1">
            <a:off x="5082859" y="4476528"/>
            <a:ext cx="289063" cy="1248550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61658E-6691-88B9-8861-F1F0B7B5DFB5}"/>
              </a:ext>
            </a:extLst>
          </p:cNvPr>
          <p:cNvCxnSpPr>
            <a:cxnSpLocks/>
          </p:cNvCxnSpPr>
          <p:nvPr/>
        </p:nvCxnSpPr>
        <p:spPr>
          <a:xfrm flipH="1" flipV="1">
            <a:off x="6715747" y="4449685"/>
            <a:ext cx="1094523" cy="92728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91FF8AC-0847-BE12-1572-2E0DEE09EC4D}"/>
              </a:ext>
            </a:extLst>
          </p:cNvPr>
          <p:cNvCxnSpPr>
            <a:cxnSpLocks/>
          </p:cNvCxnSpPr>
          <p:nvPr/>
        </p:nvCxnSpPr>
        <p:spPr>
          <a:xfrm flipH="1" flipV="1">
            <a:off x="7044522" y="4288551"/>
            <a:ext cx="855135" cy="256658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13EFC5C7-6EE4-C210-AA39-818BC3E8C7E8}"/>
              </a:ext>
            </a:extLst>
          </p:cNvPr>
          <p:cNvSpPr/>
          <p:nvPr/>
        </p:nvSpPr>
        <p:spPr>
          <a:xfrm>
            <a:off x="6144170" y="5806092"/>
            <a:ext cx="1598158" cy="7467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Doctoral College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16C997-ADFA-DAB9-96D7-C98AB301D665}"/>
              </a:ext>
            </a:extLst>
          </p:cNvPr>
          <p:cNvCxnSpPr>
            <a:cxnSpLocks/>
          </p:cNvCxnSpPr>
          <p:nvPr/>
        </p:nvCxnSpPr>
        <p:spPr>
          <a:xfrm>
            <a:off x="6418596" y="4435491"/>
            <a:ext cx="333289" cy="124538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87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d0f04eb-a071-462f-a92b-601a509f292a"/>
  <p:tag name="SLIDO_APP_VERSION" val="1.20.0.7308"/>
  <p:tag name="SLIDO_PRESENTATION_ID" val="15377469-084f-4a6c-8273-b7f0753c5b10"/>
  <p:tag name="SLIDO_EVENT_UUID" val="35704af9-22be-4d44-ba46-4cb6b7da91c7"/>
  <p:tag name="SLIDO_EVENT_SECTION_UUID" val="7d7be775-b667-47b8-9027-4e146053150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A2NzE0MDN9"/>
  <p:tag name="SLIDO_TYPE" val="SlidoPoll"/>
  <p:tag name="SLIDO_POLL_UUID" val="f69b056c-58a6-4522-94cd-6546aef1cf53"/>
  <p:tag name="SLIDO_TIMELINE" val="W3sicG9sbFF1ZXN0aW9uVXVpZCI6IjliZTNiZDA1LTcyN2YtNGU2Zi05ZTQ1LWIwY2IyNTkyZTE3YyIsInNob3dSZXN1bHRzIjpmYWxzZSwic2hvd0NvcnJlY3RBbnN3ZXJzIjpmYWxzZSwidm90aW5nTG9ja2VkIjpmYWxzZX0seyJwb2xsUXVlc3Rpb25VdWlkIjoiOWJlM2JkMDUtNzI3Zi00ZTZmLTllNDUtYjBjYjI1OTJlMTdjIiwic2hvd1Jlc3VsdHMiOnRydWUsInNob3dDb3JyZWN0QW5zd2VycyI6ZmFsc2UsInZvdGluZ0xvY2tlZCI6ZmFsc2V9XQ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NzA2NzE0OTV9"/>
  <p:tag name="SLIDO_TYPE" val="SlidoPoll"/>
  <p:tag name="SLIDO_POLL_UUID" val="9ac1b714-adf4-41c1-9730-2b7f1b62ffb8"/>
  <p:tag name="SLIDO_TIMELINE" val="W3sicG9sbFF1ZXN0aW9uVXVpZCI6IjEyYmZmZmJiLWE0YzktNDJkMi1hNjliLWE5MGJmODA2OWUwOCIsInNob3dSZXN1bHRzIjp0cnVlLCJzaG93Q29ycmVjdEFuc3dlcnMiOmZhbHNlLCJ2b3RpbmdMb2NrZWQiOmZhbHNlfV0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 Team PowerPoint Template widescreem.potx" id="{D1C954F8-6A3B-413D-AA3D-7F028B0D50C1}" vid="{AFEAE71E-D943-449B-B113-6331EFF92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530174739AF4F96212F895B41B814" ma:contentTypeVersion="22" ma:contentTypeDescription="Create a new document." ma:contentTypeScope="" ma:versionID="1534c7b8afa3438fb6265b0614498c53">
  <xsd:schema xmlns:xsd="http://www.w3.org/2001/XMLSchema" xmlns:xs="http://www.w3.org/2001/XMLSchema" xmlns:p="http://schemas.microsoft.com/office/2006/metadata/properties" xmlns:ns2="36ebd4db-6f78-4d9b-a8bd-dda683c55855" xmlns:ns3="74f390bb-360c-48b0-93f4-ee70ab145e86" xmlns:ns4="2e24dfb7-a69e-40eb-b94f-44b9ca9c25ed" targetNamespace="http://schemas.microsoft.com/office/2006/metadata/properties" ma:root="true" ma:fieldsID="23051ee2d6876c71584c14ceb5efa824" ns2:_="" ns3:_="" ns4:_="">
    <xsd:import namespace="36ebd4db-6f78-4d9b-a8bd-dda683c55855"/>
    <xsd:import namespace="74f390bb-360c-48b0-93f4-ee70ab145e86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bd4db-6f78-4d9b-a8bd-dda683c558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390bb-360c-48b0-93f4-ee70ab145e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40697fe-e63d-4b13-b1ca-036afad04734}" ma:internalName="TaxCatchAll" ma:showField="CatchAllData" ma:web="36ebd4db-6f78-4d9b-a8bd-dda683c55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24dfb7-a69e-40eb-b94f-44b9ca9c25ed" xsi:nil="true"/>
    <lcf76f155ced4ddcb4097134ff3c332f xmlns="74f390bb-360c-48b0-93f4-ee70ab145e86">
      <Terms xmlns="http://schemas.microsoft.com/office/infopath/2007/PartnerControls"/>
    </lcf76f155ced4ddcb4097134ff3c332f>
    <_dlc_DocId xmlns="36ebd4db-6f78-4d9b-a8bd-dda683c55855">6HYZPCKXR67N-904599621-165472</_dlc_DocId>
    <_dlc_DocIdUrl xmlns="36ebd4db-6f78-4d9b-a8bd-dda683c55855">
      <Url>https://ukri.sharepoint.com/sites/og_UKRO/_layouts/15/DocIdRedir.aspx?ID=6HYZPCKXR67N-904599621-165472</Url>
      <Description>6HYZPCKXR67N-904599621-165472</Description>
    </_dlc_DocIdUrl>
  </documentManagement>
</p:properties>
</file>

<file path=customXml/itemProps1.xml><?xml version="1.0" encoding="utf-8"?>
<ds:datastoreItem xmlns:ds="http://schemas.openxmlformats.org/officeDocument/2006/customXml" ds:itemID="{BE54FD84-0122-4018-BD76-514E0AD602E7}"/>
</file>

<file path=customXml/itemProps2.xml><?xml version="1.0" encoding="utf-8"?>
<ds:datastoreItem xmlns:ds="http://schemas.openxmlformats.org/officeDocument/2006/customXml" ds:itemID="{C88FA004-F446-444D-B9CF-E0108EA7A9A2}"/>
</file>

<file path=customXml/itemProps3.xml><?xml version="1.0" encoding="utf-8"?>
<ds:datastoreItem xmlns:ds="http://schemas.openxmlformats.org/officeDocument/2006/customXml" ds:itemID="{55EACD44-1DB8-49EA-A5AD-4135458333EE}"/>
</file>

<file path=customXml/itemProps4.xml><?xml version="1.0" encoding="utf-8"?>
<ds:datastoreItem xmlns:ds="http://schemas.openxmlformats.org/officeDocument/2006/customXml" ds:itemID="{589BCCDD-2455-4A29-AFC3-46C071B78624}"/>
</file>

<file path=docProps/app.xml><?xml version="1.0" encoding="utf-8"?>
<Properties xmlns="http://schemas.openxmlformats.org/officeDocument/2006/extended-properties" xmlns:vt="http://schemas.openxmlformats.org/officeDocument/2006/docPropsVTypes">
  <Template>EU Team PowerPoint Template widescreem</Template>
  <TotalTime>5512</TotalTime>
  <Words>871</Words>
  <Application>Microsoft Office PowerPoint</Application>
  <PresentationFormat>Widescreen</PresentationFormat>
  <Paragraphs>128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</vt:lpstr>
      <vt:lpstr>Office Theme</vt:lpstr>
      <vt:lpstr>Supporting Applications in Horizon Europe </vt:lpstr>
      <vt:lpstr>PowerPoint Presentation</vt:lpstr>
      <vt:lpstr>PowerPoint Presentation</vt:lpstr>
      <vt:lpstr>Text hierarchy and formatting information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Laithwaite</dc:creator>
  <cp:lastModifiedBy>Benjamin Williams</cp:lastModifiedBy>
  <cp:revision>1047</cp:revision>
  <dcterms:created xsi:type="dcterms:W3CDTF">2023-05-11T13:22:24Z</dcterms:created>
  <dcterms:modified xsi:type="dcterms:W3CDTF">2026-02-11T11:34:32Z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0x0101004C3530174739AF4F96212F895B41B814</vt:lpwstr>
  </property>
  <property fmtid="{D5CDD505-2E9C-101B-9397-08002B2CF9AE}" pid="3" name="_dlc_DocIdItemGuid">
    <vt:lpwstr>93867252-413e-460c-8305-1e16de76f30c</vt:lpwstr>
  </property>
  <property fmtid="{D5CDD505-2E9C-101B-9397-08002B2CF9AE}" pid="4" name="MediaServiceImageTags">
    <vt:lpwstr/>
  </property>
</Properties>
</file>