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81" r:id="rId4"/>
    <p:sldMasterId id="2147483693" r:id="rId5"/>
  </p:sldMasterIdLst>
  <p:notesMasterIdLst>
    <p:notesMasterId r:id="rId34"/>
  </p:notesMasterIdLst>
  <p:sldIdLst>
    <p:sldId id="257" r:id="rId6"/>
    <p:sldId id="263" r:id="rId7"/>
    <p:sldId id="2147376905" r:id="rId8"/>
    <p:sldId id="266" r:id="rId9"/>
    <p:sldId id="2147376932" r:id="rId10"/>
    <p:sldId id="268" r:id="rId11"/>
    <p:sldId id="2147376929" r:id="rId12"/>
    <p:sldId id="2147376922" r:id="rId13"/>
    <p:sldId id="2147376923" r:id="rId14"/>
    <p:sldId id="2147376931" r:id="rId15"/>
    <p:sldId id="2147376924" r:id="rId16"/>
    <p:sldId id="270" r:id="rId17"/>
    <p:sldId id="2147376933" r:id="rId18"/>
    <p:sldId id="2147376934" r:id="rId19"/>
    <p:sldId id="2147376885" r:id="rId20"/>
    <p:sldId id="2147376889" r:id="rId21"/>
    <p:sldId id="2147376890" r:id="rId22"/>
    <p:sldId id="2147376891" r:id="rId23"/>
    <p:sldId id="2147376871" r:id="rId24"/>
    <p:sldId id="2147376888" r:id="rId25"/>
    <p:sldId id="2147376879" r:id="rId26"/>
    <p:sldId id="2147376908" r:id="rId27"/>
    <p:sldId id="2147376935" r:id="rId28"/>
    <p:sldId id="2147376920" r:id="rId29"/>
    <p:sldId id="2147376921" r:id="rId30"/>
    <p:sldId id="280" r:id="rId31"/>
    <p:sldId id="2147376887" r:id="rId32"/>
    <p:sldId id="214737683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935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050"/>
    <a:srgbClr val="BE2BBB"/>
    <a:srgbClr val="923D9D"/>
    <a:srgbClr val="F1F2F3"/>
    <a:srgbClr val="67C04D"/>
    <a:srgbClr val="626262"/>
    <a:srgbClr val="FF5A5A"/>
    <a:srgbClr val="00A788"/>
    <a:srgbClr val="FFFFFF"/>
    <a:srgbClr val="FBB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>
        <p:guide orient="horz" pos="323"/>
        <p:guide pos="325"/>
        <p:guide orient="horz" pos="3974"/>
        <p:guide pos="7355"/>
        <p:guide pos="3840"/>
        <p:guide orient="horz" pos="935"/>
        <p:guide orient="horz" pos="3634"/>
        <p:guide pos="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customXml" Target="../customXml/item4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9A4A-3203-D544-A0F2-9B4A7A1B021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3BA1D-A00F-DB41-84DA-BE26C48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4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F72CD-382C-6AE4-8779-0D108D919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1CFA0A-D0A9-2B79-4CEB-EB2FA0E526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C81816-B1F1-1282-75BB-38AD4F1CA9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CD16B-0F11-D4EA-07FC-4DA670002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2053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6B690-742C-4B55-EA26-9E11E054A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0C6C1B-82AF-58A4-26B4-9B675FD877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3D6D0C-B0EC-191E-42B7-CAF9FB985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F9D1A-BD4A-BEB8-1052-0606A4F99B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390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05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5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CBF4A-E3F7-1B93-5717-A33D31F4A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23C41E-D35A-471F-D933-7864AEC5B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426CA0-CA57-2022-A7E2-630910DA9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33632-3155-E466-EA76-93006FB15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8657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2A4F8-8908-2F4B-14FF-4C69FB183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871B7C-4493-8E65-B94B-58EB24BE04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B4BF01-E16E-19A6-D538-D3750705F5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85464-2243-FF1A-82C5-480AAA9ACB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3232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1813-FB3E-AE46-62AA-85C4055B4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69D01D-48AC-2BC4-279A-AF271C160B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F8CAED-EF7C-339E-105F-D9D80F26F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dirty="0"/>
            </a:br>
            <a:endParaRPr lang="en-GB" dirty="0"/>
          </a:p>
          <a:p>
            <a:r>
              <a:rPr lang="en-GB" b="1" dirty="0"/>
              <a:t>Call Structure</a:t>
            </a:r>
          </a:p>
          <a:p>
            <a:r>
              <a:rPr lang="en-GB" dirty="0"/>
              <a:t>Two large open topics: </a:t>
            </a:r>
          </a:p>
          <a:p>
            <a:pPr lvl="1"/>
            <a:r>
              <a:rPr lang="en-GB" b="1" dirty="0"/>
              <a:t>Clean Technologies for Climate Action</a:t>
            </a:r>
            <a:endParaRPr lang="en-GB" dirty="0"/>
          </a:p>
          <a:p>
            <a:pPr lvl="1"/>
            <a:r>
              <a:rPr lang="en-GB" b="1" dirty="0"/>
              <a:t>Decarbonisation of Energy-Intensive Industries</a:t>
            </a:r>
            <a:endParaRPr lang="en-GB" dirty="0"/>
          </a:p>
          <a:p>
            <a:r>
              <a:rPr lang="en-GB" dirty="0"/>
              <a:t>Complementary €50M call via the Research Fund for Coal and Steel </a:t>
            </a:r>
          </a:p>
          <a:p>
            <a:r>
              <a:rPr lang="en-GB" dirty="0"/>
              <a:t>Total indicative budget: €600M (2026–2027 WP), with €150M and €140M allocated per topic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Proposal Requirements</a:t>
            </a:r>
          </a:p>
          <a:p>
            <a:r>
              <a:rPr lang="en-GB" dirty="0"/>
              <a:t>Must be </a:t>
            </a:r>
            <a:r>
              <a:rPr lang="en-GB" b="1" dirty="0"/>
              <a:t>industry-led</a:t>
            </a:r>
            <a:r>
              <a:rPr lang="en-GB" dirty="0"/>
              <a:t>, with a manageable consortium size (ideally ≤10 participants) </a:t>
            </a:r>
          </a:p>
          <a:p>
            <a:r>
              <a:rPr lang="en-GB" dirty="0"/>
              <a:t>Include a robust </a:t>
            </a:r>
            <a:r>
              <a:rPr lang="en-GB" b="1" dirty="0"/>
              <a:t>business plan</a:t>
            </a:r>
            <a:r>
              <a:rPr lang="en-GB" dirty="0"/>
              <a:t> and </a:t>
            </a:r>
            <a:r>
              <a:rPr lang="en-GB" b="1" dirty="0"/>
              <a:t>market-readiness strategy</a:t>
            </a:r>
            <a:r>
              <a:rPr lang="en-GB" dirty="0"/>
              <a:t> </a:t>
            </a:r>
          </a:p>
          <a:p>
            <a:r>
              <a:rPr lang="en-GB" dirty="0"/>
              <a:t>Address one or more of three clean tech areas: </a:t>
            </a:r>
          </a:p>
          <a:p>
            <a:pPr lvl="1"/>
            <a:r>
              <a:rPr lang="en-GB" dirty="0"/>
              <a:t>Net-zero energy systems</a:t>
            </a:r>
          </a:p>
          <a:p>
            <a:pPr lvl="1"/>
            <a:r>
              <a:rPr lang="en-GB" dirty="0"/>
              <a:t>Zero-emission power technologies</a:t>
            </a:r>
          </a:p>
          <a:p>
            <a:pPr lvl="1"/>
            <a:r>
              <a:rPr lang="en-GB" dirty="0"/>
              <a:t>Storage, renewable fuels, and CCU</a:t>
            </a:r>
          </a:p>
          <a:p>
            <a:r>
              <a:rPr lang="en-GB" dirty="0"/>
              <a:t>Include a </a:t>
            </a:r>
            <a:r>
              <a:rPr lang="en-GB" b="1" dirty="0"/>
              <a:t>go/no-go milestone</a:t>
            </a:r>
            <a:r>
              <a:rPr lang="en-GB" dirty="0"/>
              <a:t> before demonstration phase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Expected Outcomes</a:t>
            </a:r>
          </a:p>
          <a:p>
            <a:r>
              <a:rPr lang="en-GB" dirty="0"/>
              <a:t>Projects should be “fit for deployment” — technologically mature and market-ready </a:t>
            </a:r>
          </a:p>
          <a:p>
            <a:r>
              <a:rPr lang="en-GB" dirty="0"/>
              <a:t>Demonstrate impact on competitiveness, circularity, cost reduction, and biodiversity </a:t>
            </a:r>
          </a:p>
          <a:p>
            <a:r>
              <a:rPr lang="en-GB" dirty="0"/>
              <a:t>Strengthen EU manufacturing capacity and reduce dependency on third countries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Technical &amp; Financial Details</a:t>
            </a:r>
          </a:p>
          <a:p>
            <a:r>
              <a:rPr lang="en-GB" b="1" dirty="0"/>
              <a:t>Type of Action</a:t>
            </a:r>
            <a:r>
              <a:rPr lang="en-GB" dirty="0"/>
              <a:t>: Innovation Actions</a:t>
            </a:r>
          </a:p>
          <a:p>
            <a:r>
              <a:rPr lang="en-GB" b="1" dirty="0"/>
              <a:t>EU Contribution per Project</a:t>
            </a:r>
            <a:r>
              <a:rPr lang="en-GB" dirty="0"/>
              <a:t>: €15M–€25M</a:t>
            </a:r>
          </a:p>
          <a:p>
            <a:r>
              <a:rPr lang="en-GB" b="1" dirty="0"/>
              <a:t>Funding Rate</a:t>
            </a:r>
            <a:r>
              <a:rPr lang="en-GB" dirty="0"/>
              <a:t>: 70% (100% for non-profits)</a:t>
            </a:r>
          </a:p>
          <a:p>
            <a:r>
              <a:rPr lang="en-GB" b="1" dirty="0"/>
              <a:t>TRL Range</a:t>
            </a:r>
            <a:r>
              <a:rPr lang="en-GB" dirty="0"/>
              <a:t>: Start at TRL 6, reach TRL 8</a:t>
            </a:r>
          </a:p>
          <a:p>
            <a:r>
              <a:rPr lang="en-GB" b="1" dirty="0"/>
              <a:t>Page Limit</a:t>
            </a:r>
            <a:r>
              <a:rPr lang="en-GB" dirty="0"/>
              <a:t>: Extended to 60 pages to accommodate business and exploitation plans</a:t>
            </a:r>
          </a:p>
          <a:p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4B085-A9DB-694D-36D5-50D729B0A8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344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43998-38FA-81C7-5151-C2F5CAFCF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2FA240-D0A4-6EBC-E2D2-D61658A544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AD9984-EE23-7813-1FE1-6486C241ED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GB" dirty="0"/>
            </a:br>
            <a:endParaRPr lang="en-GB" dirty="0"/>
          </a:p>
          <a:p>
            <a:r>
              <a:rPr lang="en-GB" b="1" dirty="0"/>
              <a:t>Call Structure</a:t>
            </a:r>
          </a:p>
          <a:p>
            <a:r>
              <a:rPr lang="en-GB" dirty="0"/>
              <a:t>Two large open topics: </a:t>
            </a:r>
          </a:p>
          <a:p>
            <a:pPr lvl="1"/>
            <a:r>
              <a:rPr lang="en-GB" b="1" dirty="0"/>
              <a:t>Clean Technologies for Climate Action</a:t>
            </a:r>
            <a:endParaRPr lang="en-GB" dirty="0"/>
          </a:p>
          <a:p>
            <a:pPr lvl="1"/>
            <a:r>
              <a:rPr lang="en-GB" b="1" dirty="0"/>
              <a:t>Decarbonisation of Energy-Intensive Industries</a:t>
            </a:r>
            <a:endParaRPr lang="en-GB" dirty="0"/>
          </a:p>
          <a:p>
            <a:r>
              <a:rPr lang="en-GB" dirty="0"/>
              <a:t>Complementary €50M call via the Research Fund for Coal and Steel </a:t>
            </a:r>
          </a:p>
          <a:p>
            <a:r>
              <a:rPr lang="en-GB" dirty="0"/>
              <a:t>Total indicative budget: €600M (2026–2027 WP), with €150M and €140M allocated per topic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Proposal Requirements</a:t>
            </a:r>
          </a:p>
          <a:p>
            <a:r>
              <a:rPr lang="en-GB" dirty="0"/>
              <a:t>Must be </a:t>
            </a:r>
            <a:r>
              <a:rPr lang="en-GB" b="1" dirty="0"/>
              <a:t>industry-led</a:t>
            </a:r>
            <a:r>
              <a:rPr lang="en-GB" dirty="0"/>
              <a:t>, with a manageable consortium size (ideally ≤10 participants) </a:t>
            </a:r>
          </a:p>
          <a:p>
            <a:r>
              <a:rPr lang="en-GB" dirty="0"/>
              <a:t>Include a robust </a:t>
            </a:r>
            <a:r>
              <a:rPr lang="en-GB" b="1" dirty="0"/>
              <a:t>business plan</a:t>
            </a:r>
            <a:r>
              <a:rPr lang="en-GB" dirty="0"/>
              <a:t> and </a:t>
            </a:r>
            <a:r>
              <a:rPr lang="en-GB" b="1" dirty="0"/>
              <a:t>market-readiness strategy</a:t>
            </a:r>
            <a:r>
              <a:rPr lang="en-GB" dirty="0"/>
              <a:t> </a:t>
            </a:r>
          </a:p>
          <a:p>
            <a:r>
              <a:rPr lang="en-GB" dirty="0"/>
              <a:t>Address one or more of three clean tech areas: </a:t>
            </a:r>
          </a:p>
          <a:p>
            <a:pPr lvl="1"/>
            <a:r>
              <a:rPr lang="en-GB" dirty="0"/>
              <a:t>Net-zero energy systems</a:t>
            </a:r>
          </a:p>
          <a:p>
            <a:pPr lvl="1"/>
            <a:r>
              <a:rPr lang="en-GB" dirty="0"/>
              <a:t>Zero-emission power technologies</a:t>
            </a:r>
          </a:p>
          <a:p>
            <a:pPr lvl="1"/>
            <a:r>
              <a:rPr lang="en-GB" dirty="0"/>
              <a:t>Storage, renewable fuels, and CCU</a:t>
            </a:r>
          </a:p>
          <a:p>
            <a:r>
              <a:rPr lang="en-GB" dirty="0"/>
              <a:t>Include a </a:t>
            </a:r>
            <a:r>
              <a:rPr lang="en-GB" b="1" dirty="0"/>
              <a:t>go/no-go milestone</a:t>
            </a:r>
            <a:r>
              <a:rPr lang="en-GB" dirty="0"/>
              <a:t> before demonstration phase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Expected Outcomes</a:t>
            </a:r>
          </a:p>
          <a:p>
            <a:r>
              <a:rPr lang="en-GB" dirty="0"/>
              <a:t>Projects should be “fit for deployment” — technologically mature and market-ready </a:t>
            </a:r>
          </a:p>
          <a:p>
            <a:r>
              <a:rPr lang="en-GB" dirty="0"/>
              <a:t>Demonstrate impact on competitiveness, circularity, cost reduction, and biodiversity </a:t>
            </a:r>
          </a:p>
          <a:p>
            <a:r>
              <a:rPr lang="en-GB" dirty="0"/>
              <a:t>Strengthen EU manufacturing capacity and reduce dependency on third countries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Technical &amp; Financial Details</a:t>
            </a:r>
          </a:p>
          <a:p>
            <a:r>
              <a:rPr lang="en-GB" b="1" dirty="0"/>
              <a:t>Type of Action</a:t>
            </a:r>
            <a:r>
              <a:rPr lang="en-GB" dirty="0"/>
              <a:t>: Innovation Actions</a:t>
            </a:r>
          </a:p>
          <a:p>
            <a:r>
              <a:rPr lang="en-GB" b="1" dirty="0"/>
              <a:t>EU Contribution per Project</a:t>
            </a:r>
            <a:r>
              <a:rPr lang="en-GB" dirty="0"/>
              <a:t>: €15M–€25M</a:t>
            </a:r>
          </a:p>
          <a:p>
            <a:r>
              <a:rPr lang="en-GB" b="1" dirty="0"/>
              <a:t>Funding Rate</a:t>
            </a:r>
            <a:r>
              <a:rPr lang="en-GB" dirty="0"/>
              <a:t>: 70% (100% for non-profits)</a:t>
            </a:r>
          </a:p>
          <a:p>
            <a:r>
              <a:rPr lang="en-GB" b="1" dirty="0"/>
              <a:t>TRL Range</a:t>
            </a:r>
            <a:r>
              <a:rPr lang="en-GB" dirty="0"/>
              <a:t>: Start at TRL 6, reach TRL 8</a:t>
            </a:r>
          </a:p>
          <a:p>
            <a:r>
              <a:rPr lang="en-GB" b="1" dirty="0"/>
              <a:t>Page Limit</a:t>
            </a:r>
            <a:r>
              <a:rPr lang="en-GB" dirty="0"/>
              <a:t>: Extended to 60 pages to accommodate business and exploitation plans</a:t>
            </a:r>
          </a:p>
          <a:p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1E6D6-8371-55AE-5CFE-B5C151E9A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4029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3945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AE437-26CF-3BA5-8836-9DF9936E3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5E06F1-A531-2FED-4A4B-63EE574827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826945-8DED-0AF1-3EEE-DB3F532844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E8B1E-2C0C-BB6F-3970-2EEBDA0D1A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926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53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24B1D-5B0E-E140-A273-2B3CBD8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F6E72-494B-EE41-940A-5363759F9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55EE-3429-4747-85D7-E80F416B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810BD-6E3C-2A44-98CD-199F950E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6FB78-E2B9-6443-B2AB-3819D09E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7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DB4E-3208-3942-818F-5C45E006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12F27-7C78-8C4D-A651-A634C083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044B7-3965-9D40-9CFB-B376EE6F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57D9-A0EA-2A45-A965-DBA30B49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93EE2-3FB8-2341-BC3D-B9BBFB5EE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3FB39-29BA-2F42-9438-6405954A7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D7D58E-BAED-2941-B30F-167494BC5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71C3A-2239-054D-973E-5EF18FAC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DA16F-4ADD-6443-9509-212D1EFF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A274-3B0A-624C-AB37-77810D5A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45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446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56DE6-A1A7-9D40-837D-43CAE9D4D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06" y="425037"/>
            <a:ext cx="1051560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1D7F1A5-6600-4ADB-8F08-6AC5EF576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693" y="1825625"/>
            <a:ext cx="10515600" cy="3775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7206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24B1D-5B0E-E140-A273-2B3CBD8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F6E72-494B-EE41-940A-5363759F9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55EE-3429-4747-85D7-E80F416B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810BD-6E3C-2A44-98CD-199F950E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6FB78-E2B9-6443-B2AB-3819D09E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12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66B3-45DD-AE47-8A7F-22703B072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9A7D0-6314-F748-972F-DD19307EC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05050"/>
                </a:solidFill>
              </a:defRPr>
            </a:lvl1pPr>
            <a:lvl2pPr>
              <a:defRPr>
                <a:solidFill>
                  <a:srgbClr val="505050"/>
                </a:solidFill>
              </a:defRPr>
            </a:lvl2pPr>
            <a:lvl3pPr>
              <a:defRPr>
                <a:solidFill>
                  <a:srgbClr val="505050"/>
                </a:solidFill>
              </a:defRPr>
            </a:lvl3pPr>
            <a:lvl4pPr>
              <a:defRPr>
                <a:solidFill>
                  <a:srgbClr val="505050"/>
                </a:solidFill>
              </a:defRPr>
            </a:lvl4pPr>
            <a:lvl5pPr>
              <a:defRPr>
                <a:solidFill>
                  <a:srgbClr val="505050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A09D9-F3C6-AA43-B0C0-C1AFACC5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EE94B-A617-5E4C-A6C4-6D9909BD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440FB-F1D4-854C-97A7-77E67012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47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6C4-79A9-0541-8A29-9FD07C15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13EA2-ECE6-AA41-9591-66C02587E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55C20-2252-EC41-82AA-6F63D12B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9631-0877-204F-BDE8-860D0218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CEE0D-98FF-BB4B-853C-6692C3AD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48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43EB1-78A0-504E-9E77-D495AD57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508F2-78EE-7A47-8A5D-6F90242A4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ED035-F7B3-004B-9659-A34DF25D7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5E0D5-A459-DC42-B607-51C3396F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1E39C-47D9-8B49-AF18-F126DB737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60C60-A2DB-9042-B2C8-5DD498CE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78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17597-8A65-5D48-91B9-6296BF0C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11A31-A233-EE43-8CEA-A5A1E92D8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125B4-47DF-1E43-A944-92881DC81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C9C73-8EA0-934E-B04E-E87C76572F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3D45EB-5F0A-1F42-B324-7E8D57ADC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EC4AB-2EBA-7047-A9B5-AC6045A5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1F4608-83CE-AA47-8413-CA2690BC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A2C2E-1A95-A94B-9B21-CE6CC5EC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81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EC25-5F90-3440-9E19-681839FA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BC4AC2-36DD-3F4F-B86B-362D11CD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41334-BDDF-2642-ACBD-97768E50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166AB-DA97-3A48-9493-CBE7BC23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8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66B3-45DD-AE47-8A7F-22703B07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744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9A7D0-6314-F748-972F-DD19307EC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148"/>
            <a:ext cx="10515600" cy="489481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A09D9-F3C6-AA43-B0C0-C1AFACC5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EE94B-A617-5E4C-A6C4-6D9909BD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440FB-F1D4-854C-97A7-77E67012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99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A395B-9780-D646-802E-99D884463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AC869-2240-1F4F-95BE-1DD38CB77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00DF4-390D-A049-9FC1-CD4E7D1A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059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0434-FE9A-984C-8827-8A6A2B89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DFF3E-E98E-1044-9368-202B430B6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CB937-C1A0-6B40-9A83-C921DC9CD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FD0FD-B0D0-EA40-8A0B-A50152A4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93C4A-B984-2B4C-9A75-F8A30115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32133-8FEE-D74C-A61F-1DE4F5BD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82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D351-B6E8-3D4B-8D40-CDA874F34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51DAD1-65E4-164A-B1FA-0F88B3C6D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A5BB7-6B2A-4E4A-991E-3885FF20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84D25-6268-D740-AD8D-E967A6D7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4F8D7-D392-3C47-A98B-76265E33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9E9D9-D984-9A4D-A327-D28DF7A6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49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DB4E-3208-3942-818F-5C45E006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12F27-7C78-8C4D-A651-A634C083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044B7-3965-9D40-9CFB-B376EE6F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57D9-A0EA-2A45-A965-DBA30B49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93EE2-3FB8-2341-BC3D-B9BBFB5EE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91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3FB39-29BA-2F42-9438-6405954A7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D7D58E-BAED-2941-B30F-167494BC5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71C3A-2239-054D-973E-5EF18FAC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DA16F-4ADD-6443-9509-212D1EFF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A274-3B0A-624C-AB37-77810D5A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6C4-79A9-0541-8A29-9FD07C15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13EA2-ECE6-AA41-9591-66C02587E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55C20-2252-EC41-82AA-6F63D12B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9631-0877-204F-BDE8-860D0218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CEE0D-98FF-BB4B-853C-6692C3AD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6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43EB1-78A0-504E-9E77-D495AD57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508F2-78EE-7A47-8A5D-6F90242A4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ED035-F7B3-004B-9659-A34DF25D7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5E0D5-A459-DC42-B607-51C3396F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1E39C-47D9-8B49-AF18-F126DB737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60C60-A2DB-9042-B2C8-5DD498CE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17597-8A65-5D48-91B9-6296BF0C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11A31-A233-EE43-8CEA-A5A1E92D8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125B4-47DF-1E43-A944-92881DC81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C9C73-8EA0-934E-B04E-E87C76572F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3D45EB-5F0A-1F42-B324-7E8D57ADC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EC4AB-2EBA-7047-A9B5-AC6045A5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1F4608-83CE-AA47-8413-CA2690BC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A2C2E-1A95-A94B-9B21-CE6CC5EC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6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EC25-5F90-3440-9E19-681839FA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BC4AC2-36DD-3F4F-B86B-362D11CD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41334-BDDF-2642-ACBD-97768E50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166AB-DA97-3A48-9493-CBE7BC23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3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A395B-9780-D646-802E-99D884463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AC869-2240-1F4F-95BE-1DD38CB77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00DF4-390D-A049-9FC1-CD4E7D1A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87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0434-FE9A-984C-8827-8A6A2B89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DFF3E-E98E-1044-9368-202B430B6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CB937-C1A0-6B40-9A83-C921DC9CD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FD0FD-B0D0-EA40-8A0B-A50152A4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93C4A-B984-2B4C-9A75-F8A30115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32133-8FEE-D74C-A61F-1DE4F5BD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4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D351-B6E8-3D4B-8D40-CDA874F34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51DAD1-65E4-164A-B1FA-0F88B3C6D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A5BB7-6B2A-4E4A-991E-3885FF20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84D25-6268-D740-AD8D-E967A6D7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4F8D7-D392-3C47-A98B-76265E33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9E9D9-D984-9A4D-A327-D28DF7A6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1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0744D-6DC8-704C-B870-A53B9A0D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C6620-124B-3F4E-9BE1-8EDED693E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E18B-CE68-B34E-96A5-879ACEB93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B827D-4759-8241-97EF-F3AC15C7A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F7701-9873-CD42-A544-2D228FF44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284EC1-544F-AD4C-AD14-B7AF8FEF0C3A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9"/>
            <a:ext cx="1682753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64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706" r:id="rId12"/>
    <p:sldLayoutId id="214748370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1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0744D-6DC8-704C-B870-A53B9A0D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C6620-124B-3F4E-9BE1-8EDED693E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E18B-CE68-B34E-96A5-879ACEB93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426F-C57B-2740-A0EA-77F92F1BB44E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B827D-4759-8241-97EF-F3AC15C7A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F7701-9873-CD42-A544-2D228FF44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-innovation-community.ec.europa.eu/events/Bfe77xRS2qXkjg2EPgcim/overview" TargetMode="External"/><Relationship Id="rId2" Type="http://schemas.openxmlformats.org/officeDocument/2006/relationships/hyperlink" Target="https://www.b2match.com/e/greenet-brokerage-event-2026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/EUScienceInnovation/videos" TargetMode="External"/><Relationship Id="rId2" Type="http://schemas.openxmlformats.org/officeDocument/2006/relationships/hyperlink" Target="https://ec.europa.eu/info/funding-tenders/opportunities/portal/screen/work-as-an-expert" TargetMode="Externa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1228692" y="1839856"/>
            <a:ext cx="8316591" cy="21236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new in Horizon Europe Cluster 5: Climate, Energy &amp; Mobility (2026–2027)?</a:t>
            </a:r>
            <a:endParaRPr lang="en-US" sz="4400" b="1" spc="-150" dirty="0">
              <a:solidFill>
                <a:srgbClr val="2E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091819-3725-8346-862C-5FD005269B9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2988"/>
          <a:stretch/>
        </p:blipFill>
        <p:spPr>
          <a:xfrm>
            <a:off x="5564456" y="0"/>
            <a:ext cx="6950927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BEB0AE4-391E-6F41-84C6-D4EEDF519A31}"/>
              </a:ext>
            </a:extLst>
          </p:cNvPr>
          <p:cNvSpPr/>
          <p:nvPr/>
        </p:nvSpPr>
        <p:spPr>
          <a:xfrm>
            <a:off x="1228692" y="4696633"/>
            <a:ext cx="8790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sz="2400" baseline="30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61681C-E70E-704D-BF01-E5E6BA958A7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9" y="412403"/>
            <a:ext cx="3051993" cy="978941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034164B-B760-1418-2701-11529A99AFEA}"/>
              </a:ext>
            </a:extLst>
          </p:cNvPr>
          <p:cNvGrpSpPr/>
          <p:nvPr/>
        </p:nvGrpSpPr>
        <p:grpSpPr>
          <a:xfrm>
            <a:off x="11115040" y="273539"/>
            <a:ext cx="1076960" cy="284480"/>
            <a:chOff x="8067039" y="6431281"/>
            <a:chExt cx="1076960" cy="28448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B496BA2-3BE8-8473-8960-F70F461A33C4}"/>
                </a:ext>
              </a:extLst>
            </p:cNvPr>
            <p:cNvSpPr/>
            <p:nvPr/>
          </p:nvSpPr>
          <p:spPr>
            <a:xfrm>
              <a:off x="8067039" y="6431281"/>
              <a:ext cx="1076960" cy="284480"/>
            </a:xfrm>
            <a:prstGeom prst="rect">
              <a:avLst/>
            </a:prstGeom>
            <a:solidFill>
              <a:srgbClr val="F1F2F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 descr="A black and grey logo&#10;&#10;Description automatically generated with medium confidence">
              <a:extLst>
                <a:ext uri="{FF2B5EF4-FFF2-40B4-BE49-F238E27FC236}">
                  <a16:creationId xmlns:a16="http://schemas.microsoft.com/office/drawing/2014/main" id="{9355DD46-E918-091E-C3ED-F9B8FCDABC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242999" y="6480241"/>
              <a:ext cx="766407" cy="2043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D625F6-BF56-0853-1E05-E89D5A9D0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898C1-A555-DF22-B384-DCFFCC164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Changes in 2026–2027 Work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44020-268E-9BD8-C232-EBF252F4D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1400"/>
            </a:pPr>
            <a:r>
              <a:rPr lang="en-GB" sz="1600" b="1" dirty="0"/>
              <a:t>Restrictions on participation of organisations “directly or indirectly controlled by China”</a:t>
            </a:r>
          </a:p>
          <a:p>
            <a:pPr>
              <a:defRPr sz="1400"/>
            </a:pPr>
            <a:endParaRPr lang="en-GB" sz="1600" dirty="0"/>
          </a:p>
          <a:p>
            <a:pPr>
              <a:defRPr sz="1400"/>
            </a:pPr>
            <a:r>
              <a:rPr lang="en-GB" sz="1600" dirty="0"/>
              <a:t>HORIZON-CL5-2026-03-D3-21: Hybrid AI-Control Framework for a next-generation grid-scale energy storage and system integration</a:t>
            </a:r>
          </a:p>
          <a:p>
            <a:pPr>
              <a:defRPr sz="1400"/>
            </a:pPr>
            <a:r>
              <a:rPr lang="en-GB" sz="1600" dirty="0"/>
              <a:t>HORIZON-CL5-2026-03-D3-23: AI-driven forecasting algorithms for Grid and Consumer friendly Energy Sharing – Societal Readiness pilot</a:t>
            </a:r>
          </a:p>
          <a:p>
            <a:pPr>
              <a:defRPr sz="1400"/>
            </a:pPr>
            <a:r>
              <a:rPr lang="en-GB" sz="1600" dirty="0"/>
              <a:t>HORIZON-CL5-2027-02-D3-25: Large scale operational validation and upscaling of state-of-the-art (Generative) AI tools and models powering a next generation digital energy system</a:t>
            </a:r>
          </a:p>
          <a:p>
            <a:pPr>
              <a:defRPr sz="1400"/>
            </a:pPr>
            <a:r>
              <a:rPr lang="en-GB" sz="1600" dirty="0"/>
              <a:t>HORIZON-CL5-2027-07-D3-26: Advanced TSO control rooms to enhance grid observability, stability and resilience</a:t>
            </a:r>
          </a:p>
          <a:p>
            <a:pPr>
              <a:defRPr sz="1400"/>
            </a:pPr>
            <a:r>
              <a:rPr lang="en-GB" sz="1600" dirty="0"/>
              <a:t>HORIZON-CL5-2027-07-D3-27: Advanced Distribution Management Systems (ADSM) for more efficient and flexible distribution grids</a:t>
            </a:r>
          </a:p>
          <a:p>
            <a:pPr>
              <a:defRPr sz="1400"/>
            </a:pPr>
            <a:endParaRPr lang="en-GB" sz="1600" dirty="0"/>
          </a:p>
          <a:p>
            <a:pPr>
              <a:defRPr sz="1400"/>
            </a:pPr>
            <a:r>
              <a:rPr lang="en-GB" sz="1600" b="1" dirty="0"/>
              <a:t>All</a:t>
            </a:r>
            <a:r>
              <a:rPr lang="en-GB" sz="1600" dirty="0"/>
              <a:t> Destination 4 Topics</a:t>
            </a:r>
          </a:p>
        </p:txBody>
      </p:sp>
    </p:spTree>
    <p:extLst>
      <p:ext uri="{BB962C8B-B14F-4D97-AF65-F5344CB8AC3E}">
        <p14:creationId xmlns:p14="http://schemas.microsoft.com/office/powerpoint/2010/main" val="3242425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37D890-047A-C526-94D2-740A45A5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38D53-7F06-6AAB-2123-DFE13B33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Changes in 2026–2027 Work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CDA48-6176-BF62-DDB7-C3E2E77E2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1400"/>
            </a:pPr>
            <a:r>
              <a:rPr lang="en-GB" sz="1800" b="1" dirty="0"/>
              <a:t>Simplified Lump-Sum Funding</a:t>
            </a:r>
          </a:p>
          <a:p>
            <a:pPr>
              <a:defRPr sz="1400"/>
            </a:pPr>
            <a:r>
              <a:rPr lang="en-GB" sz="1800" dirty="0"/>
              <a:t>A Lump Sum approach has been used for more topics</a:t>
            </a:r>
            <a:r>
              <a:rPr sz="1800" dirty="0"/>
              <a:t> to reduce administrative burden and simplify financial management for participants</a:t>
            </a:r>
            <a:endParaRPr lang="en-GB" sz="1800" dirty="0"/>
          </a:p>
          <a:p>
            <a:pPr>
              <a:defRPr sz="1400"/>
            </a:pPr>
            <a:r>
              <a:rPr lang="en-GB" sz="1800" dirty="0"/>
              <a:t>Payment is linked to Deliverables, not incurred cost</a:t>
            </a:r>
          </a:p>
          <a:p>
            <a:pPr>
              <a:defRPr sz="1400"/>
            </a:pPr>
            <a:r>
              <a:rPr lang="en-GB" sz="1800" b="1" dirty="0"/>
              <a:t>66 out of 95 </a:t>
            </a:r>
            <a:r>
              <a:rPr lang="en-GB" sz="1800" dirty="0"/>
              <a:t>Cluster 5 topics are Lump Sum Grants</a:t>
            </a:r>
          </a:p>
          <a:p>
            <a:pPr>
              <a:defRPr sz="1400"/>
            </a:pPr>
            <a:endParaRPr lang="en-GB" sz="1800" dirty="0"/>
          </a:p>
          <a:p>
            <a:pPr>
              <a:defRPr sz="1400"/>
            </a:pPr>
            <a:r>
              <a:rPr lang="en-GB" sz="1800" dirty="0"/>
              <a:t>Key Benefits</a:t>
            </a:r>
          </a:p>
          <a:p>
            <a:pPr lvl="1">
              <a:defRPr sz="1400"/>
            </a:pPr>
            <a:r>
              <a:rPr lang="en-GB" sz="1800" dirty="0"/>
              <a:t>No need for detailed cost statements </a:t>
            </a:r>
          </a:p>
          <a:p>
            <a:pPr lvl="1">
              <a:defRPr sz="1400"/>
            </a:pPr>
            <a:r>
              <a:rPr lang="en-GB" sz="1800" dirty="0"/>
              <a:t>Lower risk of financial errors and audits </a:t>
            </a:r>
          </a:p>
          <a:p>
            <a:pPr lvl="1">
              <a:defRPr sz="1400"/>
            </a:pPr>
            <a:r>
              <a:rPr lang="en-GB" sz="1800" dirty="0"/>
              <a:t>Faster payment processing  </a:t>
            </a:r>
          </a:p>
        </p:txBody>
      </p:sp>
    </p:spTree>
    <p:extLst>
      <p:ext uri="{BB962C8B-B14F-4D97-AF65-F5344CB8AC3E}">
        <p14:creationId xmlns:p14="http://schemas.microsoft.com/office/powerpoint/2010/main" val="407490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Key Changes in 2026–2027 Work Programme</a:t>
            </a:r>
            <a:endParaRPr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2174"/>
            <a:ext cx="10515600" cy="4894815"/>
          </a:xfrm>
        </p:spPr>
        <p:txBody>
          <a:bodyPr>
            <a:normAutofit/>
          </a:bodyPr>
          <a:lstStyle/>
          <a:p>
            <a:pPr marL="0" indent="0">
              <a:buNone/>
              <a:defRPr sz="1400"/>
            </a:pPr>
            <a:r>
              <a:rPr sz="1600" b="1" dirty="0"/>
              <a:t>Blind Evaluation Process</a:t>
            </a:r>
            <a:br>
              <a:rPr lang="en-GB" sz="1600" b="1" dirty="0"/>
            </a:br>
            <a:endParaRPr lang="en-GB" sz="1600" b="1" dirty="0"/>
          </a:p>
          <a:p>
            <a:pPr lvl="1">
              <a:defRPr sz="1400"/>
            </a:pPr>
            <a:r>
              <a:rPr lang="en-GB" sz="1600" dirty="0"/>
              <a:t>What is Blind Evaluation? Removes identifiable information (names, affiliations) and evaluators only see technical content</a:t>
            </a:r>
          </a:p>
          <a:p>
            <a:pPr lvl="1">
              <a:defRPr sz="1400"/>
            </a:pPr>
            <a:endParaRPr lang="en-GB" sz="1600" dirty="0"/>
          </a:p>
          <a:p>
            <a:pPr lvl="1">
              <a:defRPr sz="1400"/>
            </a:pPr>
            <a:r>
              <a:rPr lang="en-GB" sz="1600" dirty="0"/>
              <a:t>Applies to </a:t>
            </a:r>
            <a:r>
              <a:rPr lang="en-GB" sz="1600" b="1" dirty="0"/>
              <a:t>first-stage proposals</a:t>
            </a:r>
            <a:r>
              <a:rPr lang="en-GB" sz="1600" dirty="0"/>
              <a:t> in selected </a:t>
            </a:r>
            <a:r>
              <a:rPr lang="en-GB" sz="1600" b="1" dirty="0"/>
              <a:t>two-stage calls </a:t>
            </a:r>
          </a:p>
          <a:p>
            <a:pPr lvl="1">
              <a:defRPr sz="1400"/>
            </a:pPr>
            <a:endParaRPr lang="en-GB" sz="1600" dirty="0"/>
          </a:p>
          <a:p>
            <a:pPr lvl="2">
              <a:defRPr sz="1400"/>
            </a:pPr>
            <a:r>
              <a:rPr lang="en-GB" sz="1600" dirty="0"/>
              <a:t>HORIZON-CL5-2026-08-Two-Stage-D1-06: Closing knowledge gaps on Earth system science in support of global and regional assessments and climate policy</a:t>
            </a:r>
          </a:p>
          <a:p>
            <a:pPr lvl="2">
              <a:defRPr sz="1400"/>
            </a:pPr>
            <a:r>
              <a:rPr lang="en-GB" sz="1600" dirty="0"/>
              <a:t>HORIZON-CL5-2027-04-Two-Stage-D2-07: Novel approaches towards next-generation battery concepts, leveraging the enabling role of innovative advanced materials (BATT4EU and IAM4EU Partnerships) </a:t>
            </a:r>
          </a:p>
          <a:p>
            <a:pPr lvl="2">
              <a:defRPr sz="1400"/>
            </a:pPr>
            <a:r>
              <a:rPr lang="en-GB" sz="1600" dirty="0"/>
              <a:t>HORIZON-CL5-2026-06-Two-Stage-D5-10: Disruptive Technologies and Innovative Concepts for Energy Saving Onboard of long-distance ships (ZEWT Partnership)</a:t>
            </a:r>
          </a:p>
          <a:p>
            <a:pPr lvl="2">
              <a:defRPr sz="1400"/>
            </a:pPr>
            <a:r>
              <a:rPr lang="en-GB" sz="1600" dirty="0"/>
              <a:t>HORIZON-CL5-2026-06-Two-Stage-D5-19: Non-exhaust emissions in road and railway transport 	</a:t>
            </a:r>
          </a:p>
          <a:p>
            <a:pPr lvl="1">
              <a:defRPr sz="1400"/>
            </a:pPr>
            <a:endParaRPr lang="en-GB" sz="1600" dirty="0"/>
          </a:p>
          <a:p>
            <a:pPr>
              <a:defRPr sz="1400"/>
            </a:pPr>
            <a:endParaRPr lang="en-GB" dirty="0"/>
          </a:p>
          <a:p>
            <a:pPr>
              <a:defRPr sz="1400"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CD8D99-50B7-5859-B440-7419DD368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BBC0C-50DF-D042-7C42-AA2428FFC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Key Changes in 2026–2027 Work Programme</a:t>
            </a:r>
            <a:endParaRPr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60914-88B5-6F27-3E20-A396D77D0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174"/>
            <a:ext cx="10515600" cy="4894815"/>
          </a:xfrm>
        </p:spPr>
        <p:txBody>
          <a:bodyPr>
            <a:normAutofit/>
          </a:bodyPr>
          <a:lstStyle/>
          <a:p>
            <a:endParaRPr dirty="0"/>
          </a:p>
          <a:p>
            <a:pPr marL="0" indent="0">
              <a:buNone/>
              <a:defRPr sz="1400"/>
            </a:pPr>
            <a:r>
              <a:rPr sz="1800" b="1" dirty="0"/>
              <a:t>Blind Evaluation Process</a:t>
            </a:r>
            <a:r>
              <a:rPr lang="en-GB" sz="1800" dirty="0"/>
              <a:t>	</a:t>
            </a:r>
          </a:p>
          <a:p>
            <a:pPr lvl="1">
              <a:defRPr sz="1400"/>
            </a:pPr>
            <a:endParaRPr lang="en-GB" sz="1800" dirty="0"/>
          </a:p>
          <a:p>
            <a:pPr lvl="1">
              <a:defRPr sz="1400"/>
            </a:pPr>
            <a:r>
              <a:rPr lang="en-GB" sz="1800" dirty="0"/>
              <a:t>Applicants must not disclose: Organisation names, acronyms, logos, names of personnel  </a:t>
            </a:r>
          </a:p>
          <a:p>
            <a:pPr lvl="1">
              <a:defRPr sz="1400"/>
            </a:pPr>
            <a:endParaRPr lang="en-GB" sz="1800" dirty="0"/>
          </a:p>
          <a:p>
            <a:pPr lvl="1">
              <a:defRPr sz="1400"/>
            </a:pPr>
            <a:r>
              <a:rPr lang="en-GB" sz="1800" dirty="0"/>
              <a:t>Identifiable information is only revealed in the second stage </a:t>
            </a:r>
          </a:p>
          <a:p>
            <a:pPr lvl="1">
              <a:defRPr sz="1400"/>
            </a:pPr>
            <a:endParaRPr lang="en-GB" sz="1800" dirty="0"/>
          </a:p>
          <a:p>
            <a:pPr lvl="1">
              <a:defRPr sz="1400"/>
            </a:pPr>
            <a:r>
              <a:rPr lang="en-GB" sz="1800" dirty="0"/>
              <a:t>Purpose: Guarantees impartiality and fair project selection and to reduce bias linked to reputation or institutional prestige </a:t>
            </a:r>
          </a:p>
          <a:p>
            <a:pPr marL="457200" lvl="1" indent="0">
              <a:buNone/>
              <a:defRPr sz="1400"/>
            </a:pPr>
            <a:endParaRPr lang="en-GB" sz="1600" dirty="0"/>
          </a:p>
          <a:p>
            <a:pPr>
              <a:defRPr sz="14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8869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0A9CC7-BDFB-E97D-17C4-F5F73E5AF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2704-5EC7-BAF9-9827-6B12F093F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87" y="3005275"/>
            <a:ext cx="10515600" cy="847449"/>
          </a:xfrm>
        </p:spPr>
        <p:txBody>
          <a:bodyPr>
            <a:normAutofit/>
          </a:bodyPr>
          <a:lstStyle/>
          <a:p>
            <a:r>
              <a:rPr lang="en-GB" dirty="0"/>
              <a:t>Novel Topics in the 26/27 Work Programme</a:t>
            </a: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559389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F1F50-C94E-AEBF-B763-07A8100DE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51E84C1B-488E-0A3F-A328-31B5F34E0EF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F9A8E2-8492-159F-CA20-1E064DA13E6A}"/>
              </a:ext>
            </a:extLst>
          </p:cNvPr>
          <p:cNvSpPr txBox="1"/>
          <p:nvPr/>
        </p:nvSpPr>
        <p:spPr>
          <a:xfrm>
            <a:off x="342754" y="399356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 topics </a:t>
            </a:r>
            <a:r>
              <a:rPr kumimoji="0" lang="en-GB" sz="36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2026–2027 Work Programme</a:t>
            </a:r>
          </a:p>
        </p:txBody>
      </p:sp>
      <p:graphicFrame>
        <p:nvGraphicFramePr>
          <p:cNvPr id="4" name="Table 10">
            <a:extLst>
              <a:ext uri="{FF2B5EF4-FFF2-40B4-BE49-F238E27FC236}">
                <a16:creationId xmlns:a16="http://schemas.microsoft.com/office/drawing/2014/main" id="{51F93F93-B924-B4AE-044C-198BD8DA7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2164"/>
              </p:ext>
            </p:extLst>
          </p:nvPr>
        </p:nvGraphicFramePr>
        <p:xfrm>
          <a:off x="342754" y="1196315"/>
          <a:ext cx="11201692" cy="3770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3652">
                  <a:extLst>
                    <a:ext uri="{9D8B030D-6E8A-4147-A177-3AD203B41FA5}">
                      <a16:colId xmlns:a16="http://schemas.microsoft.com/office/drawing/2014/main" val="2585238784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3149265925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1727551320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2752236796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2186831827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4213380764"/>
                    </a:ext>
                  </a:extLst>
                </a:gridCol>
              </a:tblGrid>
              <a:tr h="24176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Topic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Topic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Deadline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Type of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Budget per Project (€)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Number of projects to be funded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07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R&amp;I in Support of the Clean Industrial Deal: Clean Technologies for Climate Action 2026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HORIZON-CID-2026-01-02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15-Sept-26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Innovation Action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15-25m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8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4276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R&amp;I in Support of the Clean Industrial Deal: Clean Technologies for Climate Action 2027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HORIZON-CID-2027-01-02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15-Sept-27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Innovation Action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15-25m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8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8268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R&amp;I in Support of the Clean Industrial Deal: Decarbonisation of energy intensive industries (IA) (Processes4Planet and Clean Steel partnerships) 2026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HORIZON-CID-2026-01-01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15-Sept-26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Innovation Action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15-25m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8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6150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R&amp;I in Support of the Clean Industrial Deal: Decarbonisation of energy intensive industries (IA) (Processes4Planet and Clean Steel partnerships) 2027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HORIZON-CID-2027-01-01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15-Sept-27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Innovation Action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15-25m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8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9790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842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B697B-8B7F-1798-FA26-79F9DE8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89CB56-3B4A-1215-F7D1-CD1EB2364F30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Clean Industrial Deal – how is </a:t>
            </a:r>
            <a:r>
              <a:rPr lang="en-US" sz="3600" b="1" spc="-15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different?</a:t>
            </a:r>
            <a:endParaRPr kumimoji="0" lang="en-GB" sz="3600" b="1" i="0" u="none" strike="noStrike" kern="1200" cap="none" spc="-150" normalizeH="0" baseline="0" noProof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7C4A5EC4-6DA9-663E-12B2-496E7EC8D1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D19245-0A46-FC2E-DEDF-3B0859EC7665}"/>
              </a:ext>
            </a:extLst>
          </p:cNvPr>
          <p:cNvSpPr txBox="1"/>
          <p:nvPr/>
        </p:nvSpPr>
        <p:spPr>
          <a:xfrm>
            <a:off x="655608" y="1293962"/>
            <a:ext cx="102050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Purpose &amp; Strategic 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Supports the EU’s climate goals: 55% GHG reduction by 2030, 90% by 2040, and climate neutrality by 2050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Responds to energy price volatility and geopolitical risks by boosting clean tech and industrial resilience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Aligns with the European Green Deal, Competitiveness Compass, Draghi Report, and Net-Zero Industry Act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Call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Accelerate deployment of clean technologies and decarbonisation solutions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Promote industrial competitiveness, resilience, and strategic autonomy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Mobilise public and private investment in clean energy and industry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7422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3C62B-7F7C-D00D-638C-D716AFAEA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EBF246-045F-4D84-F407-D4970BA20980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Clean Industrial Deal – how is </a:t>
            </a:r>
            <a:r>
              <a:rPr lang="en-US" sz="3600" b="1" spc="-15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different?</a:t>
            </a:r>
            <a:endParaRPr kumimoji="0" lang="en-GB" sz="3600" b="1" i="0" u="none" strike="noStrike" kern="1200" cap="none" spc="-150" normalizeH="0" baseline="0" noProof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F632C85F-FCA9-1ED9-FFEB-A41DFA1BE5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169C90-58D5-7B04-66DB-5CA43F04F1EC}"/>
              </a:ext>
            </a:extLst>
          </p:cNvPr>
          <p:cNvSpPr txBox="1"/>
          <p:nvPr/>
        </p:nvSpPr>
        <p:spPr>
          <a:xfrm>
            <a:off x="655608" y="1293962"/>
            <a:ext cx="1020504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Call Structure</a:t>
            </a:r>
          </a:p>
          <a:p>
            <a:r>
              <a:rPr lang="en-GB" sz="1600" dirty="0"/>
              <a:t>Two large open topics: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b="1" dirty="0"/>
              <a:t>Clean Technologies for Climate Action</a:t>
            </a:r>
            <a:endParaRPr lang="en-GB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Decarbonisation of Energy-Intensive Industries</a:t>
            </a:r>
            <a:endParaRPr lang="en-GB" sz="1600" dirty="0"/>
          </a:p>
          <a:p>
            <a:r>
              <a:rPr lang="en-GB" sz="1600" dirty="0"/>
              <a:t>Complementary €50M call via the Research Fund for Coal and Steel </a:t>
            </a:r>
          </a:p>
          <a:p>
            <a:r>
              <a:rPr lang="en-GB" sz="1600" dirty="0"/>
              <a:t>Total indicative budget: €600M (2026–2027 WP), with €150M and €140M allocated per topic </a:t>
            </a:r>
          </a:p>
          <a:p>
            <a:br>
              <a:rPr lang="en-GB" sz="1600" dirty="0"/>
            </a:br>
            <a:endParaRPr lang="en-GB" sz="1600" dirty="0"/>
          </a:p>
          <a:p>
            <a:r>
              <a:rPr lang="en-GB" sz="1600" b="1" dirty="0"/>
              <a:t>Proposal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Must be </a:t>
            </a:r>
            <a:r>
              <a:rPr lang="en-GB" sz="1600" b="1" dirty="0"/>
              <a:t>industry-led</a:t>
            </a:r>
            <a:r>
              <a:rPr lang="en-GB" sz="1600" dirty="0"/>
              <a:t>, with a manageable consortium size (ideally ≤10 participants)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Include a robust </a:t>
            </a:r>
            <a:r>
              <a:rPr lang="en-GB" sz="1600" b="1" dirty="0"/>
              <a:t>business plan</a:t>
            </a:r>
            <a:r>
              <a:rPr lang="en-GB" sz="1600" dirty="0"/>
              <a:t> and </a:t>
            </a:r>
            <a:r>
              <a:rPr lang="en-GB" sz="1600" b="1" dirty="0"/>
              <a:t>market-readiness strategy</a:t>
            </a:r>
            <a:r>
              <a:rPr lang="en-GB" sz="1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Address one or more of three clean tech areas: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Net-zero energy systems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Zero-emission power technologies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Storage, renewable fuels, and CCU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Include a </a:t>
            </a:r>
            <a:r>
              <a:rPr lang="en-GB" sz="1600" b="1" dirty="0"/>
              <a:t>go/no-go milestone</a:t>
            </a:r>
            <a:r>
              <a:rPr lang="en-GB" sz="1600" dirty="0"/>
              <a:t> before demonstration phase </a:t>
            </a:r>
          </a:p>
          <a:p>
            <a:br>
              <a:rPr lang="en-GB" sz="1600" dirty="0"/>
            </a:b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369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B2DCB-43A2-F646-CAC2-339C69A48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6ADF59B-2795-29C2-23E7-F7AE07D416BE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Clean Industrial Deal – how is </a:t>
            </a:r>
            <a:r>
              <a:rPr lang="en-US" sz="3600" b="1" spc="-15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different?</a:t>
            </a:r>
            <a:endParaRPr kumimoji="0" lang="en-GB" sz="3600" b="1" i="0" u="none" strike="noStrike" kern="1200" cap="none" spc="-150" normalizeH="0" baseline="0" noProof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0A67DBCE-E8A4-66B2-4046-4D0902B5FB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D7700B-9F2E-2262-C534-6C9CDFDE7EC0}"/>
              </a:ext>
            </a:extLst>
          </p:cNvPr>
          <p:cNvSpPr txBox="1"/>
          <p:nvPr/>
        </p:nvSpPr>
        <p:spPr>
          <a:xfrm>
            <a:off x="655608" y="1293962"/>
            <a:ext cx="102050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Expected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Projects should be “fit for deployment” — technologically mature and market-ready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Demonstrate impact on competitiveness, circularity, cost reduction, and biodiversity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Strengthen EU manufacturing capacity and reduce dependency on third countries </a:t>
            </a:r>
          </a:p>
          <a:p>
            <a:br>
              <a:rPr lang="en-GB" dirty="0"/>
            </a:br>
            <a:endParaRPr lang="en-GB" dirty="0"/>
          </a:p>
          <a:p>
            <a:r>
              <a:rPr lang="en-GB" b="1" dirty="0"/>
              <a:t>Technical &amp; Financial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Type of Action</a:t>
            </a:r>
            <a:r>
              <a:rPr lang="en-GB" dirty="0"/>
              <a:t>: Innovation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EU Contribution per Project</a:t>
            </a:r>
            <a:r>
              <a:rPr lang="en-GB" dirty="0"/>
              <a:t>: €15M–€25M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TRL Range</a:t>
            </a:r>
            <a:r>
              <a:rPr lang="en-GB" dirty="0"/>
              <a:t>: Start at TRL 6, reach TRL 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Page Limit</a:t>
            </a:r>
            <a:r>
              <a:rPr lang="en-GB" dirty="0"/>
              <a:t>: Extended to 60 pages to accommodate business and exploitation plans</a:t>
            </a:r>
          </a:p>
          <a:p>
            <a:br>
              <a:rPr lang="en-GB" dirty="0"/>
            </a:b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605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415255" y="551307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Novel Topic - Wind </a:t>
            </a:r>
            <a:endParaRPr kumimoji="0" lang="en-GB" sz="36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12AD7617-E83F-4CEA-B22E-FF292DB940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83B19C2F-8EF7-43A2-8D55-49F28865C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329555"/>
              </p:ext>
            </p:extLst>
          </p:nvPr>
        </p:nvGraphicFramePr>
        <p:xfrm>
          <a:off x="415255" y="1302197"/>
          <a:ext cx="11201692" cy="14912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3652">
                  <a:extLst>
                    <a:ext uri="{9D8B030D-6E8A-4147-A177-3AD203B41FA5}">
                      <a16:colId xmlns:a16="http://schemas.microsoft.com/office/drawing/2014/main" val="2585238784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1279910131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1727551320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2752236796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1759577107"/>
                    </a:ext>
                  </a:extLst>
                </a:gridCol>
                <a:gridCol w="1131608">
                  <a:extLst>
                    <a:ext uri="{9D8B030D-6E8A-4147-A177-3AD203B41FA5}">
                      <a16:colId xmlns:a16="http://schemas.microsoft.com/office/drawing/2014/main" val="29893886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Call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Topic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Deadline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Type of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Budget per Project (€) </a:t>
                      </a: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Number of projects to be funded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079964"/>
                  </a:ext>
                </a:extLst>
              </a:tr>
              <a:tr h="42005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Strategic Energy Technology (SET) Plan wind energy research and innovation joint programme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HORIZON-CL5-2026-09-D3-03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noProof="0">
                          <a:solidFill>
                            <a:schemeClr val="dk1"/>
                          </a:solidFill>
                        </a:rPr>
                        <a:t>10-Sept-26</a:t>
                      </a:r>
                      <a:endParaRPr lang="en-GB" sz="14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Innovation Action 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95m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0634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05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r>
              <a:rPr lang="en-GB" dirty="0"/>
              <a:t>Highlight novelties in Horizon Europe Cluster 5 Work Programme for 2026–2027 to inform strategic research planning</a:t>
            </a:r>
          </a:p>
          <a:p>
            <a:endParaRPr lang="en-GB" dirty="0"/>
          </a:p>
          <a:p>
            <a:r>
              <a:rPr lang="en-GB" dirty="0"/>
              <a:t>Highlight available resources for Research Managers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78E03-D429-BE02-B8D4-4ACB4ED93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245560-C6F5-2A5F-DCB4-2F7E855BC060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 Topic - W</a:t>
            </a:r>
            <a:r>
              <a:rPr kumimoji="0" lang="en-US" sz="3600" b="1" i="0" u="none" strike="noStrike" kern="1200" cap="none" spc="-150" normalizeH="0" baseline="0" noProof="0" dirty="0" err="1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</a:t>
            </a:r>
            <a:endParaRPr kumimoji="0" lang="en-GB" sz="36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EA938BF3-B5DC-723F-5A5A-1805CB01FE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A32F5E-C855-BCA1-290D-677B6C8BA727}"/>
              </a:ext>
            </a:extLst>
          </p:cNvPr>
          <p:cNvSpPr txBox="1"/>
          <p:nvPr/>
        </p:nvSpPr>
        <p:spPr>
          <a:xfrm>
            <a:off x="655608" y="1293962"/>
            <a:ext cx="1020504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/>
              <a:t>Stragegic</a:t>
            </a:r>
            <a:r>
              <a:rPr lang="en-GB" sz="1600" b="1" dirty="0"/>
              <a:t> Energy Technology (SET) Plan Wind Energy Research and Innovation Joint Programme</a:t>
            </a:r>
          </a:p>
          <a:p>
            <a:r>
              <a:rPr lang="en-GB" sz="1600" i="1" dirty="0"/>
              <a:t>(HORIZON-CL5-2026-03-D3-03)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One Innovation Action for the whole Wind sector (€93M)</a:t>
            </a:r>
            <a:r>
              <a:rPr lang="en-GB" sz="1600" dirty="0"/>
              <a:t>: Structured as a multi-year programme with a core consortium and cascading grants to third parties through the “Financial Support to Third Parties” (FSTP) mechanism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Three R&amp;I Challenges</a:t>
            </a:r>
            <a:r>
              <a:rPr lang="en-GB" sz="1600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i="1" dirty="0"/>
              <a:t>Breakthrough</a:t>
            </a:r>
            <a:r>
              <a:rPr lang="en-GB" sz="1600" dirty="0"/>
              <a:t>: Disruptive concepts and early-stage innovation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i="1" dirty="0"/>
              <a:t>Validation</a:t>
            </a:r>
            <a:r>
              <a:rPr lang="en-GB" sz="1600" dirty="0"/>
              <a:t>: Lab and field testing of promising technologies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i="1" dirty="0"/>
              <a:t>Demonstration</a:t>
            </a:r>
            <a:r>
              <a:rPr lang="en-GB" sz="1600" dirty="0"/>
              <a:t>: Full-scale deployment of mature solutions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FSTP Grants</a:t>
            </a:r>
            <a:r>
              <a:rPr lang="en-GB" sz="1600" dirty="0"/>
              <a:t>: Up to €1M per third party; used to fund SMEs, start-ups, and research bodies via open calls managed by the core consortium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Mandatory Demonstration Activities</a:t>
            </a:r>
            <a:r>
              <a:rPr lang="en-GB" sz="1600" dirty="0"/>
              <a:t>: At least three distinct demonstrations, each with a go/no-go milestone and full permitting/business plans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Governance &amp; Advisory Board</a:t>
            </a:r>
            <a:r>
              <a:rPr lang="en-GB" sz="1600" dirty="0"/>
              <a:t>: Includes SET Plan IWG, ETIP Wind, and EC representatives to ensure alignment with EU wind energy strategy </a:t>
            </a:r>
          </a:p>
        </p:txBody>
      </p:sp>
    </p:spTree>
    <p:extLst>
      <p:ext uri="{BB962C8B-B14F-4D97-AF65-F5344CB8AC3E}">
        <p14:creationId xmlns:p14="http://schemas.microsoft.com/office/powerpoint/2010/main" val="450137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 Topics - Wave &amp; Tidal </a:t>
            </a:r>
            <a:endParaRPr kumimoji="0" lang="en-GB" sz="36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12AD7617-E83F-4CEA-B22E-FF292DB940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83B19C2F-8EF7-43A2-8D55-49F28865C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064896"/>
              </p:ext>
            </p:extLst>
          </p:nvPr>
        </p:nvGraphicFramePr>
        <p:xfrm>
          <a:off x="495155" y="1196762"/>
          <a:ext cx="11201690" cy="14912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99790">
                  <a:extLst>
                    <a:ext uri="{9D8B030D-6E8A-4147-A177-3AD203B41FA5}">
                      <a16:colId xmlns:a16="http://schemas.microsoft.com/office/drawing/2014/main" val="2585238784"/>
                    </a:ext>
                  </a:extLst>
                </a:gridCol>
                <a:gridCol w="1338395">
                  <a:extLst>
                    <a:ext uri="{9D8B030D-6E8A-4147-A177-3AD203B41FA5}">
                      <a16:colId xmlns:a16="http://schemas.microsoft.com/office/drawing/2014/main" val="3969464755"/>
                    </a:ext>
                  </a:extLst>
                </a:gridCol>
                <a:gridCol w="1338395">
                  <a:extLst>
                    <a:ext uri="{9D8B030D-6E8A-4147-A177-3AD203B41FA5}">
                      <a16:colId xmlns:a16="http://schemas.microsoft.com/office/drawing/2014/main" val="1727551320"/>
                    </a:ext>
                  </a:extLst>
                </a:gridCol>
                <a:gridCol w="1108370">
                  <a:extLst>
                    <a:ext uri="{9D8B030D-6E8A-4147-A177-3AD203B41FA5}">
                      <a16:colId xmlns:a16="http://schemas.microsoft.com/office/drawing/2014/main" val="2752236796"/>
                    </a:ext>
                  </a:extLst>
                </a:gridCol>
                <a:gridCol w="1108370">
                  <a:extLst>
                    <a:ext uri="{9D8B030D-6E8A-4147-A177-3AD203B41FA5}">
                      <a16:colId xmlns:a16="http://schemas.microsoft.com/office/drawing/2014/main" val="2823575326"/>
                    </a:ext>
                  </a:extLst>
                </a:gridCol>
                <a:gridCol w="1108370">
                  <a:extLst>
                    <a:ext uri="{9D8B030D-6E8A-4147-A177-3AD203B41FA5}">
                      <a16:colId xmlns:a16="http://schemas.microsoft.com/office/drawing/2014/main" val="1356058374"/>
                    </a:ext>
                  </a:extLst>
                </a:gridCol>
              </a:tblGrid>
              <a:tr h="36394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Call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Topic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Deadline</a:t>
                      </a:r>
                    </a:p>
                    <a:p>
                      <a:endParaRPr lang="en-GB" sz="1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Type of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Budget per Project (€)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Number of projects to be funded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079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Innovative technologies and solutions to improve wave and tidal energy systems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HORIZON-CL5-2027-03-D3-10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31-Mar-27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Innovation Action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>
                          <a:solidFill>
                            <a:schemeClr val="dk1"/>
                          </a:solidFill>
                        </a:rPr>
                        <a:t>45m</a:t>
                      </a:r>
                      <a:endParaRPr lang="en-GB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</a:rPr>
                        <a:t>1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195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510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36096-5565-77D4-7FCA-93579502B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4C815A-83E0-33C4-0AA7-7A6E10426C28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Novel </a:t>
            </a:r>
            <a:r>
              <a:rPr lang="en-US" sz="36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Topics - </a:t>
            </a:r>
            <a:r>
              <a: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Wave &amp; Tidal</a:t>
            </a:r>
            <a:endParaRPr kumimoji="0" lang="en-GB" sz="36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A6D28D1A-EB5E-4D23-943C-297BB436A7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20EB31-D360-2074-4E7F-367283663D30}"/>
              </a:ext>
            </a:extLst>
          </p:cNvPr>
          <p:cNvSpPr txBox="1"/>
          <p:nvPr/>
        </p:nvSpPr>
        <p:spPr>
          <a:xfrm>
            <a:off x="655608" y="1293962"/>
            <a:ext cx="102050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Innovative Technologies and Solutions to Improve Wave and Tidal Energy Systems</a:t>
            </a:r>
          </a:p>
          <a:p>
            <a:r>
              <a:rPr lang="en-GB" i="1" dirty="0"/>
              <a:t>(HORIZON-CL5-2027-02-D3-10)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Single Large Innovation Action (€43M)</a:t>
            </a:r>
            <a:r>
              <a:rPr lang="en-GB" dirty="0"/>
              <a:t>: Structured as a multi-year programme with a core consortium and cascading grants (FSTP) to third parties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Focus on Deployment Readiness</a:t>
            </a:r>
            <a:r>
              <a:rPr lang="en-GB" dirty="0"/>
              <a:t>: Projects must reach TRL 8 by the end, meaning near-commercial readiness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System-Level Integration</a:t>
            </a:r>
            <a:r>
              <a:rPr lang="en-GB" dirty="0"/>
              <a:t>: Emphasis on integrating wave/tidal systems into broader energy networks, including hybridisation and grid compatibility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90015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3B08D-5A9C-EEDF-1972-9DB483EDA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EC653A-ED9C-03DA-1213-6832ECACC6E3}"/>
              </a:ext>
            </a:extLst>
          </p:cNvPr>
          <p:cNvSpPr txBox="1"/>
          <p:nvPr/>
        </p:nvSpPr>
        <p:spPr>
          <a:xfrm>
            <a:off x="495155" y="418334"/>
            <a:ext cx="116845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Novel </a:t>
            </a:r>
            <a:r>
              <a:rPr lang="en-US" sz="36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Topics - </a:t>
            </a:r>
            <a:r>
              <a: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CCAM</a:t>
            </a:r>
            <a:endParaRPr kumimoji="0" lang="en-GB" sz="36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utoShape 2" descr="Logo">
            <a:extLst>
              <a:ext uri="{FF2B5EF4-FFF2-40B4-BE49-F238E27FC236}">
                <a16:creationId xmlns:a16="http://schemas.microsoft.com/office/drawing/2014/main" id="{514D0B6B-2640-FDE0-F823-F6B9AF48F0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7238A5-55EF-8ADE-75FD-53C13A0B7980}"/>
              </a:ext>
            </a:extLst>
          </p:cNvPr>
          <p:cNvSpPr txBox="1"/>
          <p:nvPr/>
        </p:nvSpPr>
        <p:spPr>
          <a:xfrm>
            <a:off x="495155" y="1260663"/>
            <a:ext cx="1020504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HORIZON-CL5-2026-10-D6-01: Flagship-pilot – Large-Scale Demonstrations of Connected, Cooperative &amp; Automated Mobility (CCAM) (CCAM Partnership)</a:t>
            </a:r>
          </a:p>
          <a:p>
            <a:endParaRPr lang="en-GB" sz="1600" b="1" dirty="0"/>
          </a:p>
          <a:p>
            <a:r>
              <a:rPr lang="en-GB" sz="1600" dirty="0"/>
              <a:t>Objective: Deploy Connected, Cooperative &amp; Automated Mobility (CCAM) solutions at scale in real-world conditions to validate technology, safety, and societal acceptance.</a:t>
            </a:r>
          </a:p>
          <a:p>
            <a:endParaRPr lang="en-GB" sz="1600" dirty="0"/>
          </a:p>
          <a:p>
            <a:r>
              <a:rPr lang="en-GB" sz="1600" dirty="0"/>
              <a:t>Scope: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Demonstrate CCAM in diverse environments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Cover individual mobility, shared mobility, and public transport use cases.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Ensure robustness, scalability, and interoperability across Europe.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r>
              <a:rPr lang="en-GB" sz="1600" dirty="0"/>
              <a:t>Funding Details: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Innovation Action (IA) Budget: </a:t>
            </a:r>
            <a:r>
              <a:rPr lang="en-GB" sz="1600" b="1" dirty="0"/>
              <a:t>€100 million (1 project)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Deadline: 8 October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TRL: 7–8 (large-scale pilots)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Duration: Multi-year, with at least 3 demo activities</a:t>
            </a:r>
          </a:p>
        </p:txBody>
      </p:sp>
    </p:spTree>
    <p:extLst>
      <p:ext uri="{BB962C8B-B14F-4D97-AF65-F5344CB8AC3E}">
        <p14:creationId xmlns:p14="http://schemas.microsoft.com/office/powerpoint/2010/main" val="2272467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7D1814-249B-F1F5-8C36-416DD7EB18C5}"/>
              </a:ext>
            </a:extLst>
          </p:cNvPr>
          <p:cNvSpPr txBox="1"/>
          <p:nvPr/>
        </p:nvSpPr>
        <p:spPr>
          <a:xfrm>
            <a:off x="395287" y="143560"/>
            <a:ext cx="114014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Destination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4F9F7-7FCA-8225-0732-B2C1FF84D7AD}"/>
              </a:ext>
            </a:extLst>
          </p:cNvPr>
          <p:cNvSpPr txBox="1"/>
          <p:nvPr/>
        </p:nvSpPr>
        <p:spPr>
          <a:xfrm>
            <a:off x="514350" y="1207814"/>
            <a:ext cx="11282362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b="1" u="sng" dirty="0"/>
              <a:t>Overall shift: From climate research alone → to applied, place-based adaptation and decision-making support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en-GB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requirement for real-world deployment, not only modelling or data generation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Place-based adaptation pilots are prioritised (cities, regions, coastal areas, rural communities)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alignment with Mission “Adaptation to Climate Change” and Mission Cities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existing EU climate data infrastructures (Copernicus, Destination Earth digital twins) rather than creating new tools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compound climate risks (heat + drought + biodiversity loss; climate-security link; critical infrastructure exposure)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Societal readiness and behavioural adaptation are embedded as mandatory—not optional </a:t>
            </a:r>
            <a:br>
              <a:rPr lang="en-GB" sz="1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dirty="0"/>
            </a:b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25722E-84AA-E815-9DC1-F1906E89A5F4}"/>
              </a:ext>
            </a:extLst>
          </p:cNvPr>
          <p:cNvSpPr txBox="1"/>
          <p:nvPr/>
        </p:nvSpPr>
        <p:spPr>
          <a:xfrm>
            <a:off x="395287" y="4749641"/>
            <a:ext cx="11649075" cy="646331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this means for consortia? Must include local authorities + implementation actors and show institutional uptake beyond research deliverables </a:t>
            </a:r>
          </a:p>
        </p:txBody>
      </p:sp>
    </p:spTree>
    <p:extLst>
      <p:ext uri="{BB962C8B-B14F-4D97-AF65-F5344CB8AC3E}">
        <p14:creationId xmlns:p14="http://schemas.microsoft.com/office/powerpoint/2010/main" val="1722540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43D304-FDA9-9C13-CE76-57E072D51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87AF8B-095D-E285-9CFF-CF44A80E7164}"/>
              </a:ext>
            </a:extLst>
          </p:cNvPr>
          <p:cNvSpPr txBox="1"/>
          <p:nvPr/>
        </p:nvSpPr>
        <p:spPr>
          <a:xfrm>
            <a:off x="304800" y="143560"/>
            <a:ext cx="116490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/>
              <a:t>Destination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853ABD-C590-C323-B516-AE5D76D9B04B}"/>
              </a:ext>
            </a:extLst>
          </p:cNvPr>
          <p:cNvSpPr txBox="1"/>
          <p:nvPr/>
        </p:nvSpPr>
        <p:spPr>
          <a:xfrm>
            <a:off x="395288" y="1099542"/>
            <a:ext cx="11282362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b="1" u="sng" dirty="0"/>
              <a:t>Overall shift: From single-technology efficiency → to system-level demand reduction, flexibility, and user adoption </a:t>
            </a:r>
          </a:p>
          <a:p>
            <a:pPr algn="ctr">
              <a:buNone/>
            </a:pPr>
            <a:endParaRPr lang="en-GB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 buildings &amp; districts: Buildings are treated as energy nodes interacting with grids, mobility, and heat networks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Demand-side flexibility is now a priority (residential, municipal and industrial loads)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and behavioural factors must be integrated into project design and KPIs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poverty, affordability, and inclusion are now core evaluation elements, not just narrative context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 push for replicable demonstration in real environments, with measurable energy and emissions outcomes </a:t>
            </a:r>
          </a:p>
          <a:p>
            <a:pPr>
              <a:buNone/>
            </a:pPr>
            <a:br>
              <a:rPr lang="en-GB" sz="2400" dirty="0"/>
            </a:b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EB1DB7-D0CE-1400-FA95-4553F18ECA7C}"/>
              </a:ext>
            </a:extLst>
          </p:cNvPr>
          <p:cNvSpPr txBox="1"/>
          <p:nvPr/>
        </p:nvSpPr>
        <p:spPr>
          <a:xfrm>
            <a:off x="395289" y="4729937"/>
            <a:ext cx="11401424" cy="1015663"/>
          </a:xfrm>
          <a:prstGeom prst="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What this means for consortia? Must combine technical partners + social scientists + municipalities/industry + citizen/user groups and show scalable and transferable solutions </a:t>
            </a:r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6109797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Important Dates </a:t>
            </a:r>
            <a:r>
              <a:rPr lang="en-GB" dirty="0"/>
              <a:t>for the Diary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lang="en-GB" sz="1600" dirty="0"/>
              <a:t>The Work Programme for Cluster 5 is now </a:t>
            </a:r>
            <a:r>
              <a:rPr lang="en-GB" sz="1600" b="1" dirty="0"/>
              <a:t>approved</a:t>
            </a:r>
            <a:r>
              <a:rPr lang="en-GB" sz="1600" dirty="0"/>
              <a:t> </a:t>
            </a:r>
          </a:p>
          <a:p>
            <a:pPr>
              <a:defRPr sz="1400"/>
            </a:pPr>
            <a:r>
              <a:rPr lang="en-GB" sz="1600" dirty="0"/>
              <a:t>GREENET Brokerage Event – online only</a:t>
            </a:r>
          </a:p>
          <a:p>
            <a:pPr lvl="1"/>
            <a:r>
              <a:rPr lang="en-GB" sz="1600" dirty="0"/>
              <a:t>14</a:t>
            </a:r>
            <a:r>
              <a:rPr lang="en-GB" sz="1600" baseline="30000" dirty="0"/>
              <a:t>th</a:t>
            </a:r>
            <a:r>
              <a:rPr lang="en-GB" sz="1600" dirty="0"/>
              <a:t> January – link </a:t>
            </a:r>
            <a:r>
              <a:rPr lang="en-GB" sz="1600" dirty="0">
                <a:hlinkClick r:id="rId2"/>
              </a:rPr>
              <a:t>here</a:t>
            </a:r>
            <a:endParaRPr lang="en-GB" sz="1600" dirty="0"/>
          </a:p>
          <a:p>
            <a:r>
              <a:rPr lang="en-GB" sz="1600" dirty="0"/>
              <a:t>European Commission Information Day – online only</a:t>
            </a:r>
          </a:p>
          <a:p>
            <a:pPr lvl="1"/>
            <a:r>
              <a:rPr lang="en-GB" sz="1600" dirty="0"/>
              <a:t>15</a:t>
            </a:r>
            <a:r>
              <a:rPr lang="en-GB" sz="1600" baseline="30000" dirty="0"/>
              <a:t>th</a:t>
            </a:r>
            <a:r>
              <a:rPr lang="en-GB" sz="1600" dirty="0"/>
              <a:t> January – link </a:t>
            </a:r>
            <a:r>
              <a:rPr lang="en-GB" sz="1600" dirty="0">
                <a:hlinkClick r:id="rId3"/>
              </a:rPr>
              <a:t>here</a:t>
            </a:r>
            <a:r>
              <a:rPr lang="en-GB" sz="1600" dirty="0"/>
              <a:t> </a:t>
            </a:r>
          </a:p>
          <a:p>
            <a:pPr>
              <a:defRPr sz="1400"/>
            </a:pPr>
            <a:r>
              <a:rPr lang="en-GB" sz="1600" dirty="0"/>
              <a:t>First deadlines are on </a:t>
            </a:r>
            <a:r>
              <a:rPr lang="en-GB" sz="1600" b="1" dirty="0"/>
              <a:t>26</a:t>
            </a:r>
            <a:r>
              <a:rPr lang="en-GB" sz="1600" b="1" baseline="30000" dirty="0"/>
              <a:t>th</a:t>
            </a:r>
            <a:r>
              <a:rPr lang="en-GB" sz="1600" b="1" dirty="0"/>
              <a:t> March 2026 </a:t>
            </a:r>
          </a:p>
          <a:p>
            <a:pPr>
              <a:defRPr sz="1400"/>
            </a:pPr>
            <a:r>
              <a:rPr lang="en-GB" sz="1600" dirty="0"/>
              <a:t>The Clean Hydrogen Partnerships 2026 will be published in mid-December, go live in mid-January and then close in mid-April</a:t>
            </a:r>
          </a:p>
          <a:p>
            <a:pPr>
              <a:defRPr sz="1400"/>
            </a:pP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92297-501F-B4C0-EDB0-A5CF2F0F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06" y="425038"/>
            <a:ext cx="10515600" cy="573446"/>
          </a:xfrm>
        </p:spPr>
        <p:txBody>
          <a:bodyPr/>
          <a:lstStyle/>
          <a:p>
            <a:r>
              <a:rPr lang="en-GB"/>
              <a:t>Useful links and sources of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ECE9E-73AB-34D8-0854-A5ACF69AC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84" y="1786043"/>
            <a:ext cx="10515600" cy="4486603"/>
          </a:xfrm>
        </p:spPr>
        <p:txBody>
          <a:bodyPr/>
          <a:lstStyle/>
          <a:p>
            <a:r>
              <a:rPr lang="en-GB" sz="2000" dirty="0">
                <a:hlinkClick r:id="rId2"/>
              </a:rPr>
              <a:t>Briefing that evaluators </a:t>
            </a:r>
            <a:r>
              <a:rPr lang="en-GB" sz="2000" dirty="0"/>
              <a:t>are given to explain how they should evaluate proposals – you too should sign up to be an evaluator</a:t>
            </a:r>
          </a:p>
          <a:p>
            <a:r>
              <a:rPr lang="en-GB" sz="2000" dirty="0"/>
              <a:t>The EC has its own </a:t>
            </a:r>
            <a:r>
              <a:rPr lang="en-GB" sz="2000" dirty="0">
                <a:hlinkClick r:id="rId3"/>
              </a:rPr>
              <a:t>YouTube channel </a:t>
            </a:r>
            <a:r>
              <a:rPr lang="en-GB" sz="2000" dirty="0"/>
              <a:t>with videos explaining what makes a good proposal, how to calculate costs, etc </a:t>
            </a:r>
          </a:p>
          <a:p>
            <a:r>
              <a:rPr lang="en-GB" sz="2000" dirty="0"/>
              <a:t>The Info Day is a useful opportunity for raising immediate queries</a:t>
            </a:r>
          </a:p>
          <a:p>
            <a:r>
              <a:rPr lang="en-GB" sz="2000" dirty="0"/>
              <a:t>The NCP team can also raise immediate queries with the Commission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229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E3B253F-9105-E440-B2D4-8E0F9E938F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9" y="412403"/>
            <a:ext cx="3051993" cy="978941"/>
          </a:xfrm>
          <a:prstGeom prst="rect">
            <a:avLst/>
          </a:prstGeom>
        </p:spPr>
      </p:pic>
      <p:pic>
        <p:nvPicPr>
          <p:cNvPr id="2" name="Picture 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6984799D-B32A-47DB-E675-1EB2A4A47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938" y="2698900"/>
            <a:ext cx="7270317" cy="1460199"/>
          </a:xfrm>
          <a:prstGeom prst="rect">
            <a:avLst/>
          </a:prstGeom>
        </p:spPr>
      </p:pic>
      <p:pic>
        <p:nvPicPr>
          <p:cNvPr id="3" name="Picture 2" descr="A purple squares on a black background&#10;&#10;Description automatically generated">
            <a:extLst>
              <a:ext uri="{FF2B5EF4-FFF2-40B4-BE49-F238E27FC236}">
                <a16:creationId xmlns:a16="http://schemas.microsoft.com/office/drawing/2014/main" id="{AF586529-27C2-93B2-1CE6-8A595414A55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600" t="24289" r="66354"/>
          <a:stretch/>
        </p:blipFill>
        <p:spPr>
          <a:xfrm>
            <a:off x="10119359" y="0"/>
            <a:ext cx="2072641" cy="513047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12AE766A-DFDC-A838-9B0E-0EACA56AF47E}"/>
              </a:ext>
            </a:extLst>
          </p:cNvPr>
          <p:cNvGrpSpPr/>
          <p:nvPr/>
        </p:nvGrpSpPr>
        <p:grpSpPr>
          <a:xfrm>
            <a:off x="11115040" y="273539"/>
            <a:ext cx="1076960" cy="284480"/>
            <a:chOff x="8067039" y="6431281"/>
            <a:chExt cx="1076960" cy="2844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0C1C6E5-318B-B378-CB76-4A8A59A202E2}"/>
                </a:ext>
              </a:extLst>
            </p:cNvPr>
            <p:cNvSpPr/>
            <p:nvPr/>
          </p:nvSpPr>
          <p:spPr>
            <a:xfrm>
              <a:off x="8067039" y="6431281"/>
              <a:ext cx="1076960" cy="284480"/>
            </a:xfrm>
            <a:prstGeom prst="rect">
              <a:avLst/>
            </a:prstGeom>
            <a:solidFill>
              <a:srgbClr val="F1F2F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 descr="A black and grey logo&#10;&#10;Description automatically generated with medium confidence">
              <a:extLst>
                <a:ext uri="{FF2B5EF4-FFF2-40B4-BE49-F238E27FC236}">
                  <a16:creationId xmlns:a16="http://schemas.microsoft.com/office/drawing/2014/main" id="{3CADCAC7-8F73-D5D5-9A61-FF9EE96D909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242999" y="6480241"/>
              <a:ext cx="766407" cy="2043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1239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E288275-2FA5-564F-87D1-D588139B106D}"/>
              </a:ext>
            </a:extLst>
          </p:cNvPr>
          <p:cNvSpPr/>
          <p:nvPr/>
        </p:nvSpPr>
        <p:spPr>
          <a:xfrm>
            <a:off x="464384" y="1422818"/>
            <a:ext cx="743573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spc="-1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Six Destinations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Climate sciences and responses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Cross-sectorial solutions for the climate transition (includes Batteries)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Sustainable, secure and competitive energy supply (includes fuels)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Efficient, sustainable and inclusive energy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Clean and competitive solutions for all transport modes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Safe, resilient transport and smart mobility services for passengers and goods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403340" y="345182"/>
            <a:ext cx="11684581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000" b="1" spc="-15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 5: Climate, Energy and Mobility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CD1659-BE61-ECAA-E3EF-88F3653DD988}"/>
              </a:ext>
            </a:extLst>
          </p:cNvPr>
          <p:cNvSpPr/>
          <p:nvPr/>
        </p:nvSpPr>
        <p:spPr>
          <a:xfrm>
            <a:off x="7898780" y="1455449"/>
            <a:ext cx="42932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spc="-1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NCPs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Cinzia Porcedda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Cinzia Porcedda (except Batteries - Louise Mothersole)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Conall McGinley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Cinzia Porcedda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Louise Mothersole</a:t>
            </a:r>
          </a:p>
          <a:p>
            <a:pPr marL="514350" indent="-514350">
              <a:buFont typeface="+mj-lt"/>
              <a:buAutoNum type="arabicPeriod"/>
            </a:pPr>
            <a:endParaRPr lang="en-GB" sz="2400">
              <a:solidFill>
                <a:schemeClr val="accent4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>
                <a:solidFill>
                  <a:schemeClr val="accent4"/>
                </a:solidFill>
              </a:rPr>
              <a:t>Louise Mothersole</a:t>
            </a:r>
          </a:p>
        </p:txBody>
      </p:sp>
    </p:spTree>
    <p:extLst>
      <p:ext uri="{BB962C8B-B14F-4D97-AF65-F5344CB8AC3E}">
        <p14:creationId xmlns:p14="http://schemas.microsoft.com/office/powerpoint/2010/main" val="3910504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Cluster 5 Recap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/>
            </a:pPr>
            <a:r>
              <a:rPr lang="en-GB" sz="1600" dirty="0"/>
              <a:t>Purpose: Accelerate the twin green and digital transitions to achieve climate neutrality by 2050, while boosting competitiveness and resilience </a:t>
            </a:r>
          </a:p>
          <a:p>
            <a:pPr>
              <a:defRPr sz="1400"/>
            </a:pPr>
            <a:r>
              <a:rPr lang="en-GB" sz="1600" dirty="0"/>
              <a:t>Alignment with:</a:t>
            </a:r>
          </a:p>
          <a:p>
            <a:pPr lvl="1">
              <a:defRPr sz="1400"/>
            </a:pPr>
            <a:r>
              <a:rPr lang="en-GB" sz="1600" dirty="0"/>
              <a:t>European Green Deal</a:t>
            </a:r>
          </a:p>
          <a:p>
            <a:pPr lvl="1">
              <a:defRPr sz="1400"/>
            </a:pPr>
            <a:r>
              <a:rPr lang="en-GB" sz="1600" dirty="0"/>
              <a:t>Net-Zero Industry Act</a:t>
            </a:r>
          </a:p>
          <a:p>
            <a:pPr lvl="1">
              <a:defRPr sz="1400"/>
            </a:pPr>
            <a:r>
              <a:rPr lang="en-GB" sz="1600" dirty="0"/>
              <a:t>Clean Industrial Deal</a:t>
            </a:r>
          </a:p>
          <a:p>
            <a:pPr lvl="1">
              <a:defRPr sz="1400"/>
            </a:pPr>
            <a:r>
              <a:rPr lang="en-GB" sz="1600" dirty="0"/>
              <a:t>Paris Agreement</a:t>
            </a:r>
          </a:p>
          <a:p>
            <a:pPr lvl="1">
              <a:defRPr sz="1400"/>
            </a:pPr>
            <a:r>
              <a:rPr lang="en-GB" sz="1600" dirty="0"/>
              <a:t>UN SDGs</a:t>
            </a:r>
          </a:p>
          <a:p>
            <a:pPr lvl="1">
              <a:defRPr sz="1400"/>
            </a:pPr>
            <a:endParaRPr lang="en-GB" sz="1600" dirty="0"/>
          </a:p>
          <a:p>
            <a:pPr>
              <a:defRPr sz="1400"/>
            </a:pPr>
            <a:r>
              <a:rPr lang="en-GB" sz="1600" dirty="0"/>
              <a:t>Key Strategic Orientations:</a:t>
            </a:r>
          </a:p>
          <a:p>
            <a:pPr lvl="1">
              <a:defRPr sz="1400"/>
            </a:pPr>
            <a:r>
              <a:rPr lang="en-GB" sz="1600" dirty="0"/>
              <a:t>Green transition</a:t>
            </a:r>
          </a:p>
          <a:p>
            <a:pPr lvl="1">
              <a:defRPr sz="1400"/>
            </a:pPr>
            <a:r>
              <a:rPr lang="en-GB" sz="1600" dirty="0"/>
              <a:t>Digital transition</a:t>
            </a:r>
          </a:p>
          <a:p>
            <a:pPr lvl="1">
              <a:defRPr sz="1400"/>
            </a:pPr>
            <a:r>
              <a:rPr lang="en-GB" sz="1600" dirty="0"/>
              <a:t>A resilient, inclusive, and competitive Europe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C7460E-6EAE-998D-A679-0A93D74B9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8A42-442F-55EE-62EF-E78385FD4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934" y="3121872"/>
            <a:ext cx="10515600" cy="847449"/>
          </a:xfrm>
        </p:spPr>
        <p:txBody>
          <a:bodyPr/>
          <a:lstStyle/>
          <a:p>
            <a:r>
              <a:rPr lang="en-GB" dirty="0"/>
              <a:t>Key Novelties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5221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Changes in 2026–2027 Work Programme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592"/>
            <a:ext cx="10515600" cy="4894815"/>
          </a:xfrm>
        </p:spPr>
        <p:txBody>
          <a:bodyPr>
            <a:normAutofit/>
          </a:bodyPr>
          <a:lstStyle/>
          <a:p>
            <a:endParaRPr sz="2800" dirty="0"/>
          </a:p>
          <a:p>
            <a:pPr marL="0" indent="0">
              <a:buNone/>
              <a:defRPr sz="1400"/>
            </a:pPr>
            <a:r>
              <a:rPr sz="2000" b="1" dirty="0"/>
              <a:t>Societal Readiness Expansion</a:t>
            </a:r>
            <a:endParaRPr lang="en-GB" sz="2000" b="1" dirty="0"/>
          </a:p>
          <a:p>
            <a:pPr>
              <a:defRPr sz="1400"/>
            </a:pPr>
            <a:r>
              <a:rPr lang="en-GB" sz="2000" dirty="0"/>
              <a:t>Expanded Societal Readiness Pilot: The pilot continues from WP2025 with broader integration across multiple topics, especially in Energy Systems, Mobility, and Carbon Capture</a:t>
            </a:r>
          </a:p>
          <a:p>
            <a:pPr>
              <a:defRPr sz="1400"/>
            </a:pPr>
            <a:r>
              <a:rPr lang="en-GB" sz="2000" dirty="0"/>
              <a:t>Dedicated Coordination &amp; Support Action: A new Coordination &amp; Support Action (HORIZON-CL5-2026-01-D2-09) will monitor and evaluate the pilot’s implementation across projects</a:t>
            </a:r>
          </a:p>
          <a:p>
            <a:pPr>
              <a:defRPr sz="1400"/>
            </a:pPr>
            <a:r>
              <a:rPr lang="en-GB" sz="2000" dirty="0"/>
              <a:t>Structured Reporting Requirements: Projects must produce a First Report on Societal Readiness within 6 months and a Final Report in the last 3 months, reflecting on stakeholder engagement, societal needs, and lessons learned</a:t>
            </a:r>
          </a:p>
          <a:p>
            <a:pPr>
              <a:defRPr sz="1400"/>
            </a:pPr>
            <a:endParaRPr lang="en-GB" dirty="0"/>
          </a:p>
          <a:p>
            <a:pPr>
              <a:defRPr sz="1400"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7FD94C-92DD-F376-D46D-56F20AB81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C6740-8AD1-2DE3-F710-4A517D826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Changes in 2026–2027 Work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E7D90-EA12-FC52-F3EC-2A0EB0D5B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1592"/>
            <a:ext cx="10515600" cy="4894815"/>
          </a:xfrm>
        </p:spPr>
        <p:txBody>
          <a:bodyPr>
            <a:normAutofit/>
          </a:bodyPr>
          <a:lstStyle/>
          <a:p>
            <a:endParaRPr dirty="0"/>
          </a:p>
          <a:p>
            <a:pPr marL="0" indent="0">
              <a:buNone/>
              <a:defRPr sz="1400"/>
            </a:pPr>
            <a:r>
              <a:rPr sz="2000" b="1" dirty="0"/>
              <a:t>Societal Readiness Expansion</a:t>
            </a:r>
            <a:endParaRPr lang="en-GB" sz="2000" b="1" dirty="0"/>
          </a:p>
          <a:p>
            <a:pPr>
              <a:defRPr sz="1400"/>
            </a:pPr>
            <a:r>
              <a:rPr lang="en-GB" sz="2000" dirty="0"/>
              <a:t>Mandatory Social Sciences &amp; Humanities (SSH) Integration: Proposals must include SSH partners to facilitate interdisciplinary design and societal uptake</a:t>
            </a:r>
          </a:p>
          <a:p>
            <a:pPr>
              <a:defRPr sz="1400"/>
            </a:pPr>
            <a:r>
              <a:rPr lang="en-GB" sz="2000" dirty="0"/>
              <a:t>Responsible Research and Innovation (RRI)-based Evaluation: Societal Readiness is assessed under the Excellence criterion using Responsible Research and Innovation (RRI) dimensions—reflection, inclusion, anticipation, and responsiveness</a:t>
            </a:r>
          </a:p>
          <a:p>
            <a:pPr>
              <a:defRPr sz="1400"/>
            </a:pPr>
            <a:r>
              <a:rPr lang="en-GB" sz="2000" dirty="0"/>
              <a:t>Increased Page Limit: Proposals under Societal Readiness topics are allowed two additional pages to accommodate methodology and stakeholder engagement plans</a:t>
            </a:r>
          </a:p>
          <a:p>
            <a:pPr>
              <a:defRPr sz="1400"/>
            </a:pPr>
            <a:r>
              <a:rPr lang="en-GB" sz="2000" dirty="0"/>
              <a:t>Clustering &amp; Coordination: Projects are expected to engage with each other and the CSA through workshops, interviews, and shared learning platforms</a:t>
            </a:r>
          </a:p>
          <a:p>
            <a:pPr>
              <a:defRPr sz="1400"/>
            </a:pPr>
            <a:endParaRPr lang="en-GB" dirty="0"/>
          </a:p>
          <a:p>
            <a:pPr>
              <a:defRPr sz="1400"/>
            </a:pPr>
            <a:endParaRPr lang="en-GB" dirty="0"/>
          </a:p>
          <a:p>
            <a:pPr>
              <a:defRPr sz="14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6056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B4FC1-7301-592B-05C7-6A398EEFE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6B9BF-AEFA-D5DA-36F4-0D00EBA05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Changes in 2026–2027 Work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11491-22F3-CCCB-627C-2619C8C90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1592"/>
            <a:ext cx="10515600" cy="4894815"/>
          </a:xfrm>
        </p:spPr>
        <p:txBody>
          <a:bodyPr>
            <a:normAutofit/>
          </a:bodyPr>
          <a:lstStyle/>
          <a:p>
            <a:pPr marL="0" indent="0">
              <a:buNone/>
              <a:defRPr sz="1400"/>
            </a:pPr>
            <a:endParaRPr lang="en-GB" sz="1200" dirty="0"/>
          </a:p>
          <a:p>
            <a:pPr marL="0" indent="0">
              <a:buNone/>
              <a:defRPr sz="1400"/>
            </a:pPr>
            <a:r>
              <a:rPr sz="1600" b="1" dirty="0"/>
              <a:t>Safe and Sustainable</a:t>
            </a:r>
            <a:r>
              <a:rPr lang="en-GB" sz="1600" b="1" dirty="0"/>
              <a:t> by</a:t>
            </a:r>
            <a:r>
              <a:rPr sz="1600" b="1" dirty="0"/>
              <a:t> Design</a:t>
            </a:r>
            <a:endParaRPr lang="en-GB" sz="1600" b="1" dirty="0"/>
          </a:p>
          <a:p>
            <a:pPr lvl="1">
              <a:defRPr sz="1400"/>
            </a:pPr>
            <a:r>
              <a:rPr lang="en-GB" sz="1600" dirty="0"/>
              <a:t>An EU framework that ensures chemicals, materials, and products are designed to be safe for humans and the environment while supporting sustainability goals  </a:t>
            </a:r>
          </a:p>
          <a:p>
            <a:pPr lvl="1">
              <a:defRPr sz="1400"/>
            </a:pPr>
            <a:r>
              <a:rPr lang="en-GB" sz="1600" dirty="0" err="1"/>
              <a:t>SSbD</a:t>
            </a:r>
            <a:r>
              <a:rPr lang="en-GB" sz="1600" dirty="0"/>
              <a:t> is embedded in Horizon Europe topics (especially batteries and advanced materials) to make sure environmental and health considerations are integrated from the very start of research and innovation projects </a:t>
            </a:r>
          </a:p>
          <a:p>
            <a:pPr lvl="1">
              <a:defRPr sz="1400"/>
            </a:pPr>
            <a:r>
              <a:rPr lang="en-GB" sz="1600" dirty="0" err="1"/>
              <a:t>SSbD</a:t>
            </a:r>
            <a:r>
              <a:rPr lang="en-GB" sz="1600" dirty="0"/>
              <a:t> is now systematically integrated across more materials and battery-related topics </a:t>
            </a:r>
          </a:p>
          <a:p>
            <a:pPr lvl="1">
              <a:defRPr sz="1400"/>
            </a:pPr>
            <a:r>
              <a:rPr lang="en-GB" sz="1600" dirty="0"/>
              <a:t>Stronger emphasis on life-cycle safety and sustainability from project start </a:t>
            </a:r>
          </a:p>
          <a:p>
            <a:pPr marL="457200" lvl="1" indent="0">
              <a:buNone/>
              <a:defRPr sz="1400"/>
            </a:pPr>
            <a:endParaRPr lang="en-GB" sz="1600" dirty="0"/>
          </a:p>
          <a:p>
            <a:pPr>
              <a:defRPr sz="1400"/>
            </a:pPr>
            <a:r>
              <a:rPr lang="en-GB" sz="1600" dirty="0"/>
              <a:t>Core Principles:</a:t>
            </a:r>
          </a:p>
          <a:p>
            <a:pPr lvl="1">
              <a:defRPr sz="1400"/>
            </a:pPr>
            <a:r>
              <a:rPr lang="en-GB" sz="1600" dirty="0"/>
              <a:t>Address the entire life cycle of materials and products </a:t>
            </a:r>
          </a:p>
          <a:p>
            <a:pPr lvl="1">
              <a:defRPr sz="1400"/>
            </a:pPr>
            <a:r>
              <a:rPr lang="en-GB" sz="1600" dirty="0"/>
              <a:t>Minimise hazards and risks proactively </a:t>
            </a:r>
          </a:p>
          <a:p>
            <a:pPr lvl="1">
              <a:defRPr sz="1400"/>
            </a:pPr>
            <a:r>
              <a:rPr lang="en-GB" sz="1600" dirty="0"/>
              <a:t>Ensure transparency and traceability </a:t>
            </a:r>
          </a:p>
          <a:p>
            <a:pPr lvl="1">
              <a:defRPr sz="1400"/>
            </a:pPr>
            <a:r>
              <a:rPr lang="en-GB" sz="1600" dirty="0"/>
              <a:t>Support innovation without compromising safety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76494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F6E3F7-91B3-82C5-6E75-483FF2C5E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4D53-398B-FB78-CFAA-F2CA1EB06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Changes in 2026–2027 Work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10312-DA2F-0744-6A5D-FEE870588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1400"/>
            </a:pPr>
            <a:r>
              <a:rPr lang="en-GB" sz="1800" b="1" dirty="0"/>
              <a:t>New</a:t>
            </a:r>
            <a:r>
              <a:rPr sz="1800" b="1" dirty="0"/>
              <a:t> </a:t>
            </a:r>
            <a:r>
              <a:rPr lang="en-GB" sz="1800" b="1" dirty="0"/>
              <a:t>international topics (in conjunction with </a:t>
            </a:r>
            <a:r>
              <a:rPr sz="1800" b="1" dirty="0" err="1"/>
              <a:t>Afric</a:t>
            </a:r>
            <a:r>
              <a:rPr lang="en-GB" sz="1800" b="1" dirty="0"/>
              <a:t>an Union </a:t>
            </a:r>
            <a:r>
              <a:rPr sz="1800" b="1" dirty="0"/>
              <a:t>and India</a:t>
            </a:r>
            <a:r>
              <a:rPr lang="en-GB" sz="1800" b="1" dirty="0"/>
              <a:t>)</a:t>
            </a:r>
          </a:p>
          <a:p>
            <a:pPr marL="0" indent="0">
              <a:buNone/>
              <a:defRPr sz="1400"/>
            </a:pPr>
            <a:endParaRPr lang="en-GB" sz="1800" dirty="0"/>
          </a:p>
          <a:p>
            <a:pPr marL="0" indent="0">
              <a:buNone/>
              <a:defRPr sz="1400"/>
            </a:pPr>
            <a:r>
              <a:rPr lang="en-GB" sz="1800" dirty="0"/>
              <a:t>African Union</a:t>
            </a:r>
          </a:p>
          <a:p>
            <a:pPr>
              <a:defRPr sz="1400"/>
            </a:pPr>
            <a:r>
              <a:rPr lang="en-GB" sz="1800" dirty="0"/>
              <a:t>HORIZON-CL5-2026-07-D1-05: Improving climate and weather models for Africa</a:t>
            </a:r>
          </a:p>
          <a:p>
            <a:pPr>
              <a:defRPr sz="1400"/>
            </a:pPr>
            <a:r>
              <a:rPr lang="en-GB" sz="1800" dirty="0"/>
              <a:t>HORIZON-CL5-2027-01-D1-11: Africa-EU CO-FUND action on climate</a:t>
            </a:r>
          </a:p>
          <a:p>
            <a:pPr>
              <a:defRPr sz="1400"/>
            </a:pPr>
            <a:r>
              <a:rPr lang="en-GB" sz="1800" dirty="0"/>
              <a:t>HORIZON-CL5-2027-02-D3-11: Renewable Energy Valleys in Africa to increase energy security and energy access in Africa</a:t>
            </a:r>
          </a:p>
          <a:p>
            <a:pPr>
              <a:defRPr sz="1400"/>
            </a:pPr>
            <a:endParaRPr lang="en-GB" sz="1800" dirty="0"/>
          </a:p>
          <a:p>
            <a:pPr marL="0" indent="0">
              <a:buNone/>
              <a:defRPr sz="1400"/>
            </a:pPr>
            <a:r>
              <a:rPr lang="en-GB" sz="1800" dirty="0"/>
              <a:t>India</a:t>
            </a:r>
          </a:p>
          <a:p>
            <a:pPr>
              <a:defRPr sz="1400"/>
            </a:pPr>
            <a:r>
              <a:rPr lang="en-GB" sz="1800" dirty="0"/>
              <a:t>HORIZON-CL5-2026-09-D2-04: Coordinated topic with India on recycling of EV batteries</a:t>
            </a:r>
          </a:p>
          <a:p>
            <a:pPr>
              <a:defRPr sz="1400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8770747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Innovate UK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BE2BBB"/>
      </a:accent1>
      <a:accent2>
        <a:srgbClr val="8A1A9B"/>
      </a:accent2>
      <a:accent3>
        <a:srgbClr val="67C04D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novateUK_Master-PowerPoint-template  -  Read-Only" id="{D60C5C3B-55F2-4E0D-881A-C23015E348DC}" vid="{EDB94ACE-D1C3-43EF-AF3A-CB7A2282F75F}"/>
    </a:ext>
  </a:extLst>
</a:theme>
</file>

<file path=ppt/theme/theme2.xml><?xml version="1.0" encoding="utf-8"?>
<a:theme xmlns:a="http://schemas.openxmlformats.org/drawingml/2006/main" name="Font master without logo">
  <a:themeElements>
    <a:clrScheme name="Innovate UK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BE2BBB"/>
      </a:accent1>
      <a:accent2>
        <a:srgbClr val="8A1A9B"/>
      </a:accent2>
      <a:accent3>
        <a:srgbClr val="67C04D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novateUK_Master-PowerPoint-template  -  Read-Only" id="{D60C5C3B-55F2-4E0D-881A-C23015E348DC}" vid="{7F937477-A9E6-4A2F-B07E-0B2C3360FD4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3530174739AF4F96212F895B41B814" ma:contentTypeVersion="22" ma:contentTypeDescription="Create a new document." ma:contentTypeScope="" ma:versionID="1534c7b8afa3438fb6265b0614498c53">
  <xsd:schema xmlns:xsd="http://www.w3.org/2001/XMLSchema" xmlns:xs="http://www.w3.org/2001/XMLSchema" xmlns:p="http://schemas.microsoft.com/office/2006/metadata/properties" xmlns:ns2="36ebd4db-6f78-4d9b-a8bd-dda683c55855" xmlns:ns3="74f390bb-360c-48b0-93f4-ee70ab145e86" xmlns:ns4="2e24dfb7-a69e-40eb-b94f-44b9ca9c25ed" targetNamespace="http://schemas.microsoft.com/office/2006/metadata/properties" ma:root="true" ma:fieldsID="23051ee2d6876c71584c14ceb5efa824" ns2:_="" ns3:_="" ns4:_="">
    <xsd:import namespace="36ebd4db-6f78-4d9b-a8bd-dda683c55855"/>
    <xsd:import namespace="74f390bb-360c-48b0-93f4-ee70ab145e86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bd4db-6f78-4d9b-a8bd-dda683c5585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390bb-360c-48b0-93f4-ee70ab145e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d40697fe-e63d-4b13-b1ca-036afad04734}" ma:internalName="TaxCatchAll" ma:showField="CatchAllData" ma:web="36ebd4db-6f78-4d9b-a8bd-dda683c558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24dfb7-a69e-40eb-b94f-44b9ca9c25ed" xsi:nil="true"/>
    <lcf76f155ced4ddcb4097134ff3c332f xmlns="74f390bb-360c-48b0-93f4-ee70ab145e86">
      <Terms xmlns="http://schemas.microsoft.com/office/infopath/2007/PartnerControls"/>
    </lcf76f155ced4ddcb4097134ff3c332f>
    <_dlc_DocId xmlns="36ebd4db-6f78-4d9b-a8bd-dda683c55855">6HYZPCKXR67N-904599621-165485</_dlc_DocId>
    <_dlc_DocIdUrl xmlns="36ebd4db-6f78-4d9b-a8bd-dda683c55855">
      <Url>https://ukri.sharepoint.com/sites/og_UKRO/_layouts/15/DocIdRedir.aspx?ID=6HYZPCKXR67N-904599621-165485</Url>
      <Description>6HYZPCKXR67N-904599621-165485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B31B13A-7801-46F5-A58B-6039B25A91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5A19C9-7397-4214-997A-B5E1A92D34A3}"/>
</file>

<file path=customXml/itemProps3.xml><?xml version="1.0" encoding="utf-8"?>
<ds:datastoreItem xmlns:ds="http://schemas.openxmlformats.org/officeDocument/2006/customXml" ds:itemID="{16969581-753F-4A4E-8D20-D9A0414ECEED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dcmitype/"/>
    <ds:schemaRef ds:uri="22f95ef4-9219-452f-b4bc-b5e35d7621c6"/>
    <ds:schemaRef ds:uri="http://schemas.microsoft.com/office/2006/documentManagement/types"/>
    <ds:schemaRef ds:uri="http://schemas.openxmlformats.org/package/2006/metadata/core-properties"/>
    <ds:schemaRef ds:uri="2e24dfb7-a69e-40eb-b94f-44b9ca9c25ed"/>
    <ds:schemaRef ds:uri="83c8d43a-8591-4fb4-bfef-ee54c449d08b"/>
    <ds:schemaRef ds:uri="08ae36fd-69e6-42c8-a43a-24f752d9271f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D2845313-236A-40DA-897C-2433F2B9F8BB}"/>
</file>

<file path=docProps/app.xml><?xml version="1.0" encoding="utf-8"?>
<Properties xmlns="http://schemas.openxmlformats.org/officeDocument/2006/extended-properties" xmlns:vt="http://schemas.openxmlformats.org/officeDocument/2006/docPropsVTypes">
  <Template>InnovateUK_Master-PowerPoint-template</Template>
  <TotalTime>1244</TotalTime>
  <Words>2620</Words>
  <Application>Microsoft Office PowerPoint</Application>
  <PresentationFormat>Widescreen</PresentationFormat>
  <Paragraphs>349</Paragraphs>
  <Slides>28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Wingdings</vt:lpstr>
      <vt:lpstr>Font and logo master</vt:lpstr>
      <vt:lpstr>Font master without logo</vt:lpstr>
      <vt:lpstr>PowerPoint Presentation</vt:lpstr>
      <vt:lpstr>Objectives</vt:lpstr>
      <vt:lpstr>PowerPoint Presentation</vt:lpstr>
      <vt:lpstr>Cluster 5 Recap</vt:lpstr>
      <vt:lpstr>Key Novelties</vt:lpstr>
      <vt:lpstr>Key Changes in 2026–2027 Work Programme</vt:lpstr>
      <vt:lpstr>Key Changes in 2026–2027 Work Programme</vt:lpstr>
      <vt:lpstr>Key Changes in 2026–2027 Work Programme</vt:lpstr>
      <vt:lpstr>Key Changes in 2026–2027 Work Programme</vt:lpstr>
      <vt:lpstr>Key Changes in 2026–2027 Work Programme</vt:lpstr>
      <vt:lpstr>Key Changes in 2026–2027 Work Programme</vt:lpstr>
      <vt:lpstr>Key Changes in 2026–2027 Work Programme</vt:lpstr>
      <vt:lpstr>Key Changes in 2026–2027 Work Programme</vt:lpstr>
      <vt:lpstr>Novel Topics in the 26/27 Work Programme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Important Dates for the Diary</vt:lpstr>
      <vt:lpstr>Useful links and sources of information</vt:lpstr>
      <vt:lpstr>PowerPoint Presentation</vt:lpstr>
    </vt:vector>
  </TitlesOfParts>
  <Company>UKRI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Mothersole - Innovate UK UKRI</dc:creator>
  <cp:lastModifiedBy>Conall McGinley - Innovate UK UKRI</cp:lastModifiedBy>
  <cp:revision>4</cp:revision>
  <dcterms:created xsi:type="dcterms:W3CDTF">2024-10-10T08:55:49Z</dcterms:created>
  <dcterms:modified xsi:type="dcterms:W3CDTF">2025-12-08T10:32:43Z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0x0101004C3530174739AF4F96212F895B41B814</vt:lpwstr>
  </property>
  <property fmtid="{D5CDD505-2E9C-101B-9397-08002B2CF9AE}" pid="3" name="_dlc_DocIdItemGuid">
    <vt:lpwstr>703a5b8b-c0ed-4b09-a95b-0a3b2347091d</vt:lpwstr>
  </property>
  <property fmtid="{D5CDD505-2E9C-101B-9397-08002B2CF9AE}" pid="4" name="MediaServiceImageTags">
    <vt:lpwstr/>
  </property>
</Properties>
</file>