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2"/>
  </p:notesMasterIdLst>
  <p:handoutMasterIdLst>
    <p:handoutMasterId r:id="rId13"/>
  </p:handoutMasterIdLst>
  <p:sldIdLst>
    <p:sldId id="308" r:id="rId2"/>
    <p:sldId id="913" r:id="rId3"/>
    <p:sldId id="608" r:id="rId4"/>
    <p:sldId id="638" r:id="rId5"/>
    <p:sldId id="633" r:id="rId6"/>
    <p:sldId id="653" r:id="rId7"/>
    <p:sldId id="658" r:id="rId8"/>
    <p:sldId id="914" r:id="rId9"/>
    <p:sldId id="632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ean-research-area.ec.europa.eu/stakeholder-organisations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Disclaimer included in Application Forms (Part B)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842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4D4D4D"/>
                </a:solidFill>
              </a:rPr>
              <a:t>Applicants </a:t>
            </a:r>
            <a:r>
              <a:rPr lang="en-US" sz="1200" b="1" dirty="0">
                <a:solidFill>
                  <a:srgbClr val="4D4D4D"/>
                </a:solidFill>
              </a:rPr>
              <a:t>may use </a:t>
            </a:r>
            <a:r>
              <a:rPr lang="en-US" sz="1200" dirty="0">
                <a:solidFill>
                  <a:srgbClr val="4D4D4D"/>
                </a:solidFill>
              </a:rPr>
              <a:t>generative AI tools when preparing proposals in relation to both, the structure of the proposal and its substance.</a:t>
            </a:r>
          </a:p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9632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19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(*) All proposal information must be treated as confidential, and the processing of this information in an AI tool, particularly online, that do not respect confidentiality rules must be avoided.</a:t>
            </a:r>
          </a:p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175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(*) All proposal information must be treated as confidential, and the processing of this information in an AI tool, particularly online, that do not respect confidentiality rules must be avoided.</a:t>
            </a:r>
          </a:p>
          <a:p>
            <a:pPr marL="0" indent="0">
              <a:buFontTx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78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404040"/>
                </a:solidFill>
                <a:effectLst/>
                <a:latin typeface="+mn-lt"/>
              </a:rPr>
              <a:t>The ERA Forum</a:t>
            </a: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 is a </a:t>
            </a:r>
            <a:r>
              <a:rPr lang="en-US" u="sng" dirty="0">
                <a:solidFill>
                  <a:srgbClr val="404040"/>
                </a:solidFill>
                <a:effectLst/>
                <a:latin typeface="+mn-lt"/>
              </a:rPr>
              <a:t>platform for dialogue and cooperation </a:t>
            </a: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between national governments, the European Commission, and stakeholders in research and innovation.</a:t>
            </a:r>
          </a:p>
          <a:p>
            <a:pPr algn="l"/>
            <a:endParaRPr lang="en-US" dirty="0">
              <a:solidFill>
                <a:srgbClr val="404040"/>
              </a:solidFill>
              <a:effectLst/>
              <a:latin typeface="+mn-lt"/>
            </a:endParaRPr>
          </a:p>
          <a:p>
            <a:pPr algn="l"/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It was established in 2022 to support the development and implementation of the European Research Area (ERA) policy agenda.</a:t>
            </a:r>
          </a:p>
          <a:p>
            <a:pPr algn="l"/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The Forum includes representatives from EU Member States, countries associated to Horizon Europe, the European Commission, the Committee of the Regions, the Economic and Social Committee, and </a:t>
            </a:r>
            <a:r>
              <a:rPr lang="en-US" u="sng" dirty="0">
                <a:solidFill>
                  <a:srgbClr val="004494"/>
                </a:solidFill>
                <a:effectLst/>
                <a:latin typeface="+mn-lt"/>
                <a:hlinkClick r:id="rId3"/>
              </a:rPr>
              <a:t>stakeholders from research and innovation communities</a:t>
            </a: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.</a:t>
            </a:r>
          </a:p>
          <a:p>
            <a:pPr algn="l"/>
            <a:endParaRPr lang="en-US" dirty="0">
              <a:solidFill>
                <a:srgbClr val="404040"/>
              </a:solidFill>
              <a:effectLst/>
              <a:latin typeface="+mn-lt"/>
            </a:endParaRPr>
          </a:p>
          <a:p>
            <a:pPr algn="l"/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The main tasks of the ERA Forum are to: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Assist the Commission in relation to the implementation of existing Union legislation, </a:t>
            </a:r>
            <a:r>
              <a:rPr lang="en-US" dirty="0" err="1">
                <a:solidFill>
                  <a:srgbClr val="404040"/>
                </a:solidFill>
                <a:effectLst/>
                <a:latin typeface="+mn-lt"/>
              </a:rPr>
              <a:t>programmes</a:t>
            </a: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 and policies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Assist the Commission in the preparation of legislative proposals and policy initiatives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effectLst/>
                <a:latin typeface="+mn-lt"/>
              </a:rPr>
              <a:t>Coordinate with Member States, exchange of views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  <a:effectLst/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IE" sz="12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The ERA is </a:t>
            </a:r>
            <a:r>
              <a:rPr lang="en-IE" sz="1200" b="1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the EU’s policy initiative for improving and harmonising research activities across Europe</a:t>
            </a:r>
            <a:r>
              <a:rPr lang="en-IE" sz="12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. It has been underway for more than two decades and was revamped in 2020 to renew progress that had begun to stall.</a:t>
            </a:r>
            <a:endParaRPr lang="en-IE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None/>
            </a:pPr>
            <a:endParaRPr lang="en-US" dirty="0">
              <a:solidFill>
                <a:srgbClr val="404040"/>
              </a:solidFill>
              <a:effectLst/>
              <a:latin typeface="+mn-lt"/>
            </a:endParaRPr>
          </a:p>
          <a:p>
            <a:pPr marL="0" indent="0">
              <a:buFontTx/>
              <a:buNone/>
            </a:pPr>
            <a:endParaRPr lang="en-US" sz="1200" kern="0" spc="-30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39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" y="0"/>
            <a:ext cx="12192000" cy="685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893" y="-101625"/>
            <a:ext cx="1763200" cy="17632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673072" y="6361871"/>
            <a:ext cx="846055" cy="496129"/>
            <a:chOff x="5673072" y="4897884"/>
            <a:chExt cx="846055" cy="49612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5724681" y="4926090"/>
              <a:ext cx="723886" cy="467923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b="0"/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673072" y="4897884"/>
              <a:ext cx="846055" cy="378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930" b="0" i="1" dirty="0" err="1">
                  <a:solidFill>
                    <a:schemeClr val="bg1"/>
                  </a:solidFill>
                  <a:latin typeface="EC Square Sans Pro Light" panose="020B0506000000020004" pitchFamily="34" charset="0"/>
                </a:rPr>
                <a:t>Research</a:t>
              </a:r>
              <a:r>
                <a:rPr lang="fr-BE" sz="930" b="0" i="1" dirty="0">
                  <a:solidFill>
                    <a:schemeClr val="bg1"/>
                  </a:solidFill>
                  <a:latin typeface="EC Square Sans Pro Light" panose="020B0506000000020004" pitchFamily="34" charset="0"/>
                </a:rPr>
                <a:t> and Innovation </a:t>
              </a:r>
              <a:endParaRPr lang="en-GB" sz="930" b="0" i="1" dirty="0" err="1">
                <a:solidFill>
                  <a:schemeClr val="bg1"/>
                </a:solidFill>
                <a:latin typeface="EC Square Sans Pro Light" panose="020B05060000000200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250" y="4224797"/>
            <a:ext cx="1001297" cy="1328882"/>
          </a:xfrm>
          <a:prstGeom prst="rect">
            <a:avLst/>
          </a:prstGeom>
        </p:spPr>
      </p:pic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184423" y="5111579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 cap="none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Name of the </a:t>
            </a:r>
            <a:r>
              <a:rPr lang="fr-BE" dirty="0" err="1"/>
              <a:t>Event</a:t>
            </a:r>
            <a:endParaRPr lang="en-GB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184423" y="4887597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 cap="all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Speaker Name</a:t>
            </a:r>
            <a:endParaRPr lang="en-GB" dirty="0"/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8184423" y="5333115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 cap="none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Date of the </a:t>
            </a:r>
            <a:r>
              <a:rPr lang="fr-BE" dirty="0" err="1"/>
              <a:t>Event</a:t>
            </a:r>
            <a:endParaRPr lang="en-GB" dirty="0"/>
          </a:p>
        </p:txBody>
      </p:sp>
      <p:sp>
        <p:nvSpPr>
          <p:cNvPr id="19" name="Title 1"/>
          <p:cNvSpPr txBox="1">
            <a:spLocks/>
          </p:cNvSpPr>
          <p:nvPr userDrawn="1"/>
        </p:nvSpPr>
        <p:spPr>
          <a:xfrm>
            <a:off x="8201800" y="3023302"/>
            <a:ext cx="3255743" cy="7793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00" b="0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</a:rPr>
              <a:t>THE EU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RESEARCH &amp; INNOVATION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00" b="1" spc="80" baseline="0" dirty="0">
                <a:solidFill>
                  <a:schemeClr val="tx2"/>
                </a:solidFill>
              </a:rPr>
              <a:t>PROGRAMME</a:t>
            </a:r>
            <a:endParaRPr lang="en-GB" sz="1900" spc="80" baseline="0" dirty="0">
              <a:solidFill>
                <a:schemeClr val="tx2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 userDrawn="1"/>
        </p:nvSpPr>
        <p:spPr>
          <a:xfrm>
            <a:off x="8288595" y="3888150"/>
            <a:ext cx="3082412" cy="2547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00" b="0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0" spc="70" baseline="0" dirty="0"/>
              <a:t>2021 – 2027</a:t>
            </a:r>
            <a:endParaRPr lang="en-GB" b="0" spc="70" baseline="0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8232291" y="4224797"/>
            <a:ext cx="32400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8201800" y="2886814"/>
            <a:ext cx="32400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077013" y="1852061"/>
            <a:ext cx="10156297" cy="1749286"/>
          </a:xfrm>
        </p:spPr>
        <p:txBody>
          <a:bodyPr anchor="t" anchorCtr="0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7012" y="1280970"/>
            <a:ext cx="10156297" cy="488568"/>
          </a:xfrm>
        </p:spPr>
        <p:txBody>
          <a:bodyPr>
            <a:noAutofit/>
          </a:bodyPr>
          <a:lstStyle>
            <a:lvl1pPr marL="0" indent="0" algn="l">
              <a:buNone/>
              <a:defRPr sz="2400" b="1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077013" y="1122363"/>
            <a:ext cx="10156296" cy="344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00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 userDrawn="1"/>
        </p:nvCxnSpPr>
        <p:spPr>
          <a:xfrm>
            <a:off x="1905580" y="5205607"/>
            <a:ext cx="98602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1885951" y="876300"/>
            <a:ext cx="98602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4" y="1304763"/>
            <a:ext cx="1276929" cy="1011400"/>
          </a:xfrm>
          <a:prstGeom prst="rect">
            <a:avLst/>
          </a:prstGeom>
        </p:spPr>
      </p:pic>
      <p:pic>
        <p:nvPicPr>
          <p:cNvPr id="17" name="Picture 6" descr="LOGO CE-EN-quadri.eps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3872" y="548680"/>
            <a:ext cx="2304256" cy="16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455643" y="5916080"/>
            <a:ext cx="8730171" cy="474727"/>
          </a:xfrm>
          <a:prstGeom prst="rect">
            <a:avLst/>
          </a:prstGeom>
        </p:spPr>
        <p:txBody>
          <a:bodyPr wrap="square" lIns="0" tIns="72000" rIns="0" bIns="72000" numCol="1" anchor="t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800" i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chemeClr val="accent2">
                    <a:lumMod val="50000"/>
                  </a:schemeClr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>
                    <a:lumMod val="50000"/>
                  </a:schemeClr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buNone/>
            </a:pPr>
            <a:r>
              <a:rPr lang="en-US" sz="700" b="1" kern="0" dirty="0">
                <a:solidFill>
                  <a:schemeClr val="tx1"/>
                </a:solidFill>
              </a:rPr>
              <a:t>© European Union 2021</a:t>
            </a:r>
          </a:p>
          <a:p>
            <a:pPr marL="0" indent="0" algn="just">
              <a:buNone/>
            </a:pPr>
            <a:r>
              <a:rPr lang="en-US" sz="600" b="0" kern="0" dirty="0">
                <a:solidFill>
                  <a:schemeClr val="tx1"/>
                </a:solidFill>
              </a:rPr>
              <a:t>Unless otherwise noted the reuse of this presentation is </a:t>
            </a:r>
            <a:r>
              <a:rPr lang="en-US" sz="600" b="0" kern="0" dirty="0" err="1">
                <a:solidFill>
                  <a:schemeClr val="tx1"/>
                </a:solidFill>
              </a:rPr>
              <a:t>authorised</a:t>
            </a:r>
            <a:r>
              <a:rPr lang="en-US" sz="600" b="0" kern="0" dirty="0">
                <a:solidFill>
                  <a:schemeClr val="tx1"/>
                </a:solidFill>
              </a:rPr>
              <a:t> under the </a:t>
            </a:r>
            <a:r>
              <a:rPr lang="en-US" sz="600" b="0" u="sng" kern="0" dirty="0">
                <a:solidFill>
                  <a:schemeClr val="tx1"/>
                </a:solidFill>
              </a:rPr>
              <a:t>CC BY 4.0</a:t>
            </a:r>
            <a:r>
              <a:rPr lang="en-US" sz="600" b="1" kern="0" dirty="0">
                <a:solidFill>
                  <a:schemeClr val="tx1"/>
                </a:solidFill>
              </a:rPr>
              <a:t>  </a:t>
            </a:r>
            <a:r>
              <a:rPr lang="en-US" sz="600" b="0" kern="0" dirty="0">
                <a:solidFill>
                  <a:schemeClr val="tx1"/>
                </a:solidFill>
              </a:rPr>
              <a:t>license. For any use or reproduction of elements that are not owned by the EU, permission may need to be sought directly from the respective right holders.</a:t>
            </a:r>
          </a:p>
          <a:p>
            <a:pPr marL="0" indent="0" algn="just">
              <a:buNone/>
            </a:pPr>
            <a:r>
              <a:rPr lang="en-GB" sz="600" kern="0" dirty="0">
                <a:solidFill>
                  <a:schemeClr val="tx1"/>
                </a:solidFill>
              </a:rPr>
              <a:t>Image credits: © </a:t>
            </a:r>
            <a:r>
              <a:rPr lang="en-GB" sz="600" kern="0" dirty="0" err="1">
                <a:solidFill>
                  <a:schemeClr val="tx1"/>
                </a:solidFill>
              </a:rPr>
              <a:t>ivector</a:t>
            </a:r>
            <a:r>
              <a:rPr lang="en-GB" sz="600" kern="0" dirty="0">
                <a:solidFill>
                  <a:schemeClr val="tx1"/>
                </a:solidFill>
              </a:rPr>
              <a:t> #235536634, #249868181, #251163013, #266009682, #273480523, #362422833, #241215668, #244690530, #245719946, #251163053, #252508849, 2020. Source: Stock.Adobe.com. </a:t>
            </a:r>
            <a:r>
              <a:rPr lang="en-US" sz="600" kern="0" dirty="0">
                <a:solidFill>
                  <a:schemeClr val="tx1"/>
                </a:solidFill>
              </a:rPr>
              <a:t>Icons © </a:t>
            </a:r>
            <a:r>
              <a:rPr lang="en-US" sz="600" kern="0" dirty="0" err="1">
                <a:solidFill>
                  <a:schemeClr val="tx1"/>
                </a:solidFill>
              </a:rPr>
              <a:t>Flaticon</a:t>
            </a:r>
            <a:r>
              <a:rPr lang="en-US" sz="600" kern="0" dirty="0">
                <a:solidFill>
                  <a:schemeClr val="tx1"/>
                </a:solidFill>
              </a:rPr>
              <a:t> – all rights reserved.</a:t>
            </a:r>
            <a:endParaRPr lang="en-GB" sz="600" kern="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875" y="5994432"/>
            <a:ext cx="939572" cy="31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866930" y="1368000"/>
            <a:ext cx="10486869" cy="410341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838200" y="468000"/>
            <a:ext cx="10515600" cy="473104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852" y="6044693"/>
            <a:ext cx="1716200" cy="45171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3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4" r:id="rId2"/>
    <p:sldLayoutId id="2147483673" r:id="rId3"/>
    <p:sldLayoutId id="2147483672" r:id="rId4"/>
    <p:sldLayoutId id="214748368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horizon-europe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docs/2021-2027/experts/standard-briefing-slides-for-experts_he_en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docs/2021-2027/experts/standard-briefing-slides-for-experts_he_en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157368" y="5946036"/>
            <a:ext cx="3186584" cy="216000"/>
          </a:xfrm>
        </p:spPr>
        <p:txBody>
          <a:bodyPr/>
          <a:lstStyle/>
          <a:p>
            <a:r>
              <a:rPr lang="en-GB" dirty="0"/>
              <a:t>Common Implementation Centre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157368" y="5722054"/>
            <a:ext cx="3186584" cy="216000"/>
          </a:xfrm>
        </p:spPr>
        <p:txBody>
          <a:bodyPr/>
          <a:lstStyle/>
          <a:p>
            <a:r>
              <a:rPr lang="en-GB" dirty="0"/>
              <a:t>European Commission, DG </a:t>
            </a:r>
            <a:r>
              <a:rPr lang="en-GB" dirty="0" err="1"/>
              <a:t>rtD</a:t>
            </a:r>
            <a:r>
              <a:rPr lang="en-GB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57368" y="6167572"/>
            <a:ext cx="3186584" cy="216000"/>
          </a:xfrm>
        </p:spPr>
        <p:txBody>
          <a:bodyPr/>
          <a:lstStyle/>
          <a:p>
            <a:r>
              <a:rPr lang="de-DE" dirty="0"/>
              <a:t>9 </a:t>
            </a:r>
            <a:r>
              <a:rPr lang="de-DE" dirty="0" err="1"/>
              <a:t>December</a:t>
            </a:r>
            <a:r>
              <a:rPr lang="de-DE" dirty="0"/>
              <a:t> </a:t>
            </a:r>
            <a:r>
              <a:rPr lang="en-GB" dirty="0"/>
              <a:t>2025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8157368" y="4474048"/>
            <a:ext cx="3432245" cy="1398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200" b="1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Horizon Europe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D0723FF-A86C-B5F6-F005-051BE29EBBB9}"/>
              </a:ext>
            </a:extLst>
          </p:cNvPr>
          <p:cNvSpPr txBox="1">
            <a:spLocks/>
          </p:cNvSpPr>
          <p:nvPr/>
        </p:nvSpPr>
        <p:spPr>
          <a:xfrm>
            <a:off x="8157368" y="5210776"/>
            <a:ext cx="3186584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200" b="1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Artificial intelligence in proposals preparation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0432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30388" y="2219845"/>
            <a:ext cx="8229600" cy="1373951"/>
          </a:xfrm>
          <a:prstGeom prst="rect">
            <a:avLst/>
          </a:prstGeom>
        </p:spPr>
        <p:txBody>
          <a:bodyPr wrap="none" tIns="0" bIns="0" anchor="t" anchorCtr="0"/>
          <a:lstStyle>
            <a:lvl1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algn="ctr">
              <a:lnSpc>
                <a:spcPct val="200000"/>
              </a:lnSpc>
            </a:pPr>
            <a:r>
              <a:rPr lang="en-GB" sz="5400" b="0" kern="0" dirty="0">
                <a:solidFill>
                  <a:schemeClr val="accent4"/>
                </a:solidFill>
              </a:rPr>
              <a:t>Thank you!</a:t>
            </a:r>
          </a:p>
          <a:p>
            <a:pPr algn="ctr"/>
            <a:br>
              <a:rPr lang="en-GB" b="0" kern="0" dirty="0">
                <a:latin typeface="EC Square Sans Pro" panose="020B0506040000020004" pitchFamily="34" charset="0"/>
              </a:rPr>
            </a:br>
            <a:r>
              <a:rPr lang="en-GB" b="0" kern="0" dirty="0">
                <a:latin typeface="EC Square Sans Pro" panose="020B0506040000020004" pitchFamily="34" charset="0"/>
              </a:rPr>
              <a:t> </a:t>
            </a:r>
            <a:br>
              <a:rPr lang="en-GB" b="0" kern="0" dirty="0">
                <a:latin typeface="EC Square Sans Pro" panose="020B0506040000020004" pitchFamily="34" charset="0"/>
              </a:rPr>
            </a:br>
            <a:br>
              <a:rPr lang="en-GB" b="0" kern="0" dirty="0">
                <a:latin typeface="EC Square Sans Pro" panose="020B0506040000020004" pitchFamily="34" charset="0"/>
              </a:rPr>
            </a:br>
            <a:br>
              <a:rPr lang="en-GB" kern="0" dirty="0"/>
            </a:br>
            <a:endParaRPr lang="en-GB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3107899" y="4221088"/>
            <a:ext cx="5674579" cy="523220"/>
          </a:xfrm>
          <a:prstGeom prst="rect">
            <a:avLst/>
          </a:prstGeom>
          <a:noFill/>
        </p:spPr>
        <p:txBody>
          <a:bodyPr wrap="square" lIns="0" rtlCol="0" anchor="ctr" anchorCtr="0">
            <a:spAutoFit/>
          </a:bodyPr>
          <a:lstStyle/>
          <a:p>
            <a:pPr algn="ctr"/>
            <a:r>
              <a:rPr lang="en-GB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GB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HorizonEU</a:t>
            </a:r>
            <a:endParaRPr lang="en-GB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5428" y="4765568"/>
            <a:ext cx="595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tx2"/>
                </a:solidFill>
                <a:latin typeface="+mj-lt"/>
                <a:hlinkClick r:id="rId2"/>
              </a:rPr>
              <a:t>http://ec.europa.eu/horizon-europe</a:t>
            </a:r>
            <a:endParaRPr lang="en-GB" sz="1800" b="1" dirty="0">
              <a:solidFill>
                <a:schemeClr val="tx2"/>
              </a:solidFill>
              <a:latin typeface="+mj-lt"/>
            </a:endParaRPr>
          </a:p>
          <a:p>
            <a:pPr algn="ctr"/>
            <a:endParaRPr lang="en-GB" sz="1000" b="0" dirty="0" err="1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94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40E48-F998-4000-7647-A83AC1AB8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A1D75C-463D-341B-C5AE-B8A666E1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Generative AI for preparation of proposals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CE70-97BD-5F5D-7F1D-CAC20160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0722" y="1822185"/>
            <a:ext cx="10515600" cy="3825579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1800" b="1" i="1" dirty="0">
                <a:solidFill>
                  <a:schemeClr val="accent2"/>
                </a:solidFill>
              </a:rPr>
              <a:t>Using generative AI for preparation of proposals </a:t>
            </a:r>
          </a:p>
          <a:p>
            <a:pPr marL="0" indent="0">
              <a:spcAft>
                <a:spcPts val="1200"/>
              </a:spcAft>
              <a:buNone/>
            </a:pPr>
            <a:endParaRPr lang="en-US" sz="1800" b="1" i="1" dirty="0">
              <a:solidFill>
                <a:schemeClr val="accent2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1800" dirty="0"/>
              <a:t>Disclaimer included in the proposal application forms (Part B). </a:t>
            </a:r>
          </a:p>
          <a:p>
            <a:pPr>
              <a:spcAft>
                <a:spcPts val="1200"/>
              </a:spcAft>
            </a:pPr>
            <a:r>
              <a:rPr lang="en-US" sz="1800" dirty="0"/>
              <a:t>Applicants are reminded:</a:t>
            </a:r>
          </a:p>
          <a:p>
            <a:pPr lvl="1">
              <a:spcAft>
                <a:spcPts val="1200"/>
              </a:spcAft>
            </a:pPr>
            <a:r>
              <a:rPr lang="en-US" sz="1400" dirty="0"/>
              <a:t>to exercise caution and careful consideration while using generative AI tools;</a:t>
            </a:r>
          </a:p>
          <a:p>
            <a:pPr lvl="1">
              <a:spcAft>
                <a:spcPts val="1200"/>
              </a:spcAft>
            </a:pPr>
            <a:r>
              <a:rPr lang="en-US" sz="1400" dirty="0"/>
              <a:t>to review and validate thoroughly any AI-generated content to ensure its appropriateness and accuracy, as well as its compliance with intellectual property regulations;</a:t>
            </a:r>
          </a:p>
          <a:p>
            <a:pPr lvl="1">
              <a:spcAft>
                <a:spcPts val="1200"/>
              </a:spcAft>
            </a:pPr>
            <a:r>
              <a:rPr lang="en-US" sz="1400" dirty="0"/>
              <a:t>that they remain fully responsible for the content of the proposal;</a:t>
            </a:r>
          </a:p>
          <a:p>
            <a:pPr lvl="1">
              <a:spcAft>
                <a:spcPts val="1200"/>
              </a:spcAft>
            </a:pPr>
            <a:r>
              <a:rPr lang="en-US" sz="1400" dirty="0"/>
              <a:t>to be transparent in disclosing which AI tools were used and how they were </a:t>
            </a:r>
            <a:r>
              <a:rPr lang="en-US" sz="1400" dirty="0" err="1"/>
              <a:t>utilised</a:t>
            </a:r>
            <a:r>
              <a:rPr lang="en-US" sz="1400" dirty="0"/>
              <a:t>.</a:t>
            </a:r>
          </a:p>
          <a:p>
            <a:pPr marL="0" indent="0">
              <a:spcAft>
                <a:spcPts val="1200"/>
              </a:spcAft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1436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2750F3C-0EA8-E881-5050-3B51385B9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15534">
            <a:off x="10459417" y="271912"/>
            <a:ext cx="1254677" cy="1986609"/>
          </a:xfrm>
          <a:prstGeom prst="rect">
            <a:avLst/>
          </a:prstGeom>
        </p:spPr>
      </p:pic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4A7059C0-B5B5-0469-B17F-6FF1C7AEC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2425"/>
            <a:ext cx="10905699" cy="388190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Disclaimer</a:t>
            </a:r>
          </a:p>
          <a:p>
            <a:pPr marL="0" indent="0">
              <a:buNone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“When considering the use of generative artificial intelligence (AI) tools for the preparation of the proposal, it is imperative to exercise caution and careful consideration. The AI-generated content should be thoroughly reviewed and validated by the applicants to ensure its appropriateness and accuracy, as well as its compliance with intellectual property regulations. </a:t>
            </a:r>
            <a:r>
              <a:rPr kumimoji="0" lang="en-GB" sz="1600" b="1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Applicants are fully responsible for the content of the proposal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(even those parts produced by the AI tool) </a:t>
            </a:r>
            <a:r>
              <a:rPr lang="en-GB" sz="1600" b="1" dirty="0">
                <a:solidFill>
                  <a:srgbClr val="034EA2"/>
                </a:solidFill>
                <a:latin typeface="Arial"/>
              </a:rPr>
              <a:t>and must be transparent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disclosing which AI tools were used and how they were utilised. </a:t>
            </a:r>
          </a:p>
          <a:p>
            <a:pPr marL="0" indent="0">
              <a:buNone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Specifically,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applicants are required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to: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BC5DE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Verify the accuracy, validity, and appropriateness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 the content and any citations generated by the AI tool and correct any errors or inconsistencies.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BC5DE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Provide a list of sources used to generate content and citations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including those generated by the AI tool. Double-check citations to ensure they are accurate and properly referenced.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BC5DE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 conscious of the potential for plagiarism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where the AI tool may have reproduced substantial text from other sources. Check the original sources to be sure you are not plagiarising someone else’s work.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BC5DE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Acknowledge the limitations of the AI tool </a:t>
            </a:r>
            <a:r>
              <a:rPr kumimoji="0" lang="en-GB" sz="1600" b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the proposal preparation, including the potential for bias, errors, and gaps in knowledge”.</a:t>
            </a:r>
          </a:p>
          <a:p>
            <a:pPr marL="0" indent="0">
              <a:buNone/>
            </a:pP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3888E51-16AE-475D-E766-638C78DE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823976" cy="782357"/>
          </a:xfr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IE" dirty="0"/>
              <a:t>Generative AI for preparation of proposals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0CCB3A7-C0C8-E935-F20B-69ADC4F0ED3F}"/>
              </a:ext>
            </a:extLst>
          </p:cNvPr>
          <p:cNvGrpSpPr/>
          <p:nvPr/>
        </p:nvGrpSpPr>
        <p:grpSpPr>
          <a:xfrm>
            <a:off x="665018" y="1000844"/>
            <a:ext cx="11234057" cy="5613712"/>
            <a:chOff x="665018" y="1000844"/>
            <a:chExt cx="11234057" cy="56137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EFA9F17-F9B2-1909-92D7-37325F8E5BD5}"/>
                </a:ext>
              </a:extLst>
            </p:cNvPr>
            <p:cNvSpPr/>
            <p:nvPr/>
          </p:nvSpPr>
          <p:spPr>
            <a:xfrm rot="1215534">
              <a:off x="10492532" y="1000844"/>
              <a:ext cx="1126364" cy="67514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1067E68-EEF9-779C-1E5C-04D353ABD9DF}"/>
                </a:ext>
              </a:extLst>
            </p:cNvPr>
            <p:cNvSpPr/>
            <p:nvPr/>
          </p:nvSpPr>
          <p:spPr>
            <a:xfrm>
              <a:off x="665018" y="2193976"/>
              <a:ext cx="11234057" cy="442058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67D530DC-A780-8D29-8695-67F5D3ED7B3F}"/>
                </a:ext>
              </a:extLst>
            </p:cNvPr>
            <p:cNvCxnSpPr/>
            <p:nvPr/>
          </p:nvCxnSpPr>
          <p:spPr>
            <a:xfrm flipH="1">
              <a:off x="9345881" y="1265217"/>
              <a:ext cx="1064601" cy="82484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079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4A7059C0-B5B5-0469-B17F-6FF1C7AEC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2425"/>
            <a:ext cx="10134601" cy="388190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Summary</a:t>
            </a:r>
          </a:p>
          <a:p>
            <a:pPr lvl="0">
              <a:buClr>
                <a:srgbClr val="034EA2"/>
              </a:buClr>
            </a:pPr>
            <a:r>
              <a:rPr lang="en-US" sz="2000" dirty="0">
                <a:solidFill>
                  <a:srgbClr val="4D4D4D"/>
                </a:solidFill>
              </a:rPr>
              <a:t>Applicants </a:t>
            </a:r>
            <a:r>
              <a:rPr lang="en-US" sz="2000" b="1" dirty="0">
                <a:solidFill>
                  <a:srgbClr val="4D4D4D"/>
                </a:solidFill>
              </a:rPr>
              <a:t>may use </a:t>
            </a:r>
            <a:r>
              <a:rPr lang="en-US" sz="2000" dirty="0">
                <a:solidFill>
                  <a:srgbClr val="4D4D4D"/>
                </a:solidFill>
              </a:rPr>
              <a:t>generative AI tools when preparing proposals.</a:t>
            </a:r>
          </a:p>
          <a:p>
            <a:pPr lvl="0">
              <a:buClr>
                <a:srgbClr val="034EA2"/>
              </a:buClr>
            </a:pPr>
            <a:r>
              <a:rPr lang="en-US" sz="2000" dirty="0">
                <a:solidFill>
                  <a:srgbClr val="4D4D4D"/>
                </a:solidFill>
              </a:rPr>
              <a:t>Applicants must be </a:t>
            </a:r>
            <a:r>
              <a:rPr lang="en-US" sz="2000" b="1" dirty="0">
                <a:solidFill>
                  <a:srgbClr val="4D4D4D"/>
                </a:solidFill>
              </a:rPr>
              <a:t>fully transparent </a:t>
            </a:r>
            <a:r>
              <a:rPr lang="en-US" sz="2000" dirty="0">
                <a:solidFill>
                  <a:srgbClr val="4D4D4D"/>
                </a:solidFill>
              </a:rPr>
              <a:t>towards the granting authority and declare the use of AI tools and the way how the tools have been utilised</a:t>
            </a:r>
          </a:p>
          <a:p>
            <a:pPr lvl="0">
              <a:buClr>
                <a:srgbClr val="034EA2"/>
              </a:buClr>
            </a:pPr>
            <a:r>
              <a:rPr lang="en-US" sz="2000" dirty="0">
                <a:solidFill>
                  <a:srgbClr val="4D4D4D"/>
                </a:solidFill>
              </a:rPr>
              <a:t>As a rule, the use of generative AI tools in drafting proposals </a:t>
            </a:r>
            <a:r>
              <a:rPr lang="en-US" sz="2000" b="1" dirty="0">
                <a:solidFill>
                  <a:srgbClr val="4D4D4D"/>
                </a:solidFill>
              </a:rPr>
              <a:t>cannot be considered </a:t>
            </a:r>
            <a:r>
              <a:rPr lang="en-US" sz="2000" dirty="0">
                <a:solidFill>
                  <a:srgbClr val="4D4D4D"/>
                </a:solidFill>
              </a:rPr>
              <a:t>by expert evaluators as a reason to penalise a proposal. 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3888E51-16AE-475D-E766-638C78DE9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823976" cy="782357"/>
          </a:xfr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IE" dirty="0"/>
              <a:t>Generative AI for preparation of proposals</a:t>
            </a:r>
          </a:p>
        </p:txBody>
      </p:sp>
    </p:spTree>
    <p:extLst>
      <p:ext uri="{BB962C8B-B14F-4D97-AF65-F5344CB8AC3E}">
        <p14:creationId xmlns:p14="http://schemas.microsoft.com/office/powerpoint/2010/main" val="142569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4A7059C0-B5B5-0469-B17F-6FF1C7AEC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2424"/>
            <a:ext cx="10905699" cy="4419787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Using AI tools in HE evaluation</a:t>
            </a:r>
          </a:p>
          <a:p>
            <a:pPr lvl="1"/>
            <a:r>
              <a:rPr lang="en-US" b="1" dirty="0"/>
              <a:t>Any use</a:t>
            </a:r>
            <a:r>
              <a:rPr lang="en-US" dirty="0"/>
              <a:t> of gen AI tools by the expert evaluators </a:t>
            </a:r>
            <a:r>
              <a:rPr lang="en-US" b="1" dirty="0"/>
              <a:t>remains their own responsibility:</a:t>
            </a:r>
            <a:endParaRPr lang="en-US" dirty="0"/>
          </a:p>
          <a:p>
            <a:pPr lvl="2"/>
            <a:r>
              <a:rPr lang="en-US" dirty="0"/>
              <a:t>responsible for keeping the confidentiality of the proposal information and ensuring its adequate protection.​</a:t>
            </a:r>
          </a:p>
          <a:p>
            <a:pPr lvl="2"/>
            <a:r>
              <a:rPr lang="en-US" dirty="0"/>
              <a:t>responsible for adopting appropriate measures to ensure the protection of personal data.</a:t>
            </a:r>
          </a:p>
          <a:p>
            <a:pPr lvl="1"/>
            <a:r>
              <a:rPr lang="en-US" dirty="0"/>
              <a:t>should be </a:t>
            </a:r>
            <a:r>
              <a:rPr lang="en-US" b="1" dirty="0"/>
              <a:t>aware of the risk of breaching confidentiality obligations</a:t>
            </a:r>
            <a:r>
              <a:rPr lang="en-US" dirty="0"/>
              <a:t>, which may be subject to the measures outlined in their contract.​</a:t>
            </a:r>
          </a:p>
          <a:p>
            <a:pPr lvl="1"/>
            <a:r>
              <a:rPr lang="en-US" dirty="0"/>
              <a:t>should </a:t>
            </a:r>
            <a:r>
              <a:rPr lang="en-US" b="1" dirty="0"/>
              <a:t>avoid over-reliance on AI tools </a:t>
            </a:r>
            <a:r>
              <a:rPr lang="en-US" dirty="0"/>
              <a:t>and acknowledge its potential limitations (hallucinations and biases).</a:t>
            </a:r>
            <a:endParaRPr lang="en-IE" sz="2000" dirty="0"/>
          </a:p>
          <a:p>
            <a:pPr lvl="1"/>
            <a:endParaRPr lang="en-US" sz="16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1E50517C-F988-0569-2BFE-082808697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823976" cy="782357"/>
          </a:xfr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GB" dirty="0"/>
              <a:t>AI in proposal evaluation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9681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5F6F9FD7-18EF-A896-6A84-6C2961F42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1560776"/>
            <a:ext cx="4788810" cy="350817"/>
          </a:xfr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z="1800" b="1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 </a:t>
            </a:r>
            <a:r>
              <a:rPr lang="en-US" sz="1800" b="1" dirty="0">
                <a:solidFill>
                  <a:srgbClr val="0356B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Standard briefing slides for experts</a:t>
            </a:r>
            <a:endParaRPr lang="en-US" sz="1800" b="1" dirty="0">
              <a:solidFill>
                <a:srgbClr val="0356B1"/>
              </a:solidFill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70497F63-C7F0-218A-B2A8-EE2E94E2F095}"/>
              </a:ext>
            </a:extLst>
          </p:cNvPr>
          <p:cNvSpPr txBox="1">
            <a:spLocks/>
          </p:cNvSpPr>
          <p:nvPr/>
        </p:nvSpPr>
        <p:spPr>
          <a:xfrm>
            <a:off x="970722" y="482860"/>
            <a:ext cx="1082397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AI in proposal evaluation</a:t>
            </a:r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72B72A-A622-2B37-E417-C20325EFF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0158" y="2127142"/>
            <a:ext cx="7858748" cy="44336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01B579-EB37-7176-5FA2-49D636AC55C1}"/>
              </a:ext>
            </a:extLst>
          </p:cNvPr>
          <p:cNvSpPr/>
          <p:nvPr/>
        </p:nvSpPr>
        <p:spPr>
          <a:xfrm>
            <a:off x="2588321" y="5696736"/>
            <a:ext cx="6635689" cy="3556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841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5F6F9FD7-18EF-A896-6A84-6C2961F42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1560776"/>
            <a:ext cx="4788810" cy="350817"/>
          </a:xfr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z="1800" b="1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 </a:t>
            </a:r>
            <a:r>
              <a:rPr lang="en-US" sz="1800" b="1" dirty="0">
                <a:solidFill>
                  <a:srgbClr val="0356B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Standard briefing slides for experts</a:t>
            </a:r>
            <a:endParaRPr lang="en-US" sz="1800" b="1" dirty="0">
              <a:solidFill>
                <a:srgbClr val="0356B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08A84F-EF6C-F3BE-E6BB-ABECAC1CD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9880" y="2207152"/>
            <a:ext cx="7857172" cy="42974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3912E4D-A467-FFAC-0DD9-CA13612AFE7E}"/>
              </a:ext>
            </a:extLst>
          </p:cNvPr>
          <p:cNvSpPr txBox="1">
            <a:spLocks/>
          </p:cNvSpPr>
          <p:nvPr/>
        </p:nvSpPr>
        <p:spPr>
          <a:xfrm>
            <a:off x="8190814" y="2341386"/>
            <a:ext cx="1269416" cy="338554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spcAft>
                <a:spcPts val="0"/>
              </a:spcAft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>
                <a:srgbClr val="931680"/>
              </a:buClr>
              <a:defRPr/>
            </a:pPr>
            <a:r>
              <a:rPr lang="en-US" sz="1600" dirty="0">
                <a:solidFill>
                  <a:srgbClr val="4D4D4D"/>
                </a:solidFill>
                <a:latin typeface="Arial"/>
                <a:cs typeface="Arial"/>
              </a:rPr>
              <a:t>New slide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70497F63-C7F0-218A-B2A8-EE2E94E2F095}"/>
              </a:ext>
            </a:extLst>
          </p:cNvPr>
          <p:cNvSpPr txBox="1">
            <a:spLocks/>
          </p:cNvSpPr>
          <p:nvPr/>
        </p:nvSpPr>
        <p:spPr>
          <a:xfrm>
            <a:off x="970722" y="482860"/>
            <a:ext cx="1082397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AI in proposal evaluation</a:t>
            </a:r>
            <a:endParaRPr lang="en-IE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1E01C95-B733-486A-ACC9-BB88DA9CFBB1}"/>
              </a:ext>
            </a:extLst>
          </p:cNvPr>
          <p:cNvSpPr/>
          <p:nvPr/>
        </p:nvSpPr>
        <p:spPr>
          <a:xfrm rot="8731935">
            <a:off x="9095133" y="3086572"/>
            <a:ext cx="493295" cy="32485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133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D20428-385C-82AB-C341-3940A1585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do use AI based tools in the application process:</a:t>
            </a:r>
          </a:p>
          <a:p>
            <a:pPr lvl="1"/>
            <a:r>
              <a:rPr lang="en-US" dirty="0"/>
              <a:t>To detect plagiarism, double funding and re-submissions (based on semantic search)</a:t>
            </a:r>
          </a:p>
          <a:p>
            <a:pPr lvl="1"/>
            <a:r>
              <a:rPr lang="en-US" dirty="0"/>
              <a:t>To help the admissibility checks in blind evaluations (based on semantic search)</a:t>
            </a:r>
          </a:p>
          <a:p>
            <a:pPr lvl="1"/>
            <a:r>
              <a:rPr lang="en-US" dirty="0"/>
              <a:t>Allocation of expert evaluators to proposals (based on semantic search)</a:t>
            </a:r>
          </a:p>
          <a:p>
            <a:pPr lvl="1"/>
            <a:r>
              <a:rPr lang="en-US" dirty="0"/>
              <a:t>Search in F&amp;T portal (semantic search)</a:t>
            </a:r>
          </a:p>
          <a:p>
            <a:pPr lvl="1"/>
            <a:r>
              <a:rPr lang="en-US" dirty="0"/>
              <a:t>Others in the pipeline (e.g. summaries of topic conditions – based on generative AI, Portal chatbot to help with guidance)</a:t>
            </a:r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39FED2-82B7-8BA3-ABB1-ABEB853CC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584784" cy="782357"/>
          </a:xfrm>
        </p:spPr>
        <p:txBody>
          <a:bodyPr/>
          <a:lstStyle/>
          <a:p>
            <a:r>
              <a:rPr lang="en-GB" dirty="0"/>
              <a:t>Do we use AI tools in the application process?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10725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E6FC2F-151F-5AE0-010E-F32AFEE1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Our approach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BD00D3A-5BC6-52B0-CBA0-F8F38900E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0974" y="2458389"/>
            <a:ext cx="2732692" cy="3886980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E3A4C6-2000-D60B-89AF-3865D2F53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835" y="2342842"/>
            <a:ext cx="5786010" cy="3538315"/>
          </a:xfrm>
        </p:spPr>
        <p:txBody>
          <a:bodyPr/>
          <a:lstStyle/>
          <a:p>
            <a:pPr marL="0" indent="0">
              <a:buNone/>
            </a:pPr>
            <a:r>
              <a:rPr lang="en-US" sz="2200" b="1" i="1" dirty="0">
                <a:solidFill>
                  <a:schemeClr val="accent2"/>
                </a:solidFill>
              </a:rPr>
              <a:t>Key takeaways from the guidelines:</a:t>
            </a:r>
          </a:p>
          <a:p>
            <a:r>
              <a:rPr lang="en-IE" sz="1800" b="1" dirty="0"/>
              <a:t>Researchers</a:t>
            </a:r>
            <a:r>
              <a:rPr lang="en-IE" sz="1800" dirty="0"/>
              <a:t> refrain from using generative AI tools in sensitive activities such as peer reviews or evaluations and use generative AI respecting privacy, confidentiality, and intellectual property rights.</a:t>
            </a:r>
          </a:p>
          <a:p>
            <a:r>
              <a:rPr lang="en-IE" sz="1800" b="1" dirty="0"/>
              <a:t>Research organisations </a:t>
            </a:r>
            <a:r>
              <a:rPr lang="en-IE" sz="1800" dirty="0"/>
              <a:t>should facilitate the responsible use of generative AI and actively monitor how these tools are developed and used within their organisations.</a:t>
            </a:r>
          </a:p>
          <a:p>
            <a:r>
              <a:rPr lang="en-IE" sz="1800" b="1" dirty="0"/>
              <a:t>Funding organisations </a:t>
            </a:r>
            <a:r>
              <a:rPr lang="en-IE" sz="1800" dirty="0"/>
              <a:t>should support applicants in using generative AI transparently. </a:t>
            </a:r>
          </a:p>
          <a:p>
            <a:pPr lvl="1"/>
            <a:endParaRPr lang="en-US" sz="16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F4059A-FB13-6D44-7FFB-20972BCEE11F}"/>
              </a:ext>
            </a:extLst>
          </p:cNvPr>
          <p:cNvSpPr txBox="1">
            <a:spLocks/>
          </p:cNvSpPr>
          <p:nvPr/>
        </p:nvSpPr>
        <p:spPr>
          <a:xfrm>
            <a:off x="970722" y="482860"/>
            <a:ext cx="1082397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E" sz="3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209BB4-0BCC-8580-9B5F-D41115E3B6B6}"/>
              </a:ext>
            </a:extLst>
          </p:cNvPr>
          <p:cNvSpPr txBox="1"/>
          <p:nvPr/>
        </p:nvSpPr>
        <p:spPr>
          <a:xfrm>
            <a:off x="779695" y="1481865"/>
            <a:ext cx="107066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EC promotes the </a:t>
            </a:r>
            <a:r>
              <a:rPr lang="en-US" sz="24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responsible use of generative AI </a:t>
            </a:r>
            <a:r>
              <a:rPr lang="en-US" sz="2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and requests </a:t>
            </a:r>
            <a:r>
              <a:rPr lang="en-US" sz="24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transparency</a:t>
            </a:r>
            <a:r>
              <a:rPr lang="en-US" sz="24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from applicants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478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Accent 7">
      <a:dk1>
        <a:srgbClr val="4D4D4D"/>
      </a:dk1>
      <a:lt1>
        <a:srgbClr val="FFFFFF"/>
      </a:lt1>
      <a:dk2>
        <a:srgbClr val="004494"/>
      </a:dk2>
      <a:lt2>
        <a:srgbClr val="D3E8F9"/>
      </a:lt2>
      <a:accent1>
        <a:srgbClr val="F39E0C"/>
      </a:accent1>
      <a:accent2>
        <a:srgbClr val="931680"/>
      </a:accent2>
      <a:accent3>
        <a:srgbClr val="0F5364"/>
      </a:accent3>
      <a:accent4>
        <a:srgbClr val="B0D10E"/>
      </a:accent4>
      <a:accent5>
        <a:srgbClr val="A2D5D0"/>
      </a:accent5>
      <a:accent6>
        <a:srgbClr val="009EE0"/>
      </a:accent6>
      <a:hlink>
        <a:srgbClr val="004494"/>
      </a:hlink>
      <a:folHlink>
        <a:srgbClr val="00449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3530174739AF4F96212F895B41B814" ma:contentTypeVersion="22" ma:contentTypeDescription="Create a new document." ma:contentTypeScope="" ma:versionID="1534c7b8afa3438fb6265b0614498c53">
  <xsd:schema xmlns:xsd="http://www.w3.org/2001/XMLSchema" xmlns:xs="http://www.w3.org/2001/XMLSchema" xmlns:p="http://schemas.microsoft.com/office/2006/metadata/properties" xmlns:ns2="36ebd4db-6f78-4d9b-a8bd-dda683c55855" xmlns:ns3="74f390bb-360c-48b0-93f4-ee70ab145e86" xmlns:ns4="2e24dfb7-a69e-40eb-b94f-44b9ca9c25ed" targetNamespace="http://schemas.microsoft.com/office/2006/metadata/properties" ma:root="true" ma:fieldsID="23051ee2d6876c71584c14ceb5efa824" ns2:_="" ns3:_="" ns4:_="">
    <xsd:import namespace="36ebd4db-6f78-4d9b-a8bd-dda683c55855"/>
    <xsd:import namespace="74f390bb-360c-48b0-93f4-ee70ab145e86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bd4db-6f78-4d9b-a8bd-dda683c55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390bb-360c-48b0-93f4-ee70ab14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40697fe-e63d-4b13-b1ca-036afad04734}" ma:internalName="TaxCatchAll" ma:showField="CatchAllData" ma:web="36ebd4db-6f78-4d9b-a8bd-dda683c558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24dfb7-a69e-40eb-b94f-44b9ca9c25ed" xsi:nil="true"/>
    <lcf76f155ced4ddcb4097134ff3c332f xmlns="74f390bb-360c-48b0-93f4-ee70ab145e86">
      <Terms xmlns="http://schemas.microsoft.com/office/infopath/2007/PartnerControls"/>
    </lcf76f155ced4ddcb4097134ff3c332f>
    <_dlc_DocId xmlns="36ebd4db-6f78-4d9b-a8bd-dda683c55855">6HYZPCKXR67N-904599621-165490</_dlc_DocId>
    <_dlc_DocIdUrl xmlns="36ebd4db-6f78-4d9b-a8bd-dda683c55855">
      <Url>https://ukri.sharepoint.com/sites/og_UKRO/_layouts/15/DocIdRedir.aspx?ID=6HYZPCKXR67N-904599621-165490</Url>
      <Description>6HYZPCKXR67N-904599621-165490</Description>
    </_dlc_DocIdUrl>
  </documentManagement>
</p:properties>
</file>

<file path=customXml/itemProps1.xml><?xml version="1.0" encoding="utf-8"?>
<ds:datastoreItem xmlns:ds="http://schemas.openxmlformats.org/officeDocument/2006/customXml" ds:itemID="{8F657243-81DB-47F7-BD8A-CE770F3902F4}"/>
</file>

<file path=customXml/itemProps2.xml><?xml version="1.0" encoding="utf-8"?>
<ds:datastoreItem xmlns:ds="http://schemas.openxmlformats.org/officeDocument/2006/customXml" ds:itemID="{CE73F4F3-D777-46BE-8EF1-A162FBCB3A4F}"/>
</file>

<file path=customXml/itemProps3.xml><?xml version="1.0" encoding="utf-8"?>
<ds:datastoreItem xmlns:ds="http://schemas.openxmlformats.org/officeDocument/2006/customXml" ds:itemID="{A3040322-9388-4C55-87C0-72E277D028E6}"/>
</file>

<file path=customXml/itemProps4.xml><?xml version="1.0" encoding="utf-8"?>
<ds:datastoreItem xmlns:ds="http://schemas.openxmlformats.org/officeDocument/2006/customXml" ds:itemID="{9B44933C-2116-4A0E-A03E-7A46FE87C4E0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1038</TotalTime>
  <Words>1003</Words>
  <Application>Microsoft Office PowerPoint</Application>
  <PresentationFormat>Widescreen</PresentationFormat>
  <Paragraphs>77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EC Square Sans Pro</vt:lpstr>
      <vt:lpstr>EC Square Sans Pro Light</vt:lpstr>
      <vt:lpstr>Verdana</vt:lpstr>
      <vt:lpstr>Office Theme</vt:lpstr>
      <vt:lpstr>PowerPoint Presentation</vt:lpstr>
      <vt:lpstr>Generative AI for preparation of proposals</vt:lpstr>
      <vt:lpstr>Generative AI for preparation of proposals</vt:lpstr>
      <vt:lpstr>Generative AI for preparation of proposals</vt:lpstr>
      <vt:lpstr>AI in proposal evaluation</vt:lpstr>
      <vt:lpstr>HE Standard briefing slides for experts</vt:lpstr>
      <vt:lpstr>HE Standard briefing slides for experts</vt:lpstr>
      <vt:lpstr>Do we use AI tools in the application process?</vt:lpstr>
      <vt:lpstr>Our approach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days</dc:title>
  <dc:creator>Ulrich.GENSCHEL@ec.europa.eu</dc:creator>
  <cp:lastModifiedBy>VERGARA OGANDO Isabel (RTD)</cp:lastModifiedBy>
  <cp:revision>35</cp:revision>
  <dcterms:created xsi:type="dcterms:W3CDTF">2023-09-01T11:52:34Z</dcterms:created>
  <dcterms:modified xsi:type="dcterms:W3CDTF">2025-11-26T10:32:15Z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2023-09-01T11:52:34Z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5847db54-5c49-4a34-a106-e4abe63058d9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0x0101004C3530174739AF4F96212F895B41B814</vt:lpwstr>
  </property>
  <property fmtid="{D5CDD505-2E9C-101B-9397-08002B2CF9AE}" pid="10" name="_dlc_DocIdItemGuid">
    <vt:lpwstr>65518d3a-41ad-46d4-a848-96c15541bb0b</vt:lpwstr>
  </property>
  <property fmtid="{D5CDD505-2E9C-101B-9397-08002B2CF9AE}" pid="11" name="MediaServiceImageTags">
    <vt:lpwstr/>
  </property>
</Properties>
</file>